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3"/>
    <p:sldId id="277" r:id="rId4"/>
    <p:sldId id="286" r:id="rId5"/>
    <p:sldId id="270" r:id="rId6"/>
    <p:sldId id="258" r:id="rId7"/>
    <p:sldId id="290" r:id="rId8"/>
    <p:sldId id="291" r:id="rId9"/>
    <p:sldId id="287" r:id="rId10"/>
    <p:sldId id="276" r:id="rId11"/>
    <p:sldId id="295" r:id="rId12"/>
    <p:sldId id="292" r:id="rId13"/>
    <p:sldId id="301" r:id="rId14"/>
    <p:sldId id="300" r:id="rId15"/>
    <p:sldId id="304" r:id="rId16"/>
    <p:sldId id="306" r:id="rId17"/>
    <p:sldId id="318" r:id="rId18"/>
    <p:sldId id="297" r:id="rId19"/>
    <p:sldId id="266" r:id="rId20"/>
    <p:sldId id="265" r:id="rId21"/>
    <p:sldId id="308" r:id="rId22"/>
    <p:sldId id="311" r:id="rId23"/>
    <p:sldId id="317" r:id="rId24"/>
    <p:sldId id="313" r:id="rId25"/>
    <p:sldId id="274" r:id="rId26"/>
    <p:sldId id="319" r:id="rId27"/>
    <p:sldId id="320" r:id="rId28"/>
    <p:sldId id="293" r:id="rId29"/>
    <p:sldId id="273" r:id="rId3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020"/>
    <a:srgbClr val="B2B2B2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узоры"/>
          <p:cNvPicPr>
            <a:picLocks noChangeAspect="1"/>
          </p:cNvPicPr>
          <p:nvPr/>
        </p:nvPicPr>
        <p:blipFill>
          <a:blip r:embed="rId1"/>
          <a:srcRect t="17486" r="51" b="16899"/>
          <a:stretch>
            <a:fillRect/>
          </a:stretch>
        </p:blipFill>
        <p:spPr>
          <a:xfrm>
            <a:off x="-313690" y="0"/>
            <a:ext cx="12506325" cy="686689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237740" y="1624330"/>
            <a:ext cx="8255000" cy="484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4400" i="1">
                <a:solidFill>
                  <a:schemeClr val="bg1"/>
                </a:solidFill>
              </a:rPr>
              <a:t>Голоса леса: мифы и легенды о духах и лесных существах деревни Хулимсунт</a:t>
            </a:r>
            <a:endParaRPr lang="ru-RU" altLang="en-US" sz="44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1882140"/>
            <a:ext cx="4876800" cy="3383280"/>
          </a:xfrm>
          <a:prstGeom prst="rect">
            <a:avLst/>
          </a:prstGeom>
        </p:spPr>
      </p:pic>
      <p:pic>
        <p:nvPicPr>
          <p:cNvPr id="3" name="Изображение 2" descr="17803946573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30" y="1882140"/>
            <a:ext cx="4518025" cy="33889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22860"/>
            <a:ext cx="12192000" cy="68351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Изображение 5" descr="Семь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690" y="258445"/>
            <a:ext cx="5334000" cy="6096000"/>
          </a:xfrm>
          <a:prstGeom prst="rect">
            <a:avLst/>
          </a:prstGeom>
        </p:spPr>
      </p:pic>
      <p:sp>
        <p:nvSpPr>
          <p:cNvPr id="7" name="Замещающее содержимое 6"/>
          <p:cNvSpPr/>
          <p:nvPr>
            <p:ph idx="1"/>
          </p:nvPr>
        </p:nvSpPr>
        <p:spPr/>
        <p:txBody>
          <a:bodyPr/>
          <a:p>
            <a:r>
              <a:rPr lang="ru-RU" altLang="en-US"/>
              <a:t>                                                                                            </a:t>
            </a:r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r>
              <a:rPr lang="ru-RU" altLang="en-US"/>
              <a:t>                                                                     Бабушка с внуками </a:t>
            </a:r>
            <a:endParaRPr lang="ru-RU" altLang="en-US"/>
          </a:p>
          <a:p>
            <a:r>
              <a:rPr lang="ru-RU" altLang="en-US"/>
              <a:t> </a:t>
            </a:r>
            <a:endParaRPr lang="ru-RU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узоры"/>
          <p:cNvPicPr>
            <a:picLocks noChangeAspect="1"/>
          </p:cNvPicPr>
          <p:nvPr/>
        </p:nvPicPr>
        <p:blipFill>
          <a:blip r:embed="rId1"/>
          <a:srcRect t="16883" r="306" b="17277"/>
          <a:stretch>
            <a:fillRect/>
          </a:stretch>
        </p:blipFill>
        <p:spPr>
          <a:xfrm>
            <a:off x="75565" y="0"/>
            <a:ext cx="12191365" cy="688403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21005" y="0"/>
            <a:ext cx="11544935" cy="4555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3600" b="1" i="1">
                <a:solidFill>
                  <a:schemeClr val="bg1"/>
                </a:solidFill>
              </a:rPr>
              <a:t>Мифы и легенды:</a:t>
            </a:r>
            <a:endParaRPr lang="ru-RU" altLang="en-US" sz="3600" b="1" i="1">
              <a:solidFill>
                <a:schemeClr val="bg1"/>
              </a:solidFill>
            </a:endParaRPr>
          </a:p>
          <a:p>
            <a:pPr algn="l"/>
            <a:r>
              <a:rPr lang="ru-RU" altLang="en-US" sz="3600" b="1" i="1">
                <a:solidFill>
                  <a:schemeClr val="bg1"/>
                </a:solidFill>
                <a:sym typeface="+mn-ea"/>
              </a:rPr>
              <a:t>Мисхум - </a:t>
            </a:r>
            <a:r>
              <a:rPr lang="ru-RU" altLang="en-US" sz="3600" i="1">
                <a:solidFill>
                  <a:schemeClr val="bg1"/>
                </a:solidFill>
                <a:sym typeface="+mn-ea"/>
              </a:rPr>
              <a:t>дух леса, доброжелателен к людям, приносит удачу в охоте и рыбалке; </a:t>
            </a:r>
            <a:endParaRPr lang="ru-RU" altLang="en-US" sz="3600" b="1" i="1">
              <a:solidFill>
                <a:schemeClr val="bg1"/>
              </a:solidFill>
            </a:endParaRPr>
          </a:p>
          <a:p>
            <a:pPr algn="l"/>
            <a:r>
              <a:rPr lang="ru-RU" altLang="en-US" sz="3600" b="1" i="1">
                <a:solidFill>
                  <a:schemeClr val="bg1"/>
                </a:solidFill>
                <a:sym typeface="+mn-ea"/>
              </a:rPr>
              <a:t>Миснэ</a:t>
            </a:r>
            <a:r>
              <a:rPr lang="ru-RU" altLang="en-US" sz="3600" i="1">
                <a:solidFill>
                  <a:schemeClr val="bg1"/>
                </a:solidFill>
                <a:sym typeface="+mn-ea"/>
              </a:rPr>
              <a:t> - лесная фея, живёт в лесу, она невидимая, помогает охотникам, может выходить замуж за людей, она </a:t>
            </a:r>
            <a:r>
              <a:rPr lang="ru-RU" altLang="en-US" sz="3600" i="1">
                <a:solidFill>
                  <a:schemeClr val="bg1"/>
                </a:solidFill>
                <a:sym typeface="+mn-ea"/>
              </a:rPr>
              <a:t>мудра, но коварна, если её обидеть</a:t>
            </a:r>
            <a:r>
              <a:rPr lang="ru-RU" altLang="en-US" sz="3600" i="1">
                <a:solidFill>
                  <a:schemeClr val="bg1"/>
                </a:solidFill>
                <a:sym typeface="+mn-ea"/>
              </a:rPr>
              <a:t>;</a:t>
            </a:r>
            <a:endParaRPr lang="ru-RU" altLang="en-US" sz="3600" i="1">
              <a:solidFill>
                <a:schemeClr val="bg1"/>
              </a:solidFill>
            </a:endParaRPr>
          </a:p>
          <a:p>
            <a:pPr algn="l"/>
            <a:r>
              <a:rPr lang="ru-RU" altLang="en-US" sz="3600" i="1">
                <a:solidFill>
                  <a:schemeClr val="bg1"/>
                </a:solidFill>
                <a:sym typeface="+mn-ea"/>
              </a:rPr>
              <a:t> </a:t>
            </a:r>
            <a:endParaRPr lang="ru-RU" altLang="en-US" sz="3600" i="1">
              <a:solidFill>
                <a:schemeClr val="bg1"/>
              </a:solidFill>
            </a:endParaRPr>
          </a:p>
          <a:p>
            <a:pPr algn="l"/>
            <a:endParaRPr lang="ru-RU" altLang="en-US" sz="3600" i="1">
              <a:solidFill>
                <a:schemeClr val="bg1"/>
              </a:solidFill>
            </a:endParaRPr>
          </a:p>
          <a:p>
            <a:pPr algn="ctr"/>
            <a:endParaRPr lang="ru-RU" altLang="en-US" sz="3600" i="1">
              <a:solidFill>
                <a:schemeClr val="bg1"/>
              </a:solidFill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330450" y="1825625"/>
            <a:ext cx="1639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узоры"/>
          <p:cNvPicPr>
            <a:picLocks noChangeAspect="1"/>
          </p:cNvPicPr>
          <p:nvPr/>
        </p:nvPicPr>
        <p:blipFill>
          <a:blip r:embed="rId1"/>
          <a:srcRect t="16883" r="306" b="17277"/>
          <a:stretch>
            <a:fillRect/>
          </a:stretch>
        </p:blipFill>
        <p:spPr>
          <a:xfrm>
            <a:off x="75565" y="-26035"/>
            <a:ext cx="12191365" cy="688403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21005" y="0"/>
            <a:ext cx="11544935" cy="4555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ru-RU" altLang="en-US" sz="3600" b="1" i="1">
              <a:solidFill>
                <a:schemeClr val="bg1"/>
              </a:solidFill>
              <a:sym typeface="+mn-ea"/>
            </a:endParaRPr>
          </a:p>
          <a:p>
            <a:pPr algn="l"/>
            <a:r>
              <a:rPr lang="ru-RU" altLang="en-US" sz="3600" b="1" i="1">
                <a:solidFill>
                  <a:schemeClr val="bg1"/>
                </a:solidFill>
                <a:sym typeface="+mn-ea"/>
              </a:rPr>
              <a:t>Эква-пыгрищь</a:t>
            </a:r>
            <a:r>
              <a:rPr lang="ru-RU" altLang="en-US" sz="3600" i="1">
                <a:solidFill>
                  <a:schemeClr val="bg1"/>
                </a:solidFill>
                <a:sym typeface="+mn-ea"/>
              </a:rPr>
              <a:t> - герой мансийских сказок, отличался храбростью и  хитростью, помогал людям; </a:t>
            </a:r>
            <a:endParaRPr lang="ru-RU" altLang="en-US" sz="3600" i="1">
              <a:solidFill>
                <a:schemeClr val="bg1"/>
              </a:solidFill>
            </a:endParaRPr>
          </a:p>
          <a:p>
            <a:pPr algn="l"/>
            <a:r>
              <a:rPr lang="ru-RU" altLang="en-US" sz="3600" b="1" i="1">
                <a:solidFill>
                  <a:schemeClr val="bg1"/>
                </a:solidFill>
                <a:sym typeface="+mn-ea"/>
              </a:rPr>
              <a:t>Куль</a:t>
            </a:r>
            <a:r>
              <a:rPr lang="ru-RU" altLang="en-US" sz="3600" i="1">
                <a:solidFill>
                  <a:schemeClr val="bg1"/>
                </a:solidFill>
                <a:sym typeface="+mn-ea"/>
              </a:rPr>
              <a:t> - злой дух;</a:t>
            </a:r>
            <a:endParaRPr lang="ru-RU" altLang="en-US" sz="3600" i="1">
              <a:solidFill>
                <a:schemeClr val="bg1"/>
              </a:solidFill>
            </a:endParaRPr>
          </a:p>
          <a:p>
            <a:pPr algn="l"/>
            <a:r>
              <a:rPr lang="ru-RU" altLang="en-US" sz="3600" b="1" i="1">
                <a:solidFill>
                  <a:schemeClr val="bg1"/>
                </a:solidFill>
                <a:sym typeface="+mn-ea"/>
              </a:rPr>
              <a:t>Менкв</a:t>
            </a:r>
            <a:r>
              <a:rPr lang="ru-RU" altLang="en-US" sz="3600" i="1">
                <a:solidFill>
                  <a:schemeClr val="bg1"/>
                </a:solidFill>
                <a:sym typeface="+mn-ea"/>
              </a:rPr>
              <a:t> - великан-людоед, высокий и сильный, но глупый,</a:t>
            </a:r>
            <a:r>
              <a:rPr lang="ru-RU" altLang="en-US" sz="3600" i="1">
                <a:solidFill>
                  <a:schemeClr val="bg1"/>
                </a:solidFill>
                <a:sym typeface="+mn-ea"/>
              </a:rPr>
              <a:t> его легко обмануть, </a:t>
            </a:r>
            <a:r>
              <a:rPr lang="ru-RU" altLang="en-US" sz="3600" i="1">
                <a:solidFill>
                  <a:schemeClr val="bg1"/>
                </a:solidFill>
                <a:sym typeface="+mn-ea"/>
              </a:rPr>
              <a:t>живёт в лесу. Менкв может быть разным, чаще - злодей, но иногда помогает людям.</a:t>
            </a:r>
            <a:endParaRPr lang="ru-RU" altLang="en-US" sz="3600" i="1">
              <a:solidFill>
                <a:schemeClr val="bg1"/>
              </a:solidFill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330450" y="1825625"/>
            <a:ext cx="1639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Замещающее содержимое 5" descr="узоры"/>
          <p:cNvPicPr>
            <a:picLocks noChangeAspect="1"/>
          </p:cNvPicPr>
          <p:nvPr>
            <p:ph idx="1"/>
          </p:nvPr>
        </p:nvPicPr>
        <p:blipFill>
          <a:blip r:embed="rId1"/>
          <a:srcRect t="17486" r="51" b="16899"/>
          <a:stretch>
            <a:fillRect/>
          </a:stretch>
        </p:blipFill>
        <p:spPr>
          <a:xfrm>
            <a:off x="-102235" y="0"/>
            <a:ext cx="12294235" cy="68611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630" y="448945"/>
            <a:ext cx="9932670" cy="318770"/>
          </a:xfrm>
        </p:spPr>
        <p:txBody>
          <a:bodyPr>
            <a:normAutofit fontScale="90000"/>
          </a:bodyPr>
          <a:p>
            <a:pPr algn="ctr"/>
            <a:r>
              <a:rPr lang="ru-RU" altLang="en-US" b="0" i="1"/>
              <a:t>Предания предков</a:t>
            </a:r>
            <a:endParaRPr lang="ru-RU" altLang="en-US" b="0" i="1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023620" y="1320800"/>
            <a:ext cx="819023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i="1">
                <a:solidFill>
                  <a:schemeClr val="bg1"/>
                </a:solidFill>
              </a:rPr>
              <a:t>- </a:t>
            </a:r>
            <a:r>
              <a:rPr lang="ru-RU" altLang="en-US" i="1">
                <a:solidFill>
                  <a:schemeClr val="bg1"/>
                </a:solidFill>
                <a:sym typeface="+mn-ea"/>
              </a:rPr>
              <a:t> Святая речка - ялпынг-я.</a:t>
            </a:r>
            <a:endParaRPr lang="ru-RU" altLang="en-US" i="1">
              <a:solidFill>
                <a:schemeClr val="bg1"/>
              </a:solidFill>
            </a:endParaRPr>
          </a:p>
          <a:p>
            <a:r>
              <a:rPr lang="ru-RU" altLang="en-US" i="1">
                <a:solidFill>
                  <a:schemeClr val="bg1"/>
                </a:solidFill>
                <a:sym typeface="+mn-ea"/>
              </a:rPr>
              <a:t>- Миф о Кулинг-тур.</a:t>
            </a:r>
            <a:endParaRPr lang="ru-RU" altLang="en-US" i="1">
              <a:solidFill>
                <a:schemeClr val="bg1"/>
              </a:solidFill>
              <a:sym typeface="+mn-ea"/>
            </a:endParaRPr>
          </a:p>
          <a:p>
            <a:r>
              <a:rPr lang="ru-RU" altLang="en-US" i="1">
                <a:solidFill>
                  <a:schemeClr val="bg1"/>
                </a:solidFill>
                <a:sym typeface="+mn-ea"/>
              </a:rPr>
              <a:t>- </a:t>
            </a:r>
            <a:r>
              <a:rPr lang="ru-RU" altLang="en-US" i="1">
                <a:solidFill>
                  <a:schemeClr val="bg1"/>
                </a:solidFill>
              </a:rPr>
              <a:t>Первая семейная пара в деревне Менкья</a:t>
            </a:r>
            <a:endParaRPr lang="ru-RU" altLang="en-US" i="1">
              <a:solidFill>
                <a:schemeClr val="bg1"/>
              </a:solidFill>
            </a:endParaRPr>
          </a:p>
          <a:p>
            <a:r>
              <a:rPr lang="ru-RU" altLang="en-US" i="1">
                <a:solidFill>
                  <a:schemeClr val="bg1"/>
                </a:solidFill>
              </a:rPr>
              <a:t>- История одного мальчика.</a:t>
            </a:r>
            <a:endParaRPr lang="ru-RU" altLang="en-US" i="1">
              <a:solidFill>
                <a:schemeClr val="bg1"/>
              </a:solidFill>
            </a:endParaRPr>
          </a:p>
          <a:p>
            <a:r>
              <a:rPr lang="ru-RU" altLang="en-US" i="1">
                <a:solidFill>
                  <a:schemeClr val="bg1"/>
                </a:solidFill>
              </a:rPr>
              <a:t>- Миф о менквах и семейной паре.</a:t>
            </a:r>
            <a:endParaRPr lang="ru-RU" altLang="en-US" i="1">
              <a:solidFill>
                <a:schemeClr val="bg1"/>
              </a:solidFill>
            </a:endParaRPr>
          </a:p>
          <a:p>
            <a:r>
              <a:rPr lang="ru-RU" altLang="en-US" i="1">
                <a:solidFill>
                  <a:schemeClr val="bg1"/>
                </a:solidFill>
              </a:rPr>
              <a:t>- История появления  комаров.</a:t>
            </a:r>
            <a:endParaRPr lang="ru-RU" altLang="en-US" i="1">
              <a:solidFill>
                <a:schemeClr val="bg1"/>
              </a:solidFill>
            </a:endParaRPr>
          </a:p>
          <a:p>
            <a:r>
              <a:rPr lang="ru-RU" altLang="en-US" i="1">
                <a:solidFill>
                  <a:schemeClr val="bg1"/>
                </a:solidFill>
              </a:rPr>
              <a:t>- Сказка про сороку.</a:t>
            </a:r>
            <a:endParaRPr lang="ru-RU" altLang="en-US" i="1">
              <a:solidFill>
                <a:schemeClr val="bg1"/>
              </a:solidFill>
            </a:endParaRPr>
          </a:p>
          <a:p>
            <a:endParaRPr lang="ru-RU" altLang="en-US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1" name="Замещающее содержимое 10" descr="178039463563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5080"/>
            <a:ext cx="12192635" cy="68529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915" y="241300"/>
            <a:ext cx="10515600" cy="1343025"/>
          </a:xfrm>
        </p:spPr>
        <p:txBody>
          <a:bodyPr/>
          <a:p>
            <a:r>
              <a:rPr lang="ru-RU" altLang="en-US"/>
              <a:t>   Алгадьева Галина Константиновна</a:t>
            </a:r>
            <a:endParaRPr lang="ru-RU" altLang="en-US"/>
          </a:p>
        </p:txBody>
      </p:sp>
      <p:pic>
        <p:nvPicPr>
          <p:cNvPr id="5" name="Замещающее содержимое 4" descr="Фото Алгадьевой Г.К.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99605" y="1825625"/>
            <a:ext cx="2606675" cy="435165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733550" y="2084070"/>
            <a:ext cx="4064000" cy="2798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2000" i="1"/>
              <a:t>Живёт в деревне Хулюмсунт,</a:t>
            </a:r>
            <a:endParaRPr lang="ru-RU" altLang="en-US" sz="2000" i="1"/>
          </a:p>
          <a:p>
            <a:r>
              <a:rPr lang="ru-RU" altLang="en-US" sz="2000" i="1"/>
              <a:t>мастер фольклора, </a:t>
            </a:r>
            <a:endParaRPr lang="ru-RU" altLang="en-US" sz="2000" i="1"/>
          </a:p>
          <a:p>
            <a:r>
              <a:rPr lang="ru-RU" altLang="en-US" sz="2000" i="1"/>
              <a:t>знаток мансийских традиций, лауреат премии имени Ю.Шесталова.</a:t>
            </a:r>
            <a:endParaRPr lang="ru-RU" altLang="en-US" sz="2000" i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>
              <a:solidFill>
                <a:schemeClr val="bg1"/>
              </a:solidFill>
            </a:endParaRPr>
          </a:p>
        </p:txBody>
      </p:sp>
      <p:pic>
        <p:nvPicPr>
          <p:cNvPr id="4" name="Замещающее содержимое 3" descr="узоры"/>
          <p:cNvPicPr>
            <a:picLocks noChangeAspect="1"/>
          </p:cNvPicPr>
          <p:nvPr>
            <p:ph idx="1"/>
          </p:nvPr>
        </p:nvPicPr>
        <p:blipFill>
          <a:blip r:embed="rId1"/>
          <a:srcRect t="16883" r="306" b="17277"/>
          <a:stretch>
            <a:fillRect/>
          </a:stretch>
        </p:blipFill>
        <p:spPr>
          <a:xfrm>
            <a:off x="593725" y="333375"/>
            <a:ext cx="11504295" cy="6459855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2"/>
          <a:stretch>
            <a:fillRect/>
          </a:stretch>
        </p:blipFill>
        <p:spPr>
          <a:xfrm>
            <a:off x="1082675" y="1361440"/>
            <a:ext cx="4825365" cy="283146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3612515" y="447040"/>
            <a:ext cx="49663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 i="1">
                <a:solidFill>
                  <a:schemeClr val="bg1"/>
                </a:solidFill>
              </a:rPr>
              <a:t>д.Менквья</a:t>
            </a:r>
            <a:endParaRPr lang="ru-RU" altLang="en-US" sz="4000" i="1">
              <a:solidFill>
                <a:schemeClr val="bg1"/>
              </a:solidFill>
            </a:endParaRPr>
          </a:p>
        </p:txBody>
      </p:sp>
      <p:pic>
        <p:nvPicPr>
          <p:cNvPr id="12" name="Изображение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503670" y="3101975"/>
            <a:ext cx="5371465" cy="28314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узоры"/>
          <p:cNvPicPr>
            <a:picLocks noChangeAspect="1"/>
          </p:cNvPicPr>
          <p:nvPr/>
        </p:nvPicPr>
        <p:blipFill>
          <a:blip r:embed="rId1"/>
          <a:srcRect t="16883" r="306" b="17277"/>
          <a:stretch>
            <a:fillRect/>
          </a:stretch>
        </p:blipFill>
        <p:spPr>
          <a:xfrm>
            <a:off x="635" y="-26035"/>
            <a:ext cx="12191365" cy="688403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1925320" y="1269365"/>
            <a:ext cx="8781415" cy="353695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628265" y="582295"/>
            <a:ext cx="7661275" cy="586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000" i="1">
                <a:solidFill>
                  <a:schemeClr val="bg1"/>
                </a:solidFill>
              </a:rPr>
              <a:t>Урай  - речка, старица, озеро.</a:t>
            </a:r>
            <a:r>
              <a:rPr lang="ru-RU" altLang="en-US" sz="2000"/>
              <a:t> </a:t>
            </a:r>
            <a:endParaRPr lang="ru-RU" altLang="en-US"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надпись Хулимсун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96000" cy="4061460"/>
          </a:xfrm>
          <a:prstGeom prst="rect">
            <a:avLst/>
          </a:prstGeom>
        </p:spPr>
      </p:pic>
      <p:pic>
        <p:nvPicPr>
          <p:cNvPr id="5" name="Изображение 4" descr="посёлок с надпись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820" y="2858135"/>
            <a:ext cx="6012180" cy="39998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681355"/>
          </a:xfrm>
        </p:spPr>
        <p:txBody>
          <a:bodyPr>
            <a:normAutofit fontScale="90000"/>
          </a:bodyPr>
          <a:p>
            <a:pPr algn="ctr"/>
            <a:r>
              <a:rPr lang="ru-RU" altLang="en-US" i="1"/>
              <a:t>Деревня Менквья</a:t>
            </a:r>
            <a:endParaRPr lang="ru-RU" altLang="en-US" i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Изображение 8"/>
          <p:cNvPicPr/>
          <p:nvPr/>
        </p:nvPicPr>
        <p:blipFill>
          <a:blip r:embed="rId1"/>
          <a:stretch>
            <a:fillRect/>
          </a:stretch>
        </p:blipFill>
        <p:spPr>
          <a:xfrm>
            <a:off x="3045460" y="640080"/>
            <a:ext cx="6602730" cy="5196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457200"/>
          </a:xfrm>
        </p:spPr>
        <p:txBody>
          <a:bodyPr>
            <a:normAutofit fontScale="90000"/>
          </a:bodyPr>
          <a:p>
            <a:pPr algn="ctr"/>
            <a:r>
              <a:rPr lang="ru-RU" altLang="en-US" sz="3110" i="1"/>
              <a:t>Манси</a:t>
            </a:r>
            <a:endParaRPr lang="ru-RU" altLang="en-US" sz="3110" i="1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904480" y="6057900"/>
            <a:ext cx="4541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ru-RU" altLang="en-US" sz="2000">
                <a:solidFill>
                  <a:schemeClr val="bg1"/>
                </a:solidFill>
              </a:rPr>
              <a:t>на</a:t>
            </a:r>
            <a:endParaRPr lang="ru-RU" altLang="en-US" sz="2000">
              <a:solidFill>
                <a:schemeClr val="bg1"/>
              </a:solidFill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19710" y="4726305"/>
            <a:ext cx="3841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3975735" y="5943600"/>
            <a:ext cx="440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 Николай Васильевич и Александра Васильевна Анямовы</a:t>
            </a:r>
            <a:endParaRPr lang="ru-RU" altLang="en-US"/>
          </a:p>
        </p:txBody>
      </p:sp>
      <p:sp>
        <p:nvSpPr>
          <p:cNvPr id="3" name="Замещающее содержимое 2"/>
          <p:cNvSpPr/>
          <p:nvPr>
            <p:ph idx="1"/>
          </p:nvPr>
        </p:nvSpPr>
        <p:spPr>
          <a:xfrm>
            <a:off x="885190" y="639445"/>
            <a:ext cx="11014710" cy="4575175"/>
          </a:xfrm>
        </p:spPr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21050" y="-3810"/>
            <a:ext cx="4406265" cy="6861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узоры"/>
          <p:cNvPicPr>
            <a:picLocks noChangeAspect="1"/>
          </p:cNvPicPr>
          <p:nvPr>
            <p:ph idx="1"/>
          </p:nvPr>
        </p:nvPicPr>
        <p:blipFill>
          <a:blip r:embed="rId1"/>
          <a:srcRect t="16883" r="306" b="17277"/>
          <a:stretch>
            <a:fillRect/>
          </a:stretch>
        </p:blipFill>
        <p:spPr>
          <a:xfrm>
            <a:off x="635" y="0"/>
            <a:ext cx="12191365" cy="6884035"/>
          </a:xfrm>
          <a:prstGeom prst="rect">
            <a:avLst/>
          </a:prstGeom>
        </p:spPr>
      </p:pic>
      <p:pic>
        <p:nvPicPr>
          <p:cNvPr id="7" name="Изображение 6" descr="IMG_20240302_113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60" y="1132205"/>
            <a:ext cx="6990080" cy="498348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2025650" y="363855"/>
            <a:ext cx="78092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400" i="1">
                <a:solidFill>
                  <a:schemeClr val="bg1"/>
                </a:solidFill>
              </a:rPr>
              <a:t>Манси</a:t>
            </a:r>
            <a:endParaRPr lang="ru-RU" altLang="en-US" sz="44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Анямова А.В.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3430" y="1740535"/>
            <a:ext cx="2900045" cy="4351655"/>
          </a:xfrm>
          <a:prstGeom prst="rect">
            <a:avLst/>
          </a:prstGeom>
        </p:spPr>
      </p:pic>
      <p:pic>
        <p:nvPicPr>
          <p:cNvPr id="5" name="Изображение 4" descr="узоры"/>
          <p:cNvPicPr>
            <a:picLocks noChangeAspect="1"/>
          </p:cNvPicPr>
          <p:nvPr/>
        </p:nvPicPr>
        <p:blipFill>
          <a:blip r:embed="rId2"/>
          <a:srcRect t="17486" r="51" b="16899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6" name="Изображение 5" descr="щаню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772795"/>
            <a:ext cx="3300730" cy="4953000"/>
          </a:xfrm>
          <a:prstGeom prst="rect">
            <a:avLst/>
          </a:prstGeom>
        </p:spPr>
      </p:pic>
      <p:pic>
        <p:nvPicPr>
          <p:cNvPr id="3" name="Изображение 2" descr="IMG_08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680" y="1447800"/>
            <a:ext cx="5577840" cy="4426585"/>
          </a:xfrm>
          <a:prstGeom prst="rect">
            <a:avLst/>
          </a:prstGeom>
        </p:spPr>
      </p:pic>
      <p:pic>
        <p:nvPicPr>
          <p:cNvPr id="8" name="Изображение 7" descr="C:/Users/Пользователь/OneDrive/Рабочий стол/Фотки для/20180827_150049.jpg20180827_150049"/>
          <p:cNvPicPr>
            <a:picLocks noChangeAspect="1"/>
          </p:cNvPicPr>
          <p:nvPr/>
        </p:nvPicPr>
        <p:blipFill>
          <a:blip r:embed="rId5"/>
          <a:srcRect l="8403" r="8403"/>
          <a:stretch>
            <a:fillRect/>
          </a:stretch>
        </p:blipFill>
        <p:spPr>
          <a:xfrm>
            <a:off x="3338830" y="1447800"/>
            <a:ext cx="5133975" cy="38506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700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7" name="Замещающее содержимое 6" descr="178039532628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IMG_7417"/>
          <p:cNvPicPr>
            <a:picLocks noChangeAspect="1"/>
          </p:cNvPicPr>
          <p:nvPr/>
        </p:nvPicPr>
        <p:blipFill>
          <a:blip r:embed="rId1"/>
          <a:srcRect l="15735" t="402" r="-250" b="45537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узоры"/>
          <p:cNvPicPr>
            <a:picLocks noChangeAspect="1"/>
          </p:cNvPicPr>
          <p:nvPr>
            <p:ph idx="1"/>
          </p:nvPr>
        </p:nvPicPr>
        <p:blipFill>
          <a:blip r:embed="rId1"/>
          <a:srcRect t="17486" r="51" b="16899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794125" y="781050"/>
            <a:ext cx="4222750" cy="1465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4800" i="1">
                <a:solidFill>
                  <a:schemeClr val="bg1"/>
                </a:solidFill>
                <a:sym typeface="+mn-ea"/>
              </a:rPr>
              <a:t>Ос ёмас улум!</a:t>
            </a:r>
            <a:endParaRPr lang="ru-RU" altLang="en-US" sz="4800" i="1">
              <a:solidFill>
                <a:schemeClr val="bg1"/>
              </a:solidFill>
              <a:sym typeface="+mn-ea"/>
            </a:endParaRPr>
          </a:p>
          <a:p>
            <a:pPr algn="ctr"/>
            <a:endParaRPr lang="ru-RU" altLang="en-US" sz="4800" i="1">
              <a:solidFill>
                <a:srgbClr val="FFC000"/>
              </a:solidFill>
            </a:endParaRPr>
          </a:p>
          <a:p>
            <a:pPr algn="ctr"/>
            <a:r>
              <a:rPr lang="ru-RU" altLang="en-US" sz="4800" i="1">
                <a:solidFill>
                  <a:schemeClr val="bg1"/>
                </a:solidFill>
              </a:rPr>
              <a:t>Спасибо за внимание!</a:t>
            </a:r>
            <a:endParaRPr lang="ru-RU" altLang="en-US" sz="48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178039401683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узоры"/>
          <p:cNvPicPr>
            <a:picLocks noChangeAspect="1"/>
          </p:cNvPicPr>
          <p:nvPr>
            <p:ph idx="1"/>
          </p:nvPr>
        </p:nvPicPr>
        <p:blipFill>
          <a:blip r:embed="rId1"/>
          <a:srcRect t="17486" r="51" b="16899"/>
          <a:stretch>
            <a:fillRect/>
          </a:stretch>
        </p:blipFill>
        <p:spPr>
          <a:xfrm>
            <a:off x="647065" y="1825625"/>
            <a:ext cx="10515600" cy="4351655"/>
          </a:xfrm>
          <a:prstGeom prst="rect">
            <a:avLst/>
          </a:prstGeom>
        </p:spPr>
      </p:pic>
      <p:pic>
        <p:nvPicPr>
          <p:cNvPr id="5" name="Изображение 4" descr="C:/Users/Пользователь/OneDrive/Рабочий стол/Фотки для/возле склада.jpgвозле склада"/>
          <p:cNvPicPr>
            <a:picLocks noChangeAspect="1"/>
          </p:cNvPicPr>
          <p:nvPr/>
        </p:nvPicPr>
        <p:blipFill>
          <a:blip r:embed="rId2"/>
          <a:srcRect l="1889" r="188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узоры"/>
          <p:cNvPicPr>
            <a:picLocks noChangeAspect="1"/>
          </p:cNvPicPr>
          <p:nvPr>
            <p:ph idx="1"/>
          </p:nvPr>
        </p:nvPicPr>
        <p:blipFill>
          <a:blip r:embed="rId1"/>
          <a:srcRect t="17486" r="51" b="16899"/>
          <a:stretch>
            <a:fillRect/>
          </a:stretch>
        </p:blipFill>
        <p:spPr>
          <a:xfrm>
            <a:off x="-635" y="635"/>
            <a:ext cx="12256135" cy="693801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89585" y="1038860"/>
            <a:ext cx="5242560" cy="5279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/>
          </a:p>
          <a:p>
            <a:endParaRPr lang="ru-RU" altLang="en-US"/>
          </a:p>
          <a:p>
            <a:r>
              <a:rPr lang="ru-RU" altLang="en-US"/>
              <a:t>Хулимсунт был основан как населённый пункт  в </a:t>
            </a:r>
            <a:r>
              <a:rPr lang="ru-RU" altLang="en-US">
                <a:sym typeface="+mn-ea"/>
              </a:rPr>
              <a:t>1984 г.  </a:t>
            </a:r>
            <a:endParaRPr lang="ru-RU" altLang="en-US">
              <a:sym typeface="+mn-ea"/>
            </a:endParaRPr>
          </a:p>
          <a:p>
            <a:r>
              <a:rPr lang="ru-RU" altLang="en-US">
                <a:sym typeface="+mn-ea"/>
              </a:rPr>
              <a:t>Первое упоминание о деревне  Хулюмсунт датируется 1926  годом. </a:t>
            </a:r>
            <a:endParaRPr lang="ru-RU" altLang="en-US">
              <a:sym typeface="+mn-ea"/>
            </a:endParaRPr>
          </a:p>
          <a:p>
            <a:r>
              <a:rPr lang="ru-RU" altLang="en-US">
                <a:sym typeface="+mn-ea"/>
              </a:rPr>
              <a:t>Жители: манси, ханты, русские, украинцы, татары, азербайджанцы, марийцы, коми и т.д.</a:t>
            </a:r>
            <a:endParaRPr lang="ru-RU" altLang="en-US">
              <a:sym typeface="+mn-ea"/>
            </a:endParaRPr>
          </a:p>
          <a:p>
            <a:r>
              <a:rPr lang="ru-RU" altLang="en-US">
                <a:sym typeface="+mn-ea"/>
              </a:rPr>
              <a:t>1983 году началось строительство Сосьвинского ЛПУ МГ.</a:t>
            </a:r>
            <a:endParaRPr lang="ru-RU" altLang="en-US">
              <a:sym typeface="+mn-ea"/>
            </a:endParaRPr>
          </a:p>
          <a:p>
            <a:r>
              <a:rPr lang="ru-RU" altLang="en-US">
                <a:sym typeface="+mn-ea"/>
              </a:rPr>
              <a:t>  </a:t>
            </a:r>
            <a:endParaRPr lang="ru-RU" altLang="en-US"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025015" y="347980"/>
            <a:ext cx="80962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400" i="1">
                <a:solidFill>
                  <a:schemeClr val="bg1"/>
                </a:solidFill>
              </a:rPr>
              <a:t>Хулимсунт</a:t>
            </a:r>
            <a:endParaRPr lang="ru-RU" altLang="en-US" sz="4400" i="1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5732145" y="1461770"/>
            <a:ext cx="6347460" cy="46253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посёло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320" y="22860"/>
            <a:ext cx="12212320" cy="68345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i="1"/>
              <a:t>Посёлок Хулимсунт</a:t>
            </a:r>
            <a:endParaRPr lang="ru-RU" altLang="en-US" i="1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483995" y="1584325"/>
            <a:ext cx="64839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 sz="4400"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C:/Users/Пользователь/OneDrive/Рабочий стол/Фотки для/деревня Хулюмсунт.jpgдеревня Хулюмсунт"/>
          <p:cNvPicPr>
            <a:picLocks noChangeAspect="1"/>
          </p:cNvPicPr>
          <p:nvPr/>
        </p:nvPicPr>
        <p:blipFill>
          <a:blip r:embed="rId1"/>
          <a:srcRect t="5300" b="5300"/>
          <a:stretch>
            <a:fillRect/>
          </a:stretch>
        </p:blipFill>
        <p:spPr>
          <a:xfrm>
            <a:off x="0" y="5715"/>
            <a:ext cx="12192635" cy="68529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622300"/>
          </a:xfrm>
        </p:spPr>
        <p:txBody>
          <a:bodyPr>
            <a:normAutofit fontScale="90000"/>
          </a:bodyPr>
          <a:p>
            <a:pPr algn="ctr"/>
            <a:r>
              <a:rPr lang="ru-RU" altLang="en-US" i="1">
                <a:solidFill>
                  <a:schemeClr val="bg1"/>
                </a:solidFill>
              </a:rPr>
              <a:t>Деревня Хулюмсунт</a:t>
            </a:r>
            <a:endParaRPr lang="ru-RU" altLang="en-US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Валерий Николаевич Чернецов (1905 -1970)</a:t>
            </a:r>
            <a:endParaRPr lang="ru-RU" altLang="en-US"/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tretch>
            <a:fillRect/>
          </a:stretch>
        </p:blipFill>
        <p:spPr>
          <a:xfrm>
            <a:off x="2974975" y="1459865"/>
            <a:ext cx="6074410" cy="43065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узоры"/>
          <p:cNvPicPr>
            <a:picLocks noChangeAspect="1"/>
          </p:cNvPicPr>
          <p:nvPr/>
        </p:nvPicPr>
        <p:blipFill>
          <a:blip r:embed="rId1"/>
          <a:srcRect t="17486" r="51" b="168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80390" y="459740"/>
            <a:ext cx="10515600" cy="4351338"/>
          </a:xfrm>
        </p:spPr>
        <p:txBody>
          <a:bodyPr>
            <a:normAutofit/>
          </a:bodyPr>
          <a:p>
            <a:r>
              <a:rPr lang="ru-RU" altLang="en-US" i="1">
                <a:solidFill>
                  <a:schemeClr val="bg1"/>
                </a:solidFill>
              </a:rPr>
              <a:t>Посёлок </a:t>
            </a:r>
            <a:r>
              <a:rPr lang="ru-RU" altLang="en-US" i="1" u="sng">
                <a:solidFill>
                  <a:schemeClr val="bg1"/>
                </a:solidFill>
              </a:rPr>
              <a:t>Хулимсунт</a:t>
            </a:r>
            <a:r>
              <a:rPr lang="ru-RU" altLang="en-US" i="1">
                <a:solidFill>
                  <a:schemeClr val="bg1"/>
                </a:solidFill>
              </a:rPr>
              <a:t> создан на базе национальной деревни Хулимсунт и посёлка газокомпрессорной станции «Сосьва».</a:t>
            </a:r>
            <a:endParaRPr lang="ru-RU" altLang="en-US" i="1">
              <a:solidFill>
                <a:schemeClr val="bg1"/>
              </a:solidFill>
            </a:endParaRPr>
          </a:p>
          <a:p>
            <a:r>
              <a:rPr lang="ru-RU" altLang="en-US" i="1">
                <a:solidFill>
                  <a:schemeClr val="bg1"/>
                </a:solidFill>
              </a:rPr>
              <a:t>В переводе с мансийского языка на русский </a:t>
            </a:r>
            <a:r>
              <a:rPr lang="ru-RU" altLang="en-US" i="1" u="sng">
                <a:solidFill>
                  <a:schemeClr val="bg1"/>
                </a:solidFill>
              </a:rPr>
              <a:t>Хулюмсунт</a:t>
            </a:r>
            <a:r>
              <a:rPr lang="ru-RU" altLang="en-US" i="1">
                <a:solidFill>
                  <a:schemeClr val="bg1"/>
                </a:solidFill>
              </a:rPr>
              <a:t> означает «</a:t>
            </a:r>
            <a:r>
              <a:rPr lang="ru-RU" altLang="en-US" i="1" u="sng">
                <a:solidFill>
                  <a:schemeClr val="bg1"/>
                </a:solidFill>
              </a:rPr>
              <a:t>Устье язевой речки</a:t>
            </a:r>
            <a:r>
              <a:rPr lang="ru-RU" altLang="en-US" i="1">
                <a:solidFill>
                  <a:schemeClr val="bg1"/>
                </a:solidFill>
              </a:rPr>
              <a:t>».</a:t>
            </a:r>
            <a:endParaRPr lang="ru-RU" altLang="en-US" i="1">
              <a:solidFill>
                <a:schemeClr val="bg1"/>
              </a:solidFill>
            </a:endParaRPr>
          </a:p>
          <a:p>
            <a:r>
              <a:rPr lang="ru-RU" altLang="en-US" i="1">
                <a:solidFill>
                  <a:schemeClr val="bg1"/>
                </a:solidFill>
              </a:rPr>
              <a:t>Хулюм - небольшая речка или заводь;</a:t>
            </a:r>
            <a:endParaRPr lang="ru-RU" altLang="en-US" i="1">
              <a:solidFill>
                <a:schemeClr val="bg1"/>
              </a:solidFill>
            </a:endParaRPr>
          </a:p>
          <a:p>
            <a:r>
              <a:rPr lang="ru-RU" altLang="en-US" i="1">
                <a:solidFill>
                  <a:schemeClr val="bg1"/>
                </a:solidFill>
              </a:rPr>
              <a:t>Хулюм хул - рыба язь;</a:t>
            </a:r>
            <a:endParaRPr lang="ru-RU" altLang="en-US" i="1">
              <a:solidFill>
                <a:schemeClr val="bg1"/>
              </a:solidFill>
            </a:endParaRPr>
          </a:p>
          <a:p>
            <a:r>
              <a:rPr lang="ru-RU" altLang="en-US" i="1">
                <a:solidFill>
                  <a:schemeClr val="bg1"/>
                </a:solidFill>
              </a:rPr>
              <a:t>Сунт - устье или край чего-либо.</a:t>
            </a:r>
            <a:endParaRPr lang="ru-RU" altLang="en-US" i="1">
              <a:solidFill>
                <a:schemeClr val="bg1"/>
              </a:solidFill>
            </a:endParaRPr>
          </a:p>
          <a:p>
            <a:endParaRPr lang="ru-RU" altLang="en-US" i="1">
              <a:solidFill>
                <a:schemeClr val="bg1"/>
              </a:solidFill>
            </a:endParaRPr>
          </a:p>
          <a:p>
            <a:endParaRPr lang="ru-RU" altLang="en-US" i="1">
              <a:solidFill>
                <a:schemeClr val="bg1"/>
              </a:solidFill>
            </a:endParaRPr>
          </a:p>
          <a:p>
            <a:endParaRPr lang="ru-RU" altLang="en-US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1862</Words>
  <Application>WPS Presentation</Application>
  <PresentationFormat>宽屏</PresentationFormat>
  <Paragraphs>78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Посёлок Хулимсунт</vt:lpstr>
      <vt:lpstr>Деревня Хулюмсунт</vt:lpstr>
      <vt:lpstr>PowerPoint 演示文稿</vt:lpstr>
      <vt:lpstr>Посёлок Хулимсунт - Хулюмсунт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Предания предков</vt:lpstr>
      <vt:lpstr>PowerPoint 演示文稿</vt:lpstr>
      <vt:lpstr>PowerPoint 演示文稿</vt:lpstr>
      <vt:lpstr>PowerPoint 演示文稿</vt:lpstr>
      <vt:lpstr>PowerPoint 演示文稿</vt:lpstr>
      <vt:lpstr>Деревня Менквья</vt:lpstr>
      <vt:lpstr>Манси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Пользователь</cp:lastModifiedBy>
  <cp:revision>21</cp:revision>
  <dcterms:created xsi:type="dcterms:W3CDTF">2025-07-23T00:59:00Z</dcterms:created>
  <dcterms:modified xsi:type="dcterms:W3CDTF">2026-06-02T12:22:19Z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1049-12.1.0.25862</vt:lpwstr>
  </property>
  <property fmtid="{D5CDD505-2E9C-101B-9397-08002B2CF9AE}" pid="3" name="ICV">
    <vt:lpwstr>E9570D2E314C4FE9B5D2497FAA2293AB_13</vt:lpwstr>
  </property>
</Properties>
</file>