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62" r:id="rId2"/>
    <p:sldId id="265" r:id="rId3"/>
    <p:sldId id="266" r:id="rId4"/>
    <p:sldId id="267" r:id="rId5"/>
    <p:sldId id="268" r:id="rId6"/>
    <p:sldId id="271" r:id="rId7"/>
    <p:sldId id="269" r:id="rId8"/>
    <p:sldId id="270" r:id="rId9"/>
    <p:sldId id="272" r:id="rId10"/>
    <p:sldId id="273" r:id="rId11"/>
    <p:sldId id="278" r:id="rId12"/>
    <p:sldId id="274" r:id="rId13"/>
    <p:sldId id="275" r:id="rId14"/>
    <p:sldId id="276" r:id="rId15"/>
    <p:sldId id="279" r:id="rId16"/>
    <p:sldId id="277" r:id="rId17"/>
    <p:sldId id="280" r:id="rId18"/>
    <p:sldId id="283" r:id="rId19"/>
    <p:sldId id="281" r:id="rId20"/>
    <p:sldId id="286" r:id="rId21"/>
    <p:sldId id="284" r:id="rId22"/>
    <p:sldId id="285" r:id="rId23"/>
    <p:sldId id="282" r:id="rId24"/>
    <p:sldId id="256" r:id="rId25"/>
  </p:sldIdLst>
  <p:sldSz cx="12192000" cy="6858000"/>
  <p:notesSz cx="6858000" cy="9947275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48C8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687"/>
  </p:normalViewPr>
  <p:slideViewPr>
    <p:cSldViewPr snapToGrid="0" snapToObjects="1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F2006-E7F8-8040-98F9-86A1AE1FF886}" type="datetimeFigureOut">
              <a:rPr lang="x-none" smtClean="0"/>
              <a:t>05.08.2024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D9ABC-FB3D-A14E-9872-D6ECA66D363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042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ED7B80-725D-114D-9644-30C645466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E45F3ED-40CE-D548-9083-C0EEF0D42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FE68A7-0FF0-504A-9F8C-748F2646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D87C-B649-9941-A8E0-F4122709044D}" type="datetimeFigureOut">
              <a:rPr lang="x-none" smtClean="0"/>
              <a:t>05.08.2024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E7EAE5-2766-1146-9139-EF09C053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61B19B-9631-9B43-BE20-EDAE4F74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715C-1845-8C46-8E0B-1A3E6BCA5C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778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538A5B-2CC0-3C43-8DAC-D8FD9517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9593AEF-B5BC-464F-820B-8BDC06821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50458F-4D9F-2F4E-8CC9-ACC24ADBF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D87C-B649-9941-A8E0-F4122709044D}" type="datetimeFigureOut">
              <a:rPr lang="x-none" smtClean="0"/>
              <a:t>05.08.2024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2F20C3-41DE-794A-BFD8-32604BCA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6A846A-9F41-4849-8CEC-D0F8E4597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715C-1845-8C46-8E0B-1A3E6BCA5C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8167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551691A-1B26-1C40-970D-5D454AB507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4318693-4F73-2140-B3D7-A0F6EE581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82AE09-93E0-C540-BF4F-2ABDAEFC4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D87C-B649-9941-A8E0-F4122709044D}" type="datetimeFigureOut">
              <a:rPr lang="x-none" smtClean="0"/>
              <a:t>05.08.2024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6466BE-0CE4-8642-A9BE-DCED2F7B8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8F3095-AB16-BA49-BD37-CD4C432B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715C-1845-8C46-8E0B-1A3E6BCA5C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4994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3688AF-DB8F-3F4F-978F-FE31EFE5F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E489CD-DECB-9146-8839-A9BD8E65A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ED88EF-5294-D946-9815-01577919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D87C-B649-9941-A8E0-F4122709044D}" type="datetimeFigureOut">
              <a:rPr lang="x-none" smtClean="0"/>
              <a:t>05.08.2024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87511C-0541-E945-822A-6B4E8CC36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C7DAA5-3C8D-3542-B18B-566247DD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715C-1845-8C46-8E0B-1A3E6BCA5C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338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847EC3-5C63-7D42-A446-F611BE06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0DE8EC3-F45C-2D4B-B915-19A30572C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2FB154-243A-FD4A-A734-C64E72C3F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D87C-B649-9941-A8E0-F4122709044D}" type="datetimeFigureOut">
              <a:rPr lang="x-none" smtClean="0"/>
              <a:t>05.08.2024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CDE654-992B-964B-BABC-562353D3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46E079-FBAF-7145-859C-CB414A007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715C-1845-8C46-8E0B-1A3E6BCA5C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2883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F7206E-E696-C948-B737-D1A8269CA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9E2FE0-653E-7140-96C0-50BF2F2C2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A56361-EB15-A646-8209-21A3E48E5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4D47D4-64B0-9D49-BD41-34312818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D87C-B649-9941-A8E0-F4122709044D}" type="datetimeFigureOut">
              <a:rPr lang="x-none" smtClean="0"/>
              <a:t>05.08.2024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CF2F3-6EF8-8E4B-AE93-20DFF559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F0A9A1C-DE16-644B-B368-309949DBB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715C-1845-8C46-8E0B-1A3E6BCA5C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463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B9F1E3-A151-A24F-8476-538D461F0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6F77C5-B79B-F74E-B45F-D5FDCFFB4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2BB16F7-70CE-7445-A15C-390B904D6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E076EEE-4B07-2E4C-B264-4AAF06A48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17CB354-2ECD-5A4C-87E1-89A2B5360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F194E7C-172A-4B45-8D03-D67F2CF08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D87C-B649-9941-A8E0-F4122709044D}" type="datetimeFigureOut">
              <a:rPr lang="x-none" smtClean="0"/>
              <a:t>05.08.2024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F38E6BB-EADC-354A-AD37-F0FCC4D3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95015BB-69AF-214A-8467-0F4AC340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715C-1845-8C46-8E0B-1A3E6BCA5C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73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BFEAE3-7D2F-484B-9105-FEDEB830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2869B7A-FB28-534A-ABF6-8C383BFFF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D87C-B649-9941-A8E0-F4122709044D}" type="datetimeFigureOut">
              <a:rPr lang="x-none" smtClean="0"/>
              <a:t>05.08.2024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4F19FA2-6FB9-DA44-9810-7446235C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65A3441-F6FA-2245-8695-5392810AC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715C-1845-8C46-8E0B-1A3E6BCA5C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644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404BC1-8CD6-3743-8EAA-7579B7FC1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D87C-B649-9941-A8E0-F4122709044D}" type="datetimeFigureOut">
              <a:rPr lang="x-none" smtClean="0"/>
              <a:t>05.08.2024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1287128-E899-0040-9197-BAC318881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69C679-5E29-4349-97FA-7DC601AB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715C-1845-8C46-8E0B-1A3E6BCA5C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029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A0A0E-E22E-0148-A425-2FDA7B81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ED543B-A16E-DB4D-97B0-D6E8A890D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F36240F-6C0C-A144-918D-849A97833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C49480-31BA-0546-B1BE-2E5B0CDC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D87C-B649-9941-A8E0-F4122709044D}" type="datetimeFigureOut">
              <a:rPr lang="x-none" smtClean="0"/>
              <a:t>05.08.2024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50DF809-6387-3643-B522-157C293E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A7CD585-0296-F04B-AA1C-45F88233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715C-1845-8C46-8E0B-1A3E6BCA5C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565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D24AFF-461F-E148-8C38-12633773C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D56643F-3F5A-E247-8ABC-CA68E537E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717890-3E0F-E242-A579-8A2DEDE02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300C9E-F231-AA4C-B7BF-BBFDD82FA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D87C-B649-9941-A8E0-F4122709044D}" type="datetimeFigureOut">
              <a:rPr lang="x-none" smtClean="0"/>
              <a:t>05.08.2024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5451F2-86DA-5C4E-AC9E-78B0E8F14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F8A16B-0FBC-5848-AE06-AC681785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715C-1845-8C46-8E0B-1A3E6BCA5C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05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D06C351-CAA0-7A4E-85EA-5D9F94FED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305080-C5CD-D74B-A6A5-B45F05DB4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917C65-2A9B-2E45-A40E-6AD5C0245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CD87C-B649-9941-A8E0-F4122709044D}" type="datetimeFigureOut">
              <a:rPr lang="x-none" smtClean="0"/>
              <a:t>05.08.2024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1A3BAB-5EA4-C840-AA21-C5A12EDEF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013442-F96B-9C4D-AEDC-F0D3AC02E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E715C-1845-8C46-8E0B-1A3E6BCA5CA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177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F9EC7C8-0594-CE48-8D76-84A0CF2FE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52" t="11418" r="11952" b="58334"/>
          <a:stretch/>
        </p:blipFill>
        <p:spPr>
          <a:xfrm>
            <a:off x="0" y="-2"/>
            <a:ext cx="12192000" cy="6858002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8958A203-D829-3243-8AE0-0F4FD5BA069F}"/>
              </a:ext>
            </a:extLst>
          </p:cNvPr>
          <p:cNvSpPr txBox="1">
            <a:spLocks/>
          </p:cNvSpPr>
          <p:nvPr/>
        </p:nvSpPr>
        <p:spPr>
          <a:xfrm>
            <a:off x="819509" y="2266319"/>
            <a:ext cx="7599872" cy="2797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5200" b="1" dirty="0">
                <a:solidFill>
                  <a:srgbClr val="00B050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«Вековечный танец Жизни</a:t>
            </a:r>
            <a:r>
              <a:rPr lang="ru-RU" sz="5200" b="1" dirty="0" smtClean="0">
                <a:solidFill>
                  <a:srgbClr val="00B050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»:</a:t>
            </a:r>
          </a:p>
          <a:p>
            <a:pPr algn="l"/>
            <a:r>
              <a:rPr lang="ru-RU" sz="3900" b="1" dirty="0" smtClean="0">
                <a:solidFill>
                  <a:schemeClr val="bg1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традиции реинкарнации обских </a:t>
            </a:r>
            <a:r>
              <a:rPr lang="ru-RU" sz="3900" b="1" dirty="0" err="1" smtClean="0">
                <a:solidFill>
                  <a:schemeClr val="bg1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угров</a:t>
            </a:r>
            <a:endParaRPr lang="ru-RU" sz="3900" b="1" dirty="0">
              <a:solidFill>
                <a:schemeClr val="bg1"/>
              </a:solidFill>
              <a:latin typeface="Favorit Pro" panose="02000006030000020004" pitchFamily="2" charset="0"/>
              <a:ea typeface="Favorit Pro" panose="02000006030000020004" pitchFamily="2" charset="0"/>
            </a:endParaRPr>
          </a:p>
          <a:p>
            <a:pPr algn="l"/>
            <a:endParaRPr lang="ru-RU" sz="4800" b="1" dirty="0">
              <a:solidFill>
                <a:schemeClr val="bg1"/>
              </a:solidFill>
              <a:latin typeface="Favorit Pro" panose="02000006030000020004" pitchFamily="2" charset="0"/>
              <a:ea typeface="Favorit Pro" panose="02000006030000020004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09470" y="5676977"/>
            <a:ext cx="39706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7030A0"/>
                </a:solidFill>
              </a:rPr>
              <a:t>Татьяна Владимировна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Волдина</a:t>
            </a:r>
            <a:r>
              <a:rPr lang="ru-RU" sz="2000" b="1" i="1" dirty="0" smtClean="0">
                <a:solidFill>
                  <a:srgbClr val="7030A0"/>
                </a:solidFill>
              </a:rPr>
              <a:t>, </a:t>
            </a:r>
          </a:p>
          <a:p>
            <a:r>
              <a:rPr lang="ru-RU" sz="2000" i="1" dirty="0" smtClean="0">
                <a:solidFill>
                  <a:srgbClr val="7030A0"/>
                </a:solidFill>
              </a:rPr>
              <a:t>кандидат </a:t>
            </a:r>
            <a:r>
              <a:rPr lang="ru-RU" sz="2000" i="1" dirty="0">
                <a:solidFill>
                  <a:srgbClr val="7030A0"/>
                </a:solidFill>
              </a:rPr>
              <a:t>исторических </a:t>
            </a:r>
            <a:r>
              <a:rPr lang="ru-RU" sz="2000" i="1" dirty="0" smtClean="0">
                <a:solidFill>
                  <a:srgbClr val="7030A0"/>
                </a:solidFill>
              </a:rPr>
              <a:t>наук</a:t>
            </a:r>
            <a:endParaRPr lang="ru-RU" sz="2000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78" y="447851"/>
            <a:ext cx="1213209" cy="9083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641" y="283697"/>
            <a:ext cx="2249619" cy="3048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8233" y="574691"/>
            <a:ext cx="762066" cy="3292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0299" y="1972972"/>
            <a:ext cx="2741013" cy="26349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516" y="1362413"/>
            <a:ext cx="3103133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53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153" cy="6864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384" y="230188"/>
            <a:ext cx="2249619" cy="30482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1362" y="365125"/>
            <a:ext cx="11336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/>
                </a:solidFill>
                <a:latin typeface="AGBengaly"/>
              </a:rPr>
              <a:t>Истории </a:t>
            </a:r>
            <a:r>
              <a:rPr lang="ru-RU" sz="2400" b="1" dirty="0" smtClean="0">
                <a:solidFill>
                  <a:schemeClr val="bg2"/>
                </a:solidFill>
                <a:latin typeface="AGBengaly"/>
              </a:rPr>
              <a:t>о </a:t>
            </a:r>
            <a:r>
              <a:rPr lang="ru-RU" sz="2400" b="1" dirty="0">
                <a:solidFill>
                  <a:schemeClr val="bg2"/>
                </a:solidFill>
                <a:latin typeface="AGBengaly"/>
              </a:rPr>
              <a:t>поведении детей, демонстрирующих </a:t>
            </a:r>
            <a:endParaRPr lang="ru-RU" sz="2400" b="1" dirty="0" smtClean="0">
              <a:solidFill>
                <a:schemeClr val="bg2"/>
              </a:solidFill>
              <a:latin typeface="AGBengaly"/>
            </a:endParaRPr>
          </a:p>
          <a:p>
            <a:r>
              <a:rPr lang="ru-RU" sz="2400" b="1" dirty="0" smtClean="0">
                <a:solidFill>
                  <a:schemeClr val="bg2"/>
                </a:solidFill>
                <a:latin typeface="AGBengaly"/>
              </a:rPr>
              <a:t>свою </a:t>
            </a:r>
            <a:r>
              <a:rPr lang="ru-RU" sz="2400" b="1" dirty="0">
                <a:solidFill>
                  <a:schemeClr val="bg2"/>
                </a:solidFill>
                <a:latin typeface="AGBengaly"/>
              </a:rPr>
              <a:t>связь с прошлой жизнью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1363" y="1360346"/>
            <a:ext cx="113363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 </a:t>
            </a:r>
            <a:r>
              <a:rPr lang="ru-RU" sz="2000" i="1" dirty="0" err="1" smtClean="0">
                <a:solidFill>
                  <a:srgbClr val="002060"/>
                </a:solidFill>
                <a:latin typeface="AGBengaly"/>
              </a:rPr>
              <a:t>Информантка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 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из </a:t>
            </a:r>
            <a:r>
              <a:rPr lang="ru-RU" sz="2000" i="1" dirty="0" err="1">
                <a:solidFill>
                  <a:srgbClr val="002060"/>
                </a:solidFill>
                <a:latin typeface="AGBengaly"/>
              </a:rPr>
              <a:t>Казыма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 рассказала о дочке, в которой, как считают, воскресла ее свекровь. Та была большой мастерицей и при жизни многому научила невестку. Однажды, когда Наталья Викторовна вместе с трехлетней дочерью готовила берестяные кузовки к сезону сбора ягод, дочка вдруг пожурила мать: «Ты неправильно делаешь завязки. Когда я была большой, я много таких кузовков делала, но лучше, чем ты!» </a:t>
            </a:r>
            <a:r>
              <a:rPr lang="ru-RU" sz="1200" dirty="0">
                <a:solidFill>
                  <a:srgbClr val="002060"/>
                </a:solidFill>
                <a:latin typeface="AGBengaly"/>
              </a:rPr>
              <a:t>[ПМА</a:t>
            </a:r>
            <a:r>
              <a:rPr lang="ru-RU" sz="1200" dirty="0" smtClean="0">
                <a:solidFill>
                  <a:srgbClr val="002060"/>
                </a:solidFill>
                <a:latin typeface="AGBengaly"/>
              </a:rPr>
              <a:t>].</a:t>
            </a:r>
          </a:p>
          <a:p>
            <a:pPr algn="just"/>
            <a:endParaRPr lang="ru-RU" sz="2000" i="1" dirty="0">
              <a:solidFill>
                <a:srgbClr val="002060"/>
              </a:solidFill>
              <a:latin typeface="AGBengaly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rgbClr val="002060"/>
                </a:solidFill>
                <a:latin typeface="AGBengaly"/>
              </a:rPr>
              <a:t>В другом 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случае, мальчик 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рассказывал, что, когда он был взрослым – умел делать столы и стулья. Родственники же на это замечали, что, действительно, его дед, душа  которого воскресла в мальчике, очень много работал с деревом </a:t>
            </a:r>
            <a:r>
              <a:rPr lang="ru-RU" sz="1200" i="1" dirty="0">
                <a:solidFill>
                  <a:srgbClr val="002060"/>
                </a:solidFill>
                <a:latin typeface="AGBengaly"/>
              </a:rPr>
              <a:t>[ПМА</a:t>
            </a:r>
            <a:r>
              <a:rPr lang="ru-RU" sz="1200" i="1" dirty="0" smtClean="0">
                <a:solidFill>
                  <a:srgbClr val="002060"/>
                </a:solidFill>
                <a:latin typeface="AGBengaly"/>
              </a:rPr>
              <a:t>].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i="1" dirty="0">
              <a:solidFill>
                <a:srgbClr val="002060"/>
              </a:solidFill>
              <a:latin typeface="AGBengaly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rgbClr val="002060"/>
                </a:solidFill>
                <a:latin typeface="AGBengaly"/>
              </a:rPr>
              <a:t>Полуторогодовалая девочка не шла ни к кому на руки, кроме самых близких. Но однажды, в дом приехал дальний родственник, душа жены которого возродилась в этой маленькой девочке (что определила женщина, обладающая </a:t>
            </a:r>
            <a:r>
              <a:rPr lang="ru-RU" sz="2000" i="1" dirty="0" err="1">
                <a:solidFill>
                  <a:srgbClr val="002060"/>
                </a:solidFill>
                <a:latin typeface="AGBengaly"/>
              </a:rPr>
              <a:t>s’art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, еще при её рождении). Увидев мужчину, ребенок бросился к нему и крепко обнял за шею, на что тот сказал: «Верю, верю: это она» </a:t>
            </a:r>
            <a:r>
              <a:rPr lang="ru-RU" sz="1200" i="1" dirty="0">
                <a:solidFill>
                  <a:srgbClr val="002060"/>
                </a:solidFill>
                <a:latin typeface="AGBengaly"/>
              </a:rPr>
              <a:t>[ПМА].</a:t>
            </a:r>
          </a:p>
        </p:txBody>
      </p:sp>
    </p:spTree>
    <p:extLst>
      <p:ext uri="{BB962C8B-B14F-4D97-AF65-F5344CB8AC3E}">
        <p14:creationId xmlns:p14="http://schemas.microsoft.com/office/powerpoint/2010/main" val="3061034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3" y="-9004"/>
            <a:ext cx="12199153" cy="6864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69" y="230188"/>
            <a:ext cx="2249619" cy="3048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6120" y="365126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/>
                </a:solidFill>
                <a:latin typeface="AGBengaly"/>
              </a:rPr>
              <a:t>Основные принципы реинкарнации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7839" y="1084838"/>
            <a:ext cx="10882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AGBengaly"/>
              </a:rPr>
              <a:t>1 принцип: </a:t>
            </a:r>
            <a:r>
              <a:rPr lang="ru-RU" sz="2800" b="1" i="1" dirty="0">
                <a:solidFill>
                  <a:schemeClr val="bg1"/>
                </a:solidFill>
                <a:latin typeface="AGBengaly"/>
              </a:rPr>
              <a:t>Потенциальная возможность реинкарнации есть у всех душ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6119" y="2410401"/>
            <a:ext cx="108821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GBengaly"/>
              </a:rPr>
              <a:t>Исключения</a:t>
            </a:r>
            <a:r>
              <a:rPr lang="ru-RU" sz="2000" b="1" dirty="0" smtClean="0">
                <a:solidFill>
                  <a:srgbClr val="002060"/>
                </a:solidFill>
                <a:latin typeface="AGBengaly"/>
              </a:rPr>
              <a:t>:</a:t>
            </a:r>
          </a:p>
          <a:p>
            <a:endParaRPr lang="ru-RU" sz="2000" dirty="0">
              <a:solidFill>
                <a:srgbClr val="002060"/>
              </a:solidFill>
              <a:latin typeface="AGBengaly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Если 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при жизни человек был скальпирован врагами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.</a:t>
            </a:r>
          </a:p>
          <a:p>
            <a:pPr algn="just"/>
            <a:endParaRPr lang="ru-RU" sz="2000" i="1" dirty="0">
              <a:solidFill>
                <a:srgbClr val="002060"/>
              </a:solidFill>
              <a:latin typeface="AGBengaly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Если 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нет подходящих младенцев в роду для воплощения или род иссяк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.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 </a:t>
            </a:r>
            <a:endParaRPr lang="ru-RU" sz="2000" i="1" dirty="0">
              <a:solidFill>
                <a:srgbClr val="002060"/>
              </a:solidFill>
              <a:latin typeface="AGBengaly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Трагическая 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несвоевременная смерть, особенно, если человек погиб и не захоронен, могла стать причиной «</a:t>
            </a:r>
            <a:r>
              <a:rPr lang="ru-RU" sz="2000" i="1" dirty="0" err="1">
                <a:solidFill>
                  <a:srgbClr val="002060"/>
                </a:solidFill>
                <a:latin typeface="AGBengaly"/>
              </a:rPr>
              <a:t>застревания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» его души в Среднем мире. </a:t>
            </a:r>
            <a:endParaRPr lang="ru-RU" sz="2000" i="1" dirty="0" smtClean="0">
              <a:solidFill>
                <a:srgbClr val="002060"/>
              </a:solidFill>
              <a:latin typeface="AGBengaly"/>
            </a:endParaRPr>
          </a:p>
          <a:p>
            <a:pPr algn="just"/>
            <a:endParaRPr lang="ru-RU" sz="2000" i="1" dirty="0">
              <a:solidFill>
                <a:srgbClr val="002060"/>
              </a:solidFill>
              <a:latin typeface="AGBengaly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Если 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при жизни человек достиг состояния, позволившего ему после земной жизни стать духом-покровителем. </a:t>
            </a:r>
          </a:p>
        </p:txBody>
      </p:sp>
    </p:spTree>
    <p:extLst>
      <p:ext uri="{BB962C8B-B14F-4D97-AF65-F5344CB8AC3E}">
        <p14:creationId xmlns:p14="http://schemas.microsoft.com/office/powerpoint/2010/main" val="2463435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404"/>
            <a:ext cx="12199153" cy="6864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036" y="365125"/>
            <a:ext cx="2249619" cy="3048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8981" y="230189"/>
            <a:ext cx="11582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AGBengaly"/>
              </a:rPr>
              <a:t>2 принцип: </a:t>
            </a:r>
            <a:r>
              <a:rPr lang="ru-RU" sz="2400" b="1" i="1" dirty="0">
                <a:solidFill>
                  <a:schemeClr val="bg1"/>
                </a:solidFill>
                <a:latin typeface="AGBengaly"/>
              </a:rPr>
              <a:t>Реинкарнация происходит в семьях </a:t>
            </a:r>
            <a:endParaRPr lang="ru-RU" sz="2400" b="1" i="1" dirty="0" smtClean="0">
              <a:solidFill>
                <a:schemeClr val="bg1"/>
              </a:solidFill>
              <a:latin typeface="AGBengaly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AGBengaly"/>
              </a:rPr>
              <a:t>родственников,  как </a:t>
            </a:r>
            <a:r>
              <a:rPr lang="ru-RU" sz="2400" b="1" i="1" dirty="0">
                <a:solidFill>
                  <a:schemeClr val="bg1"/>
                </a:solidFill>
                <a:latin typeface="AGBengaly"/>
              </a:rPr>
              <a:t>по отцовской, </a:t>
            </a:r>
            <a:r>
              <a:rPr lang="ru-RU" sz="2400" b="1" i="1" dirty="0" smtClean="0">
                <a:solidFill>
                  <a:schemeClr val="bg1"/>
                </a:solidFill>
                <a:latin typeface="AGBengaly"/>
              </a:rPr>
              <a:t>так </a:t>
            </a:r>
            <a:r>
              <a:rPr lang="ru-RU" sz="2400" b="1" i="1" dirty="0">
                <a:solidFill>
                  <a:schemeClr val="bg1"/>
                </a:solidFill>
                <a:latin typeface="AGBengaly"/>
              </a:rPr>
              <a:t>и по материнской линиям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4357" y="1124058"/>
            <a:ext cx="11079892" cy="224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GBengaly"/>
              </a:rPr>
              <a:t>Исключения</a:t>
            </a:r>
            <a:r>
              <a:rPr lang="ru-RU" sz="2000" b="1" dirty="0" smtClean="0">
                <a:solidFill>
                  <a:srgbClr val="002060"/>
                </a:solidFill>
                <a:latin typeface="AGBengaly"/>
              </a:rPr>
              <a:t>:</a:t>
            </a:r>
          </a:p>
          <a:p>
            <a:endParaRPr lang="ru-RU" sz="2000" dirty="0">
              <a:solidFill>
                <a:srgbClr val="002060"/>
              </a:solidFill>
              <a:latin typeface="AGBengaly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rgbClr val="002060"/>
                </a:solidFill>
                <a:latin typeface="AGBengaly"/>
              </a:rPr>
              <a:t>«Неправильная» реинкарнация объясняется «тесными личными контактами и принципом локальности, совместного жительства». Например, в потомстве 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отчима.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Воплощение 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в чужом роду или даже среди представителей другого народа возможно, если свой род 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иссяк.</a:t>
            </a:r>
            <a:endParaRPr lang="ru-RU" sz="2000" i="1" dirty="0">
              <a:solidFill>
                <a:srgbClr val="002060"/>
              </a:solidFill>
              <a:latin typeface="AGBengaly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741" y="3591697"/>
            <a:ext cx="11417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AGBengaly"/>
              </a:rPr>
              <a:t>3 принцип: </a:t>
            </a:r>
            <a:r>
              <a:rPr lang="ru-RU" sz="2400" b="1" i="1" dirty="0">
                <a:solidFill>
                  <a:schemeClr val="bg1"/>
                </a:solidFill>
                <a:latin typeface="AGBengaly"/>
              </a:rPr>
              <a:t>Предок мужского пола возрождается в мальчике, </a:t>
            </a:r>
            <a:endParaRPr lang="ru-RU" sz="2400" b="1" i="1" dirty="0" smtClean="0">
              <a:solidFill>
                <a:schemeClr val="bg1"/>
              </a:solidFill>
              <a:latin typeface="AGBengaly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AGBengaly"/>
              </a:rPr>
              <a:t>женского </a:t>
            </a:r>
            <a:r>
              <a:rPr lang="ru-RU" sz="2400" b="1" i="1" dirty="0">
                <a:solidFill>
                  <a:schemeClr val="bg1"/>
                </a:solidFill>
                <a:latin typeface="AGBengaly"/>
              </a:rPr>
              <a:t>– в </a:t>
            </a:r>
            <a:r>
              <a:rPr lang="ru-RU" sz="2400" b="1" i="1" dirty="0" smtClean="0">
                <a:solidFill>
                  <a:schemeClr val="bg1"/>
                </a:solidFill>
                <a:latin typeface="AGBengaly"/>
              </a:rPr>
              <a:t>девочке</a:t>
            </a:r>
            <a:endParaRPr lang="ru-RU" sz="2400" b="1" i="1" dirty="0">
              <a:solidFill>
                <a:schemeClr val="bg1"/>
              </a:solidFill>
              <a:latin typeface="AGBengaly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8200" y="4489622"/>
            <a:ext cx="110160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Исключения:</a:t>
            </a:r>
            <a:endParaRPr lang="ru-RU" sz="2000" b="1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</a:rPr>
              <a:t>У </a:t>
            </a:r>
            <a:r>
              <a:rPr lang="ru-RU" sz="2000" i="1" dirty="0" err="1">
                <a:solidFill>
                  <a:srgbClr val="002060"/>
                </a:solidFill>
              </a:rPr>
              <a:t>сургутских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хантов</a:t>
            </a:r>
            <a:r>
              <a:rPr lang="ru-RU" sz="2000" i="1" dirty="0">
                <a:solidFill>
                  <a:srgbClr val="002060"/>
                </a:solidFill>
              </a:rPr>
              <a:t> бытует представление о возможном переселении душ от мужчины к женщине и от женщины к мужчине. Такой исключительный случай </a:t>
            </a:r>
            <a:r>
              <a:rPr lang="ru-RU" sz="2000" i="1" dirty="0" smtClean="0">
                <a:solidFill>
                  <a:srgbClr val="002060"/>
                </a:solidFill>
              </a:rPr>
              <a:t>объясняется духовными трансформациями </a:t>
            </a:r>
            <a:r>
              <a:rPr lang="ru-RU" sz="2000" i="1" dirty="0">
                <a:solidFill>
                  <a:srgbClr val="002060"/>
                </a:solidFill>
              </a:rPr>
              <a:t>при жизни </a:t>
            </a:r>
            <a:r>
              <a:rPr lang="ru-RU" sz="2000" i="1" dirty="0" smtClean="0">
                <a:solidFill>
                  <a:srgbClr val="002060"/>
                </a:solidFill>
              </a:rPr>
              <a:t>умершего предшественника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[</a:t>
            </a:r>
            <a:r>
              <a:rPr lang="ru-RU" sz="1200" dirty="0" err="1">
                <a:solidFill>
                  <a:srgbClr val="002060"/>
                </a:solidFill>
              </a:rPr>
              <a:t>Песикова</a:t>
            </a:r>
            <a:r>
              <a:rPr lang="ru-RU" sz="1200" dirty="0">
                <a:solidFill>
                  <a:srgbClr val="002060"/>
                </a:solidFill>
              </a:rPr>
              <a:t> 2006: 48</a:t>
            </a:r>
            <a:r>
              <a:rPr lang="ru-RU" sz="1200" dirty="0" smtClean="0">
                <a:solidFill>
                  <a:srgbClr val="002060"/>
                </a:solidFill>
              </a:rPr>
              <a:t>] .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2"/>
            <a:ext cx="12199153" cy="6864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036" y="294489"/>
            <a:ext cx="2249619" cy="3048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1277" y="230189"/>
            <a:ext cx="11170378" cy="830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AGBengaly"/>
              </a:rPr>
              <a:t>4 принцип: </a:t>
            </a:r>
            <a:r>
              <a:rPr lang="ru-RU" sz="2400" b="1" i="1" dirty="0" err="1">
                <a:solidFill>
                  <a:schemeClr val="bg1"/>
                </a:solidFill>
                <a:latin typeface="AGBengaly"/>
              </a:rPr>
              <a:t>Реинкарнирующая</a:t>
            </a:r>
            <a:r>
              <a:rPr lang="ru-RU" sz="2400" b="1" i="1" dirty="0">
                <a:solidFill>
                  <a:schemeClr val="bg1"/>
                </a:solidFill>
                <a:latin typeface="AGBengaly"/>
              </a:rPr>
              <a:t> душа может </a:t>
            </a:r>
            <a:r>
              <a:rPr lang="ru-RU" sz="2400" b="1" i="1" dirty="0" smtClean="0">
                <a:solidFill>
                  <a:schemeClr val="bg1"/>
                </a:solidFill>
                <a:latin typeface="AGBengaly"/>
              </a:rPr>
              <a:t>воплотиться 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AGBengaly"/>
              </a:rPr>
              <a:t>в </a:t>
            </a:r>
            <a:r>
              <a:rPr lang="ru-RU" sz="2400" b="1" i="1" dirty="0">
                <a:solidFill>
                  <a:schemeClr val="bg1"/>
                </a:solidFill>
                <a:latin typeface="AGBengaly"/>
              </a:rPr>
              <a:t>нескольких младенцах </a:t>
            </a:r>
            <a:r>
              <a:rPr lang="ru-RU" sz="2400" b="1" i="1" dirty="0" smtClean="0">
                <a:solidFill>
                  <a:schemeClr val="bg1"/>
                </a:solidFill>
                <a:latin typeface="AGBengaly"/>
              </a:rPr>
              <a:t>(</a:t>
            </a:r>
            <a:r>
              <a:rPr lang="ru-RU" sz="2400" b="1" i="1" dirty="0">
                <a:solidFill>
                  <a:schemeClr val="bg1"/>
                </a:solidFill>
                <a:latin typeface="AGBengaly"/>
              </a:rPr>
              <a:t>до 5-ти – мужская, до 4-х – женская</a:t>
            </a:r>
            <a:r>
              <a:rPr lang="ru-RU" sz="2400" b="1" i="1" dirty="0" smtClean="0">
                <a:solidFill>
                  <a:schemeClr val="bg1"/>
                </a:solidFill>
                <a:latin typeface="AGBengaly"/>
              </a:rPr>
              <a:t>)</a:t>
            </a:r>
            <a:endParaRPr lang="ru-RU" sz="2400" b="1" i="1" dirty="0">
              <a:solidFill>
                <a:schemeClr val="bg1"/>
              </a:solidFill>
              <a:latin typeface="AGBengaly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3654" y="1061187"/>
            <a:ext cx="11795499" cy="5795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Примеры исключений 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dirty="0" err="1">
                <a:solidFill>
                  <a:srgbClr val="9148C8"/>
                </a:solidFill>
              </a:rPr>
              <a:t>Усть-казымские</a:t>
            </a:r>
            <a:r>
              <a:rPr lang="ru-RU" b="1" dirty="0">
                <a:solidFill>
                  <a:srgbClr val="9148C8"/>
                </a:solidFill>
              </a:rPr>
              <a:t> ханты</a:t>
            </a:r>
            <a:r>
              <a:rPr lang="ru-RU" b="1" dirty="0" smtClean="0">
                <a:solidFill>
                  <a:srgbClr val="9148C8"/>
                </a:solidFill>
              </a:rPr>
              <a:t>: </a:t>
            </a:r>
            <a:r>
              <a:rPr lang="ru-RU" i="1" dirty="0" smtClean="0">
                <a:solidFill>
                  <a:srgbClr val="002060"/>
                </a:solidFill>
              </a:rPr>
              <a:t>«</a:t>
            </a:r>
            <a:r>
              <a:rPr lang="ru-RU" i="1" dirty="0">
                <a:solidFill>
                  <a:srgbClr val="002060"/>
                </a:solidFill>
              </a:rPr>
              <a:t>Моя мама, </a:t>
            </a:r>
            <a:r>
              <a:rPr lang="ru-RU" i="1" dirty="0" err="1">
                <a:solidFill>
                  <a:srgbClr val="002060"/>
                </a:solidFill>
              </a:rPr>
              <a:t>Молданова</a:t>
            </a:r>
            <a:r>
              <a:rPr lang="ru-RU" i="1" dirty="0">
                <a:solidFill>
                  <a:srgbClr val="002060"/>
                </a:solidFill>
              </a:rPr>
              <a:t> Мария Константиновна, вначале воскресла в моей средней дочери, но та из-за болезни умерла. Но она (Мария Константиновна) воскресла в моей младшей дочери Оле, во второй раз – в Вере </a:t>
            </a:r>
            <a:r>
              <a:rPr lang="ru-RU" i="1" dirty="0" err="1">
                <a:solidFill>
                  <a:srgbClr val="002060"/>
                </a:solidFill>
              </a:rPr>
              <a:t>Русмиленко</a:t>
            </a:r>
            <a:r>
              <a:rPr lang="ru-RU" i="1" dirty="0">
                <a:solidFill>
                  <a:srgbClr val="002060"/>
                </a:solidFill>
              </a:rPr>
              <a:t>, в третий раз – в моей внучке Юле, а в четвертый раз – в моей внучке Наташе» </a:t>
            </a:r>
            <a:r>
              <a:rPr lang="ru-RU" sz="1200" dirty="0">
                <a:solidFill>
                  <a:srgbClr val="002060"/>
                </a:solidFill>
              </a:rPr>
              <a:t>[Решетникова 2004: 90]. 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данном случае описано 5 реинкарнаций женщины, но </a:t>
            </a:r>
            <a:r>
              <a:rPr lang="ru-RU" dirty="0" smtClean="0">
                <a:solidFill>
                  <a:srgbClr val="002060"/>
                </a:solidFill>
              </a:rPr>
              <a:t>1-ая </a:t>
            </a:r>
            <a:r>
              <a:rPr lang="ru-RU" dirty="0">
                <a:solidFill>
                  <a:srgbClr val="002060"/>
                </a:solidFill>
              </a:rPr>
              <a:t>реинкарнация – из-за смерти в детском возрасте не взята в расчёт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b="1" dirty="0" err="1">
                <a:solidFill>
                  <a:srgbClr val="9148C8"/>
                </a:solidFill>
              </a:rPr>
              <a:t>Среднесосьвинские</a:t>
            </a:r>
            <a:r>
              <a:rPr lang="ru-RU" b="1" dirty="0">
                <a:solidFill>
                  <a:srgbClr val="9148C8"/>
                </a:solidFill>
              </a:rPr>
              <a:t> манси</a:t>
            </a:r>
            <a:r>
              <a:rPr lang="ru-RU" b="1" dirty="0" smtClean="0">
                <a:solidFill>
                  <a:srgbClr val="9148C8"/>
                </a:solidFill>
              </a:rPr>
              <a:t>:  </a:t>
            </a:r>
            <a:r>
              <a:rPr lang="ru-RU" i="1" dirty="0">
                <a:solidFill>
                  <a:srgbClr val="002060"/>
                </a:solidFill>
              </a:rPr>
              <a:t>«Иногда </a:t>
            </a:r>
            <a:r>
              <a:rPr lang="ru-RU" i="1" dirty="0" err="1">
                <a:solidFill>
                  <a:srgbClr val="002060"/>
                </a:solidFill>
              </a:rPr>
              <a:t>лылы</a:t>
            </a:r>
            <a:r>
              <a:rPr lang="ru-RU" i="1" dirty="0">
                <a:solidFill>
                  <a:srgbClr val="002060"/>
                </a:solidFill>
              </a:rPr>
              <a:t> могла вселиться в новорожденного меньше, чем четыре или пять раз, а иногда и больше, независимо от того, кто является умершим (женщина или мужчина)» </a:t>
            </a:r>
            <a:r>
              <a:rPr lang="ru-RU" sz="1200" dirty="0">
                <a:solidFill>
                  <a:srgbClr val="002060"/>
                </a:solidFill>
              </a:rPr>
              <a:t>[Иванова 2010: 46]. </a:t>
            </a:r>
            <a:endParaRPr lang="ru-RU" sz="1200" dirty="0" smtClean="0">
              <a:solidFill>
                <a:srgbClr val="002060"/>
              </a:solidFill>
            </a:endParaRPr>
          </a:p>
          <a:p>
            <a:pPr algn="just"/>
            <a:endParaRPr lang="ru-RU" sz="1200" dirty="0">
              <a:solidFill>
                <a:srgbClr val="002060"/>
              </a:solidFill>
            </a:endParaRPr>
          </a:p>
          <a:p>
            <a:pPr algn="just"/>
            <a:r>
              <a:rPr lang="ru-RU" b="1" dirty="0" err="1">
                <a:solidFill>
                  <a:srgbClr val="9148C8"/>
                </a:solidFill>
              </a:rPr>
              <a:t>Верхнеказымские</a:t>
            </a:r>
            <a:r>
              <a:rPr lang="ru-RU" b="1" dirty="0">
                <a:solidFill>
                  <a:srgbClr val="9148C8"/>
                </a:solidFill>
              </a:rPr>
              <a:t> ханты</a:t>
            </a:r>
            <a:r>
              <a:rPr lang="ru-RU" b="1" dirty="0" smtClean="0">
                <a:solidFill>
                  <a:srgbClr val="9148C8"/>
                </a:solidFill>
              </a:rPr>
              <a:t>: </a:t>
            </a:r>
            <a:r>
              <a:rPr lang="ru-RU" i="1" dirty="0" smtClean="0">
                <a:solidFill>
                  <a:srgbClr val="002060"/>
                </a:solidFill>
              </a:rPr>
              <a:t>Некоторые </a:t>
            </a:r>
            <a:r>
              <a:rPr lang="ru-RU" i="1" dirty="0">
                <a:solidFill>
                  <a:srgbClr val="002060"/>
                </a:solidFill>
              </a:rPr>
              <a:t>души после смерти могут возродиться только в одном или двух малышах </a:t>
            </a:r>
            <a:r>
              <a:rPr lang="ru-RU" sz="1200" dirty="0">
                <a:solidFill>
                  <a:srgbClr val="002060"/>
                </a:solidFill>
              </a:rPr>
              <a:t>[ПМА]. </a:t>
            </a:r>
            <a:endParaRPr lang="ru-RU" sz="1200" dirty="0" smtClean="0">
              <a:solidFill>
                <a:srgbClr val="002060"/>
              </a:solidFill>
            </a:endParaRPr>
          </a:p>
          <a:p>
            <a:pPr algn="just"/>
            <a:endParaRPr lang="ru-RU" sz="1200" dirty="0">
              <a:solidFill>
                <a:srgbClr val="002060"/>
              </a:solidFill>
            </a:endParaRPr>
          </a:p>
          <a:p>
            <a:pPr algn="just"/>
            <a:r>
              <a:rPr lang="ru-RU" b="1" dirty="0" err="1">
                <a:solidFill>
                  <a:srgbClr val="9148C8"/>
                </a:solidFill>
              </a:rPr>
              <a:t>Сургутские</a:t>
            </a:r>
            <a:r>
              <a:rPr lang="ru-RU" b="1" dirty="0">
                <a:solidFill>
                  <a:srgbClr val="9148C8"/>
                </a:solidFill>
              </a:rPr>
              <a:t> ханты</a:t>
            </a:r>
            <a:r>
              <a:rPr lang="ru-RU" b="1" dirty="0" smtClean="0">
                <a:solidFill>
                  <a:srgbClr val="9148C8"/>
                </a:solidFill>
              </a:rPr>
              <a:t>: </a:t>
            </a:r>
            <a:r>
              <a:rPr lang="ru-RU" i="1" dirty="0" smtClean="0">
                <a:solidFill>
                  <a:srgbClr val="002060"/>
                </a:solidFill>
              </a:rPr>
              <a:t>«Возрождение </a:t>
            </a:r>
            <a:r>
              <a:rPr lang="ru-RU" i="1" dirty="0">
                <a:solidFill>
                  <a:srgbClr val="002060"/>
                </a:solidFill>
              </a:rPr>
              <a:t>умершего только в одном человеке бывает редко, это объясняется тем, что произошло переселение всех пяти либо четырех душ умершего, в зависимости от его пола, сразу в одного человека. «В этом случае такой человек помнит жизнь своего предшественника, его родственников, его землю» </a:t>
            </a:r>
            <a:r>
              <a:rPr lang="ru-RU" sz="1200" dirty="0">
                <a:solidFill>
                  <a:srgbClr val="002060"/>
                </a:solidFill>
              </a:rPr>
              <a:t>[</a:t>
            </a:r>
            <a:r>
              <a:rPr lang="ru-RU" sz="1200" dirty="0" err="1">
                <a:solidFill>
                  <a:srgbClr val="002060"/>
                </a:solidFill>
              </a:rPr>
              <a:t>Песикова</a:t>
            </a:r>
            <a:r>
              <a:rPr lang="ru-RU" sz="1200" dirty="0">
                <a:solidFill>
                  <a:srgbClr val="002060"/>
                </a:solidFill>
              </a:rPr>
              <a:t> 2006: 48]. </a:t>
            </a:r>
            <a:endParaRPr lang="ru-RU" sz="1200" dirty="0" smtClean="0">
              <a:solidFill>
                <a:srgbClr val="002060"/>
              </a:solidFill>
            </a:endParaRPr>
          </a:p>
          <a:p>
            <a:pPr algn="just"/>
            <a:endParaRPr lang="ru-RU" sz="1200" dirty="0">
              <a:solidFill>
                <a:srgbClr val="002060"/>
              </a:solidFill>
            </a:endParaRPr>
          </a:p>
          <a:p>
            <a:pPr algn="just"/>
            <a:r>
              <a:rPr lang="ru-RU" b="1" dirty="0" err="1">
                <a:solidFill>
                  <a:srgbClr val="9148C8"/>
                </a:solidFill>
              </a:rPr>
              <a:t>Сынские</a:t>
            </a:r>
            <a:r>
              <a:rPr lang="ru-RU" b="1" dirty="0">
                <a:solidFill>
                  <a:srgbClr val="9148C8"/>
                </a:solidFill>
              </a:rPr>
              <a:t> ханты</a:t>
            </a:r>
            <a:r>
              <a:rPr lang="ru-RU" b="1" dirty="0" smtClean="0">
                <a:solidFill>
                  <a:srgbClr val="9148C8"/>
                </a:solidFill>
              </a:rPr>
              <a:t>: </a:t>
            </a:r>
            <a:r>
              <a:rPr lang="ru-RU" i="1" dirty="0" smtClean="0">
                <a:solidFill>
                  <a:srgbClr val="002060"/>
                </a:solidFill>
              </a:rPr>
              <a:t>Существование </a:t>
            </a:r>
            <a:r>
              <a:rPr lang="ru-RU" i="1" dirty="0">
                <a:solidFill>
                  <a:srgbClr val="002060"/>
                </a:solidFill>
              </a:rPr>
              <a:t>«</a:t>
            </a:r>
            <a:r>
              <a:rPr lang="ru-RU" i="1" dirty="0" err="1">
                <a:solidFill>
                  <a:srgbClr val="002060"/>
                </a:solidFill>
              </a:rPr>
              <a:t>черезмерных</a:t>
            </a:r>
            <a:r>
              <a:rPr lang="ru-RU" i="1" dirty="0">
                <a:solidFill>
                  <a:srgbClr val="002060"/>
                </a:solidFill>
              </a:rPr>
              <a:t>» реинкарнаций объясняется тем, что </a:t>
            </a:r>
            <a:r>
              <a:rPr lang="ru-RU" i="1" dirty="0" err="1">
                <a:solidFill>
                  <a:srgbClr val="002060"/>
                </a:solidFill>
              </a:rPr>
              <a:t>реинканирующаяся</a:t>
            </a:r>
            <a:r>
              <a:rPr lang="ru-RU" i="1" dirty="0">
                <a:solidFill>
                  <a:srgbClr val="002060"/>
                </a:solidFill>
              </a:rPr>
              <a:t> душа «сильно хочет жить» и вместо обычного возрождения в 4-5 младенцах, «она может появиться  в 8-10 местах»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[</a:t>
            </a:r>
            <a:r>
              <a:rPr lang="ru-RU" sz="1200" dirty="0" err="1">
                <a:solidFill>
                  <a:srgbClr val="002060"/>
                </a:solidFill>
              </a:rPr>
              <a:t>Талигина</a:t>
            </a:r>
            <a:r>
              <a:rPr lang="ru-RU" sz="1200" dirty="0">
                <a:solidFill>
                  <a:srgbClr val="002060"/>
                </a:solidFill>
              </a:rPr>
              <a:t> 2005; </a:t>
            </a:r>
            <a:r>
              <a:rPr lang="ru-RU" sz="1200" dirty="0" err="1">
                <a:solidFill>
                  <a:srgbClr val="002060"/>
                </a:solidFill>
              </a:rPr>
              <a:t>Рутткаи-Миклиан</a:t>
            </a:r>
            <a:r>
              <a:rPr lang="ru-RU" sz="1200" dirty="0">
                <a:solidFill>
                  <a:srgbClr val="002060"/>
                </a:solidFill>
              </a:rPr>
              <a:t> 2008: 207-208].</a:t>
            </a:r>
          </a:p>
        </p:txBody>
      </p:sp>
    </p:spTree>
    <p:extLst>
      <p:ext uri="{BB962C8B-B14F-4D97-AF65-F5344CB8AC3E}">
        <p14:creationId xmlns:p14="http://schemas.microsoft.com/office/powerpoint/2010/main" val="3834078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1" y="0"/>
            <a:ext cx="12199153" cy="6864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574" y="365125"/>
            <a:ext cx="2249619" cy="3048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7420" y="120771"/>
            <a:ext cx="115335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5 принцип: </a:t>
            </a:r>
            <a:r>
              <a:rPr lang="ru-RU" sz="2800" b="1" i="1" dirty="0" err="1">
                <a:solidFill>
                  <a:schemeClr val="bg1"/>
                </a:solidFill>
              </a:rPr>
              <a:t>Реинкарнирующая</a:t>
            </a:r>
            <a:r>
              <a:rPr lang="ru-RU" sz="2800" b="1" i="1" dirty="0">
                <a:solidFill>
                  <a:schemeClr val="bg1"/>
                </a:solidFill>
              </a:rPr>
              <a:t> «субстанция» </a:t>
            </a:r>
            <a:r>
              <a:rPr lang="ru-RU" sz="2800" b="1" i="1" dirty="0" smtClean="0">
                <a:solidFill>
                  <a:schemeClr val="bg1"/>
                </a:solidFill>
              </a:rPr>
              <a:t>распределяется </a:t>
            </a:r>
            <a:r>
              <a:rPr lang="ru-RU" sz="2800" b="1" i="1" dirty="0">
                <a:solidFill>
                  <a:schemeClr val="bg1"/>
                </a:solidFill>
              </a:rPr>
              <a:t>неравномерно среди тех, в ком она повторно </a:t>
            </a:r>
            <a:r>
              <a:rPr lang="ru-RU" sz="2800" b="1" i="1" dirty="0" smtClean="0">
                <a:solidFill>
                  <a:schemeClr val="bg1"/>
                </a:solidFill>
              </a:rPr>
              <a:t>воплощается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7420" y="1264940"/>
            <a:ext cx="1172329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9148C8"/>
                </a:solidFill>
              </a:rPr>
              <a:t>Куноватские</a:t>
            </a:r>
            <a:r>
              <a:rPr lang="ru-RU" sz="2000" b="1" dirty="0">
                <a:solidFill>
                  <a:srgbClr val="9148C8"/>
                </a:solidFill>
              </a:rPr>
              <a:t> ханты</a:t>
            </a:r>
            <a:r>
              <a:rPr lang="ru-RU" sz="2000" b="1" dirty="0" smtClean="0">
                <a:solidFill>
                  <a:srgbClr val="9148C8"/>
                </a:solidFill>
              </a:rPr>
              <a:t>: </a:t>
            </a:r>
            <a:r>
              <a:rPr lang="ru-RU" sz="2000" i="1" dirty="0" smtClean="0">
                <a:solidFill>
                  <a:srgbClr val="002060"/>
                </a:solidFill>
              </a:rPr>
              <a:t>Реинкарнация </a:t>
            </a:r>
            <a:r>
              <a:rPr lang="ru-RU" sz="2000" i="1" dirty="0">
                <a:solidFill>
                  <a:srgbClr val="002060"/>
                </a:solidFill>
              </a:rPr>
              <a:t>сравнивается с частями тела человека: “ох суп” (голову-душу) - вселяется в первого новорожденного ребёнка; “сам-порох суп” (душа-сердце-плечи) – во второго; “хон суп” (душа-живот), обитает в третьем; есть также душа “суп” (“часть”), обозначающая мужской половой орган и имеющаяся только у мужчин…  Ноги (“кур суп”) воскресает в последнем (четвёртом – для женщины, пятом – для мужчины)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sz="1200" i="1" dirty="0">
                <a:solidFill>
                  <a:srgbClr val="002060"/>
                </a:solidFill>
              </a:rPr>
              <a:t>[Соколова 1975: 48; </a:t>
            </a:r>
            <a:r>
              <a:rPr lang="ru-RU" sz="1200" i="1" dirty="0" err="1">
                <a:solidFill>
                  <a:srgbClr val="002060"/>
                </a:solidFill>
              </a:rPr>
              <a:t>Перевалова</a:t>
            </a:r>
            <a:r>
              <a:rPr lang="ru-RU" sz="1200" i="1" dirty="0">
                <a:solidFill>
                  <a:srgbClr val="002060"/>
                </a:solidFill>
              </a:rPr>
              <a:t> 1992: 90</a:t>
            </a:r>
            <a:r>
              <a:rPr lang="ru-RU" sz="1200" i="1" dirty="0" smtClean="0">
                <a:solidFill>
                  <a:srgbClr val="002060"/>
                </a:solidFill>
              </a:rPr>
              <a:t>].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 err="1">
                <a:solidFill>
                  <a:srgbClr val="9148C8"/>
                </a:solidFill>
              </a:rPr>
              <a:t>Тегинские</a:t>
            </a:r>
            <a:r>
              <a:rPr lang="ru-RU" sz="2000" b="1" dirty="0">
                <a:solidFill>
                  <a:srgbClr val="9148C8"/>
                </a:solidFill>
              </a:rPr>
              <a:t> ханты</a:t>
            </a:r>
            <a:r>
              <a:rPr lang="ru-RU" sz="2000" b="1" dirty="0" smtClean="0">
                <a:solidFill>
                  <a:srgbClr val="9148C8"/>
                </a:solidFill>
              </a:rPr>
              <a:t>: </a:t>
            </a:r>
            <a:r>
              <a:rPr lang="ru-RU" sz="2000" i="1" dirty="0" smtClean="0">
                <a:solidFill>
                  <a:srgbClr val="002060"/>
                </a:solidFill>
              </a:rPr>
              <a:t>Те</a:t>
            </a:r>
            <a:r>
              <a:rPr lang="ru-RU" sz="2000" i="1" dirty="0">
                <a:solidFill>
                  <a:srgbClr val="002060"/>
                </a:solidFill>
              </a:rPr>
              <a:t>, кто являются реинкарнацией одной души, называются </a:t>
            </a:r>
            <a:r>
              <a:rPr lang="ru-RU" sz="2000" i="1" dirty="0" err="1">
                <a:solidFill>
                  <a:srgbClr val="002060"/>
                </a:solidFill>
              </a:rPr>
              <a:t>pelkie</a:t>
            </a:r>
            <a:r>
              <a:rPr lang="ru-RU" sz="2000" i="1" dirty="0">
                <a:solidFill>
                  <a:srgbClr val="002060"/>
                </a:solidFill>
              </a:rPr>
              <a:t> или </a:t>
            </a:r>
            <a:r>
              <a:rPr lang="ru-RU" sz="2000" i="1" dirty="0" err="1">
                <a:solidFill>
                  <a:srgbClr val="002060"/>
                </a:solidFill>
              </a:rPr>
              <a:t>pelki</a:t>
            </a:r>
            <a:r>
              <a:rPr lang="ru-RU" sz="2000" i="1" dirty="0">
                <a:solidFill>
                  <a:srgbClr val="002060"/>
                </a:solidFill>
              </a:rPr>
              <a:t> - «половинка», «частичка» </a:t>
            </a:r>
            <a:r>
              <a:rPr lang="en-US" sz="1200" i="1" dirty="0" smtClean="0">
                <a:solidFill>
                  <a:srgbClr val="002060"/>
                </a:solidFill>
              </a:rPr>
              <a:t>[</a:t>
            </a:r>
            <a:r>
              <a:rPr lang="ru-RU" sz="1200" i="1" dirty="0" smtClean="0">
                <a:solidFill>
                  <a:srgbClr val="002060"/>
                </a:solidFill>
              </a:rPr>
              <a:t>по </a:t>
            </a:r>
            <a:r>
              <a:rPr lang="ru-RU" sz="1200" i="1" dirty="0">
                <a:solidFill>
                  <a:srgbClr val="002060"/>
                </a:solidFill>
              </a:rPr>
              <a:t>сообщению М.А. </a:t>
            </a:r>
            <a:r>
              <a:rPr lang="ru-RU" sz="1200" i="1" dirty="0" smtClean="0">
                <a:solidFill>
                  <a:srgbClr val="002060"/>
                </a:solidFill>
              </a:rPr>
              <a:t>Лапиной</a:t>
            </a:r>
            <a:r>
              <a:rPr lang="en-US" sz="1200" i="1" dirty="0" smtClean="0">
                <a:solidFill>
                  <a:srgbClr val="002060"/>
                </a:solidFill>
              </a:rPr>
              <a:t>]</a:t>
            </a:r>
            <a:r>
              <a:rPr lang="ru-RU" sz="1200" i="1" dirty="0" smtClean="0">
                <a:solidFill>
                  <a:srgbClr val="002060"/>
                </a:solidFill>
              </a:rPr>
              <a:t>. 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 err="1">
                <a:solidFill>
                  <a:srgbClr val="9148C8"/>
                </a:solidFill>
              </a:rPr>
              <a:t>Сынские</a:t>
            </a:r>
            <a:r>
              <a:rPr lang="ru-RU" sz="2000" b="1" dirty="0">
                <a:solidFill>
                  <a:srgbClr val="9148C8"/>
                </a:solidFill>
              </a:rPr>
              <a:t> ханты: </a:t>
            </a:r>
            <a:r>
              <a:rPr lang="ru-RU" sz="2000" i="1" dirty="0" smtClean="0">
                <a:solidFill>
                  <a:srgbClr val="002060"/>
                </a:solidFill>
              </a:rPr>
              <a:t>Детей-</a:t>
            </a:r>
            <a:r>
              <a:rPr lang="ru-RU" sz="2000" i="1" dirty="0" err="1" smtClean="0">
                <a:solidFill>
                  <a:srgbClr val="002060"/>
                </a:solidFill>
              </a:rPr>
              <a:t>ляксsəм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>
                <a:solidFill>
                  <a:srgbClr val="002060"/>
                </a:solidFill>
              </a:rPr>
              <a:t>сравнивали с оленями, запрягаемыми в нарту: первый – «ведущий», второй – «средний», третий – «ведомый» </a:t>
            </a:r>
            <a:r>
              <a:rPr lang="ru-RU" sz="1200" i="1" dirty="0">
                <a:solidFill>
                  <a:srgbClr val="002060"/>
                </a:solidFill>
              </a:rPr>
              <a:t>[</a:t>
            </a:r>
            <a:r>
              <a:rPr lang="ru-RU" sz="1200" i="1" dirty="0" err="1">
                <a:solidFill>
                  <a:srgbClr val="002060"/>
                </a:solidFill>
              </a:rPr>
              <a:t>Талигина</a:t>
            </a:r>
            <a:r>
              <a:rPr lang="ru-RU" sz="1200" i="1" dirty="0">
                <a:solidFill>
                  <a:srgbClr val="002060"/>
                </a:solidFill>
              </a:rPr>
              <a:t> 2005: 100-101]. </a:t>
            </a:r>
            <a:endParaRPr lang="ru-RU" sz="1200" i="1" dirty="0" smtClean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sz="2000" i="1" dirty="0">
                <a:solidFill>
                  <a:srgbClr val="002060"/>
                </a:solidFill>
              </a:rPr>
              <a:t>О последней, неправильной – т.к. пятой – реинкарнации одной женщины шутливо говорят: </a:t>
            </a:r>
            <a:r>
              <a:rPr lang="ru-RU" sz="2000" i="1" dirty="0" err="1">
                <a:solidFill>
                  <a:srgbClr val="002060"/>
                </a:solidFill>
              </a:rPr>
              <a:t>jǒχi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χăśəm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lǒw-šuplal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ăkətsəllan</a:t>
            </a:r>
            <a:r>
              <a:rPr lang="ru-RU" sz="2000" i="1" dirty="0">
                <a:solidFill>
                  <a:srgbClr val="002060"/>
                </a:solidFill>
              </a:rPr>
              <a:t> “ты собрала её последние косточки”» </a:t>
            </a:r>
            <a:r>
              <a:rPr lang="ru-RU" sz="1200" i="1" dirty="0">
                <a:solidFill>
                  <a:srgbClr val="002060"/>
                </a:solidFill>
              </a:rPr>
              <a:t>[</a:t>
            </a:r>
            <a:r>
              <a:rPr lang="ru-RU" sz="1200" i="1" dirty="0" err="1">
                <a:solidFill>
                  <a:srgbClr val="002060"/>
                </a:solidFill>
              </a:rPr>
              <a:t>Рутткаи-Миклиан</a:t>
            </a:r>
            <a:r>
              <a:rPr lang="ru-RU" sz="1200" i="1" dirty="0">
                <a:solidFill>
                  <a:srgbClr val="002060"/>
                </a:solidFill>
              </a:rPr>
              <a:t> 2008: 190</a:t>
            </a:r>
            <a:r>
              <a:rPr lang="ru-RU" sz="1200" i="1" dirty="0" smtClean="0">
                <a:solidFill>
                  <a:srgbClr val="002060"/>
                </a:solidFill>
              </a:rPr>
              <a:t>].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 err="1">
                <a:solidFill>
                  <a:srgbClr val="9148C8"/>
                </a:solidFill>
              </a:rPr>
              <a:t>Сосьвинские</a:t>
            </a:r>
            <a:r>
              <a:rPr lang="ru-RU" sz="2000" b="1" dirty="0">
                <a:solidFill>
                  <a:srgbClr val="9148C8"/>
                </a:solidFill>
              </a:rPr>
              <a:t> манси</a:t>
            </a:r>
            <a:r>
              <a:rPr lang="ru-RU" sz="2000" b="1" i="1" dirty="0" smtClean="0">
                <a:solidFill>
                  <a:srgbClr val="9148C8"/>
                </a:solidFill>
              </a:rPr>
              <a:t>: </a:t>
            </a:r>
            <a:r>
              <a:rPr lang="ru-RU" sz="2000" i="1" dirty="0" smtClean="0">
                <a:solidFill>
                  <a:srgbClr val="002060"/>
                </a:solidFill>
              </a:rPr>
              <a:t>Лишь </a:t>
            </a:r>
            <a:r>
              <a:rPr lang="ru-RU" sz="2000" i="1" dirty="0">
                <a:solidFill>
                  <a:srgbClr val="002060"/>
                </a:solidFill>
              </a:rPr>
              <a:t>один ребёнок из пяти, в которых воплотился шаман, станет шаманом </a:t>
            </a:r>
            <a:r>
              <a:rPr lang="ru-RU" sz="1200" i="1" dirty="0">
                <a:solidFill>
                  <a:srgbClr val="002060"/>
                </a:solidFill>
              </a:rPr>
              <a:t>[Чернецов 1987: </a:t>
            </a:r>
            <a:r>
              <a:rPr lang="ru-RU" sz="1200" i="1" dirty="0" smtClean="0">
                <a:solidFill>
                  <a:srgbClr val="002060"/>
                </a:solidFill>
              </a:rPr>
              <a:t>158</a:t>
            </a:r>
            <a:r>
              <a:rPr lang="en-US" sz="1200" i="1" dirty="0">
                <a:solidFill>
                  <a:srgbClr val="002060"/>
                </a:solidFill>
              </a:rPr>
              <a:t>]</a:t>
            </a:r>
            <a:endParaRPr lang="ru-RU" sz="1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67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536517"/>
            <a:ext cx="10850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AGBengaly"/>
              </a:rPr>
              <a:t>6 принцип: </a:t>
            </a:r>
            <a:r>
              <a:rPr lang="ru-RU" sz="2800" b="1" i="1" dirty="0" smtClean="0">
                <a:solidFill>
                  <a:schemeClr val="bg1"/>
                </a:solidFill>
                <a:latin typeface="AGBengaly"/>
              </a:rPr>
              <a:t>В одном младенце </a:t>
            </a:r>
            <a:r>
              <a:rPr lang="ru-RU" sz="2800" b="1" i="1" dirty="0" err="1" smtClean="0">
                <a:solidFill>
                  <a:schemeClr val="bg1"/>
                </a:solidFill>
                <a:latin typeface="AGBengaly"/>
              </a:rPr>
              <a:t>реинкарнирует</a:t>
            </a:r>
            <a:r>
              <a:rPr lang="ru-RU" sz="2800" b="1" i="1" dirty="0" smtClean="0">
                <a:solidFill>
                  <a:schemeClr val="bg1"/>
                </a:solidFill>
                <a:latin typeface="AGBengaly"/>
              </a:rPr>
              <a:t> одна душа</a:t>
            </a:r>
            <a:endParaRPr lang="ru-RU" sz="2800" b="1" i="1" dirty="0">
              <a:solidFill>
                <a:schemeClr val="bg1"/>
              </a:solidFill>
              <a:latin typeface="AGBengaly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9027" y="1342768"/>
            <a:ext cx="1113755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GBengaly"/>
              </a:rPr>
              <a:t>Но встречаются также случаи, когда за возрождение «борются» две души, оказывающиеся в одном теле. </a:t>
            </a:r>
            <a:endParaRPr lang="ru-RU" sz="2000" dirty="0" smtClean="0">
              <a:solidFill>
                <a:srgbClr val="002060"/>
              </a:solidFill>
              <a:latin typeface="AGBengaly"/>
            </a:endParaRPr>
          </a:p>
          <a:p>
            <a:endParaRPr lang="ru-RU" sz="2000" dirty="0">
              <a:solidFill>
                <a:srgbClr val="002060"/>
              </a:solidFill>
              <a:latin typeface="AGBengaly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GBengaly"/>
              </a:rPr>
              <a:t>Примеры:</a:t>
            </a:r>
          </a:p>
          <a:p>
            <a:endParaRPr lang="ru-RU" sz="2000" dirty="0">
              <a:solidFill>
                <a:srgbClr val="002060"/>
              </a:solidFill>
              <a:latin typeface="AGBengaly"/>
            </a:endParaRPr>
          </a:p>
          <a:p>
            <a:pPr algn="just"/>
            <a:r>
              <a:rPr lang="ru-RU" sz="2000" b="1" dirty="0" err="1">
                <a:solidFill>
                  <a:srgbClr val="9148C8"/>
                </a:solidFill>
                <a:latin typeface="AGBengaly"/>
              </a:rPr>
              <a:t>Сосьвинские</a:t>
            </a:r>
            <a:r>
              <a:rPr lang="ru-RU" sz="2000" b="1" dirty="0">
                <a:solidFill>
                  <a:srgbClr val="9148C8"/>
                </a:solidFill>
                <a:latin typeface="AGBengaly"/>
              </a:rPr>
              <a:t> манси</a:t>
            </a:r>
            <a:r>
              <a:rPr lang="ru-RU" sz="2000" dirty="0">
                <a:solidFill>
                  <a:srgbClr val="9148C8"/>
                </a:solidFill>
                <a:latin typeface="AGBengaly"/>
              </a:rPr>
              <a:t>: 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«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Изредка в одного новорожденного могут перейти души &lt;…&gt; нескольких умерших»</a:t>
            </a:r>
            <a:r>
              <a:rPr lang="ru-RU" sz="2000" dirty="0">
                <a:solidFill>
                  <a:srgbClr val="002060"/>
                </a:solidFill>
                <a:latin typeface="AGBengaly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AGBengaly"/>
              </a:rPr>
              <a:t>[</a:t>
            </a:r>
            <a:r>
              <a:rPr lang="ru-RU" sz="1200" i="1" dirty="0" err="1">
                <a:solidFill>
                  <a:srgbClr val="002060"/>
                </a:solidFill>
                <a:latin typeface="AGBengaly"/>
              </a:rPr>
              <a:t>Ромбандеева</a:t>
            </a:r>
            <a:r>
              <a:rPr lang="ru-RU" sz="1200" i="1" dirty="0">
                <a:solidFill>
                  <a:srgbClr val="002060"/>
                </a:solidFill>
                <a:latin typeface="AGBengaly"/>
              </a:rPr>
              <a:t> 1993: 99</a:t>
            </a:r>
            <a:r>
              <a:rPr lang="ru-RU" sz="1200" dirty="0">
                <a:solidFill>
                  <a:srgbClr val="002060"/>
                </a:solidFill>
                <a:latin typeface="AGBengaly"/>
              </a:rPr>
              <a:t>]. </a:t>
            </a:r>
            <a:endParaRPr lang="ru-RU" sz="1200" dirty="0" smtClean="0">
              <a:solidFill>
                <a:srgbClr val="002060"/>
              </a:solidFill>
              <a:latin typeface="AGBengaly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AGBengaly"/>
            </a:endParaRPr>
          </a:p>
          <a:p>
            <a:pPr algn="just"/>
            <a:r>
              <a:rPr lang="ru-RU" sz="2000" b="1" dirty="0" err="1">
                <a:solidFill>
                  <a:srgbClr val="9148C8"/>
                </a:solidFill>
                <a:latin typeface="AGBengaly"/>
              </a:rPr>
              <a:t>Казымские</a:t>
            </a:r>
            <a:r>
              <a:rPr lang="ru-RU" sz="2000" b="1" dirty="0">
                <a:solidFill>
                  <a:srgbClr val="9148C8"/>
                </a:solidFill>
                <a:latin typeface="AGBengaly"/>
              </a:rPr>
              <a:t> </a:t>
            </a:r>
            <a:r>
              <a:rPr lang="ru-RU" sz="2000" b="1" dirty="0" smtClean="0">
                <a:solidFill>
                  <a:srgbClr val="9148C8"/>
                </a:solidFill>
                <a:latin typeface="AGBengaly"/>
              </a:rPr>
              <a:t>ханты</a:t>
            </a:r>
            <a:r>
              <a:rPr lang="ru-RU" sz="2000" dirty="0" smtClean="0">
                <a:solidFill>
                  <a:srgbClr val="9148C8"/>
                </a:solidFill>
                <a:latin typeface="AGBengaly"/>
              </a:rPr>
              <a:t>: 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В 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некоторых случаях в одного младенца могут «вселиться» две души. И тогда, считается, ребенок будет расти неуравновешенным: две души в нем «спорят»  </a:t>
            </a:r>
            <a:r>
              <a:rPr lang="ru-RU" sz="1200" dirty="0">
                <a:solidFill>
                  <a:srgbClr val="002060"/>
                </a:solidFill>
                <a:latin typeface="AGBengaly"/>
              </a:rPr>
              <a:t>[</a:t>
            </a:r>
            <a:r>
              <a:rPr lang="ru-RU" sz="1200" i="1" dirty="0">
                <a:solidFill>
                  <a:srgbClr val="002060"/>
                </a:solidFill>
                <a:latin typeface="AGBengaly"/>
              </a:rPr>
              <a:t>ПМА </a:t>
            </a:r>
            <a:r>
              <a:rPr lang="ru-RU" sz="1200" dirty="0">
                <a:solidFill>
                  <a:srgbClr val="002060"/>
                </a:solidFill>
                <a:latin typeface="AGBengaly"/>
              </a:rPr>
              <a:t>]. </a:t>
            </a:r>
            <a:endParaRPr lang="ru-RU" sz="1200" dirty="0" smtClean="0">
              <a:solidFill>
                <a:srgbClr val="002060"/>
              </a:solidFill>
              <a:latin typeface="AGBengaly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AGBengaly"/>
            </a:endParaRPr>
          </a:p>
          <a:p>
            <a:pPr algn="just"/>
            <a:r>
              <a:rPr lang="ru-RU" sz="2000" b="1" dirty="0" err="1">
                <a:solidFill>
                  <a:srgbClr val="9148C8"/>
                </a:solidFill>
                <a:latin typeface="AGBengaly"/>
              </a:rPr>
              <a:t>Куноватские</a:t>
            </a:r>
            <a:r>
              <a:rPr lang="ru-RU" sz="2000" b="1" dirty="0">
                <a:solidFill>
                  <a:srgbClr val="9148C8"/>
                </a:solidFill>
                <a:latin typeface="AGBengaly"/>
              </a:rPr>
              <a:t> ханты</a:t>
            </a:r>
            <a:r>
              <a:rPr lang="ru-RU" sz="2000" dirty="0" smtClean="0">
                <a:solidFill>
                  <a:srgbClr val="9148C8"/>
                </a:solidFill>
                <a:latin typeface="AGBengaly"/>
              </a:rPr>
              <a:t>: 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«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Если ребенок сильно плачет – это умершие между собой спорят», – говорят северные ханты. Иногда покойники так «сильно воюют» за обладание телом младенца, что на лице новорожденного появляются царапины» </a:t>
            </a:r>
            <a:r>
              <a:rPr lang="ru-RU" sz="1200" dirty="0">
                <a:solidFill>
                  <a:srgbClr val="002060"/>
                </a:solidFill>
                <a:latin typeface="AGBengaly"/>
              </a:rPr>
              <a:t>[</a:t>
            </a:r>
            <a:r>
              <a:rPr lang="ru-RU" sz="1200" i="1" dirty="0" err="1">
                <a:solidFill>
                  <a:srgbClr val="002060"/>
                </a:solidFill>
                <a:latin typeface="AGBengaly"/>
              </a:rPr>
              <a:t>Перевалова</a:t>
            </a:r>
            <a:r>
              <a:rPr lang="ru-RU" sz="1200" i="1" dirty="0">
                <a:solidFill>
                  <a:srgbClr val="002060"/>
                </a:solidFill>
                <a:latin typeface="AGBengaly"/>
              </a:rPr>
              <a:t> 2004: 223</a:t>
            </a:r>
            <a:r>
              <a:rPr lang="ru-RU" sz="1200" dirty="0">
                <a:solidFill>
                  <a:srgbClr val="002060"/>
                </a:solidFill>
                <a:latin typeface="AGBengaly"/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805724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91"/>
            <a:ext cx="12199153" cy="6864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769" y="365125"/>
            <a:ext cx="2249619" cy="3048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1612" y="485423"/>
            <a:ext cx="8028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AGBengaly"/>
              </a:rPr>
              <a:t>7 принцип: </a:t>
            </a:r>
            <a:r>
              <a:rPr lang="ru-RU" sz="2400" b="1" i="1" dirty="0">
                <a:solidFill>
                  <a:schemeClr val="bg1"/>
                </a:solidFill>
                <a:latin typeface="AGBengaly"/>
              </a:rPr>
              <a:t>Душа предка сама выбирает потомка, </a:t>
            </a:r>
            <a:endParaRPr lang="ru-RU" sz="2400" b="1" i="1" dirty="0" smtClean="0">
              <a:solidFill>
                <a:schemeClr val="bg1"/>
              </a:solidFill>
              <a:latin typeface="AGBengaly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AGBengaly"/>
              </a:rPr>
              <a:t>в </a:t>
            </a:r>
            <a:r>
              <a:rPr lang="ru-RU" sz="2400" b="1" i="1" dirty="0">
                <a:solidFill>
                  <a:schemeClr val="bg1"/>
                </a:solidFill>
                <a:latin typeface="AGBengaly"/>
              </a:rPr>
              <a:t>семье которого возродится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1934" y="1316420"/>
            <a:ext cx="115494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Примеры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b="1" i="1" dirty="0" err="1">
                <a:solidFill>
                  <a:srgbClr val="9148C8"/>
                </a:solidFill>
              </a:rPr>
              <a:t>Среднесосьвинские</a:t>
            </a:r>
            <a:r>
              <a:rPr lang="ru-RU" sz="2000" b="1" i="1" dirty="0">
                <a:solidFill>
                  <a:srgbClr val="9148C8"/>
                </a:solidFill>
              </a:rPr>
              <a:t> </a:t>
            </a:r>
            <a:r>
              <a:rPr lang="ru-RU" sz="2000" b="1" i="1" dirty="0" smtClean="0">
                <a:solidFill>
                  <a:srgbClr val="9148C8"/>
                </a:solidFill>
              </a:rPr>
              <a:t>манси: </a:t>
            </a:r>
            <a:r>
              <a:rPr lang="ru-RU" sz="2000" i="1" dirty="0" smtClean="0">
                <a:solidFill>
                  <a:srgbClr val="002060"/>
                </a:solidFill>
              </a:rPr>
              <a:t>Нередко </a:t>
            </a:r>
            <a:r>
              <a:rPr lang="ru-RU" sz="2000" i="1" dirty="0">
                <a:solidFill>
                  <a:srgbClr val="002060"/>
                </a:solidFill>
              </a:rPr>
              <a:t>при жизни говорили старые женщины своим внукам: «Уйду когда на тот свет, буду нужна вам, не буду нужна вам, но </a:t>
            </a:r>
            <a:r>
              <a:rPr lang="ru-RU" sz="2000" i="1" dirty="0" err="1">
                <a:solidFill>
                  <a:srgbClr val="002060"/>
                </a:solidFill>
              </a:rPr>
              <a:t>аквматэрт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тах</a:t>
            </a:r>
            <a:r>
              <a:rPr lang="ru-RU" sz="2000" i="1" dirty="0">
                <a:solidFill>
                  <a:srgbClr val="002060"/>
                </a:solidFill>
              </a:rPr>
              <a:t> та </a:t>
            </a:r>
            <a:r>
              <a:rPr lang="ru-RU" sz="2000" i="1" dirty="0" err="1">
                <a:solidFill>
                  <a:srgbClr val="002060"/>
                </a:solidFill>
              </a:rPr>
              <a:t>консыгтахтегум</a:t>
            </a:r>
            <a:r>
              <a:rPr lang="ru-RU" sz="2000" i="1" dirty="0">
                <a:solidFill>
                  <a:srgbClr val="002060"/>
                </a:solidFill>
              </a:rPr>
              <a:t>, та </a:t>
            </a:r>
            <a:r>
              <a:rPr lang="ru-RU" sz="2000" i="1" dirty="0" err="1">
                <a:solidFill>
                  <a:srgbClr val="002060"/>
                </a:solidFill>
              </a:rPr>
              <a:t>пувумтахтегум</a:t>
            </a:r>
            <a:r>
              <a:rPr lang="ru-RU" sz="2000" i="1" dirty="0">
                <a:solidFill>
                  <a:srgbClr val="002060"/>
                </a:solidFill>
              </a:rPr>
              <a:t> ‘однажды вцеплюсь когтями, схвачусь’ (за новорожденного)» </a:t>
            </a:r>
            <a:r>
              <a:rPr lang="ru-RU" sz="1200" i="1" dirty="0">
                <a:solidFill>
                  <a:srgbClr val="002060"/>
                </a:solidFill>
              </a:rPr>
              <a:t>[Иванова 2010: 46]. </a:t>
            </a:r>
            <a:endParaRPr lang="ru-RU" sz="1200" i="1" dirty="0" smtClean="0">
              <a:solidFill>
                <a:srgbClr val="002060"/>
              </a:solidFill>
            </a:endParaRPr>
          </a:p>
          <a:p>
            <a:endParaRPr lang="ru-RU" sz="2000" i="1" dirty="0">
              <a:solidFill>
                <a:srgbClr val="002060"/>
              </a:solidFill>
            </a:endParaRPr>
          </a:p>
          <a:p>
            <a:pPr algn="just"/>
            <a:r>
              <a:rPr lang="ru-RU" sz="2000" b="1" i="1" dirty="0" err="1">
                <a:solidFill>
                  <a:srgbClr val="9148C8"/>
                </a:solidFill>
              </a:rPr>
              <a:t>Тегинские</a:t>
            </a:r>
            <a:r>
              <a:rPr lang="ru-RU" sz="2000" b="1" i="1" dirty="0">
                <a:solidFill>
                  <a:srgbClr val="9148C8"/>
                </a:solidFill>
              </a:rPr>
              <a:t> </a:t>
            </a:r>
            <a:r>
              <a:rPr lang="ru-RU" sz="2000" b="1" i="1" dirty="0" smtClean="0">
                <a:solidFill>
                  <a:srgbClr val="9148C8"/>
                </a:solidFill>
              </a:rPr>
              <a:t>ханты: </a:t>
            </a:r>
            <a:r>
              <a:rPr lang="ru-RU" sz="2000" i="1" dirty="0" smtClean="0">
                <a:solidFill>
                  <a:srgbClr val="002060"/>
                </a:solidFill>
              </a:rPr>
              <a:t>Обладавший </a:t>
            </a:r>
            <a:r>
              <a:rPr lang="en-US" sz="2000" i="1" dirty="0">
                <a:solidFill>
                  <a:srgbClr val="002060"/>
                </a:solidFill>
              </a:rPr>
              <a:t>s</a:t>
            </a:r>
            <a:r>
              <a:rPr lang="ru-RU" sz="2000" i="1" dirty="0">
                <a:solidFill>
                  <a:srgbClr val="002060"/>
                </a:solidFill>
              </a:rPr>
              <a:t>’</a:t>
            </a:r>
            <a:r>
              <a:rPr lang="en-US" sz="2000" i="1" dirty="0">
                <a:solidFill>
                  <a:srgbClr val="002060"/>
                </a:solidFill>
              </a:rPr>
              <a:t>art</a:t>
            </a:r>
            <a:r>
              <a:rPr lang="ru-RU" sz="2000" i="1" dirty="0">
                <a:solidFill>
                  <a:srgbClr val="002060"/>
                </a:solidFill>
              </a:rPr>
              <a:t> (способностью предвидеть) однажды сказал своему внуку: «</a:t>
            </a:r>
            <a:r>
              <a:rPr lang="en-US" sz="2000" i="1" dirty="0">
                <a:solidFill>
                  <a:srgbClr val="002060"/>
                </a:solidFill>
              </a:rPr>
              <a:t>S</a:t>
            </a:r>
            <a:r>
              <a:rPr lang="ru-RU" sz="2000" i="1" dirty="0">
                <a:solidFill>
                  <a:srgbClr val="002060"/>
                </a:solidFill>
              </a:rPr>
              <a:t>’</a:t>
            </a:r>
            <a:r>
              <a:rPr lang="en-US" sz="2000" i="1" dirty="0">
                <a:solidFill>
                  <a:srgbClr val="002060"/>
                </a:solidFill>
              </a:rPr>
              <a:t>aha tam </a:t>
            </a:r>
            <a:r>
              <a:rPr lang="en-US" sz="2000" i="1" dirty="0" err="1">
                <a:solidFill>
                  <a:srgbClr val="002060"/>
                </a:solidFill>
              </a:rPr>
              <a:t>puhemn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noh</a:t>
            </a:r>
            <a:r>
              <a:rPr lang="en-US" sz="2000" i="1" dirty="0">
                <a:solidFill>
                  <a:srgbClr val="002060"/>
                </a:solidFill>
              </a:rPr>
              <a:t> s</a:t>
            </a:r>
            <a:r>
              <a:rPr lang="ru-RU" sz="2000" i="1" dirty="0">
                <a:solidFill>
                  <a:srgbClr val="002060"/>
                </a:solidFill>
              </a:rPr>
              <a:t>’</a:t>
            </a:r>
            <a:r>
              <a:rPr lang="en-US" sz="2000" i="1" dirty="0" err="1">
                <a:solidFill>
                  <a:srgbClr val="002060"/>
                </a:solidFill>
              </a:rPr>
              <a:t>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alumlajt</a:t>
            </a:r>
            <a:r>
              <a:rPr lang="ru-RU" sz="2000" i="1" dirty="0">
                <a:solidFill>
                  <a:srgbClr val="002060"/>
                </a:solidFill>
              </a:rPr>
              <a:t>», ‘Когда-нибудь этот мальчик меня поднимет’. После его смерти, две реинкарнации дедушки произошли в семье именно этого внука </a:t>
            </a:r>
            <a:r>
              <a:rPr lang="ru-RU" sz="1200" i="1" dirty="0">
                <a:solidFill>
                  <a:srgbClr val="002060"/>
                </a:solidFill>
              </a:rPr>
              <a:t>[по сообщению М.А. Лапиной].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8454" y="4313678"/>
            <a:ext cx="10577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AGBengaly"/>
              </a:rPr>
              <a:t>8 принцип: </a:t>
            </a:r>
            <a:r>
              <a:rPr lang="ru-RU" sz="2400" b="1" i="1" dirty="0" smtClean="0">
                <a:solidFill>
                  <a:schemeClr val="bg1"/>
                </a:solidFill>
                <a:latin typeface="AGBengaly"/>
              </a:rPr>
              <a:t>В </a:t>
            </a:r>
            <a:r>
              <a:rPr lang="ru-RU" sz="2400" b="1" i="1" dirty="0">
                <a:solidFill>
                  <a:schemeClr val="bg1"/>
                </a:solidFill>
                <a:latin typeface="AGBengaly"/>
              </a:rPr>
              <a:t>близнецах </a:t>
            </a:r>
            <a:r>
              <a:rPr lang="ru-RU" sz="2400" b="1" i="1" dirty="0" err="1">
                <a:solidFill>
                  <a:schemeClr val="bg1"/>
                </a:solidFill>
                <a:latin typeface="AGBengaly"/>
              </a:rPr>
              <a:t>реинкарнируют</a:t>
            </a:r>
            <a:r>
              <a:rPr lang="ru-RU" sz="2400" b="1" i="1" dirty="0">
                <a:solidFill>
                  <a:schemeClr val="bg1"/>
                </a:solidFill>
                <a:latin typeface="AGBengaly"/>
              </a:rPr>
              <a:t> души разных предков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1934" y="4825211"/>
            <a:ext cx="114341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Но известно, что между близнецами присутствует некая тонкая связь.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b="1" i="1" dirty="0" err="1">
                <a:solidFill>
                  <a:srgbClr val="9148C8"/>
                </a:solidFill>
              </a:rPr>
              <a:t>Казымские</a:t>
            </a:r>
            <a:r>
              <a:rPr lang="ru-RU" b="1" i="1" dirty="0">
                <a:solidFill>
                  <a:srgbClr val="9148C8"/>
                </a:solidFill>
              </a:rPr>
              <a:t> ханты: </a:t>
            </a:r>
            <a:r>
              <a:rPr lang="ru-RU" i="1" dirty="0" smtClean="0">
                <a:solidFill>
                  <a:srgbClr val="002060"/>
                </a:solidFill>
              </a:rPr>
              <a:t>Всё </a:t>
            </a:r>
            <a:r>
              <a:rPr lang="ru-RU" i="1" dirty="0">
                <a:solidFill>
                  <a:srgbClr val="002060"/>
                </a:solidFill>
              </a:rPr>
              <a:t>в своей жизни двойняшки делят пополам: и радость, и горе, т.е. на каждого из них испытаний и счастья приходиться в два раза меньше, чем на долю обычного человека. Но в случае смерти одного из них, оставшийся в живых близнец будет испытывать на себе «и горя, и радости» уже в два раза больше, чем обычный человек </a:t>
            </a:r>
            <a:r>
              <a:rPr lang="ru-RU" sz="1100" i="1" dirty="0">
                <a:solidFill>
                  <a:srgbClr val="002060"/>
                </a:solidFill>
              </a:rPr>
              <a:t>[ПМА]</a:t>
            </a:r>
            <a:r>
              <a:rPr lang="ru-RU" i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46094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6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0746" y="230659"/>
            <a:ext cx="11170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AGBengaly"/>
              </a:rPr>
              <a:t>9 принцип: </a:t>
            </a:r>
            <a:r>
              <a:rPr lang="ru-RU" sz="2400" b="1" i="1" dirty="0">
                <a:solidFill>
                  <a:schemeClr val="bg1"/>
                </a:solidFill>
                <a:latin typeface="AGBengaly"/>
              </a:rPr>
              <a:t>Реинкарнация предка происходит </a:t>
            </a:r>
            <a:r>
              <a:rPr lang="ru-RU" sz="2400" b="1" i="1" dirty="0" smtClean="0">
                <a:solidFill>
                  <a:schemeClr val="bg1"/>
                </a:solidFill>
                <a:latin typeface="AGBengaly"/>
              </a:rPr>
              <a:t>в </a:t>
            </a:r>
            <a:r>
              <a:rPr lang="ru-RU" sz="2400" b="1" i="1" dirty="0">
                <a:solidFill>
                  <a:schemeClr val="bg1"/>
                </a:solidFill>
                <a:latin typeface="AGBengaly"/>
              </a:rPr>
              <a:t>срок от 4/5 лет </a:t>
            </a:r>
            <a:endParaRPr lang="ru-RU" sz="2400" b="1" i="1" dirty="0" smtClean="0">
              <a:solidFill>
                <a:schemeClr val="bg1"/>
              </a:solidFill>
              <a:latin typeface="AGBengaly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AGBengaly"/>
              </a:rPr>
              <a:t>(</a:t>
            </a:r>
            <a:r>
              <a:rPr lang="ru-RU" sz="2400" b="1" i="1" dirty="0">
                <a:solidFill>
                  <a:schemeClr val="bg1"/>
                </a:solidFill>
                <a:latin typeface="AGBengaly"/>
              </a:rPr>
              <a:t>в зависимости от пола) </a:t>
            </a:r>
            <a:r>
              <a:rPr lang="ru-RU" sz="2400" b="1" i="1" dirty="0" smtClean="0">
                <a:solidFill>
                  <a:schemeClr val="bg1"/>
                </a:solidFill>
                <a:latin typeface="AGBengaly"/>
              </a:rPr>
              <a:t>в период равный </a:t>
            </a:r>
            <a:r>
              <a:rPr lang="ru-RU" sz="2400" b="1" i="1" dirty="0">
                <a:solidFill>
                  <a:schemeClr val="bg1"/>
                </a:solidFill>
                <a:latin typeface="AGBengaly"/>
              </a:rPr>
              <a:t>прожитой им жизни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3683" y="1061656"/>
            <a:ext cx="1167154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Примеры исключений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b="1" i="1" dirty="0" err="1">
                <a:solidFill>
                  <a:srgbClr val="9148C8"/>
                </a:solidFill>
              </a:rPr>
              <a:t>Сынские</a:t>
            </a:r>
            <a:r>
              <a:rPr lang="ru-RU" b="1" i="1" dirty="0">
                <a:solidFill>
                  <a:srgbClr val="9148C8"/>
                </a:solidFill>
              </a:rPr>
              <a:t> ханты</a:t>
            </a:r>
            <a:r>
              <a:rPr lang="ru-RU" b="1" i="1" dirty="0" smtClean="0">
                <a:solidFill>
                  <a:srgbClr val="9148C8"/>
                </a:solidFill>
              </a:rPr>
              <a:t>: </a:t>
            </a:r>
            <a:r>
              <a:rPr lang="ru-RU" i="1" dirty="0" smtClean="0">
                <a:solidFill>
                  <a:srgbClr val="002060"/>
                </a:solidFill>
              </a:rPr>
              <a:t>Известны </a:t>
            </a:r>
            <a:r>
              <a:rPr lang="ru-RU" i="1" dirty="0">
                <a:solidFill>
                  <a:srgbClr val="002060"/>
                </a:solidFill>
              </a:rPr>
              <a:t>случаи «возрождения души отца, умершего во время беременности жены, в своём сыне, родившемся после его смерти» </a:t>
            </a:r>
            <a:r>
              <a:rPr lang="ru-RU" sz="1200" i="1" dirty="0">
                <a:solidFill>
                  <a:srgbClr val="002060"/>
                </a:solidFill>
              </a:rPr>
              <a:t>[</a:t>
            </a:r>
            <a:r>
              <a:rPr lang="ru-RU" sz="1200" i="1" dirty="0" err="1">
                <a:solidFill>
                  <a:srgbClr val="002060"/>
                </a:solidFill>
              </a:rPr>
              <a:t>Рутткаи-Миклиан</a:t>
            </a:r>
            <a:r>
              <a:rPr lang="ru-RU" sz="1200" i="1" dirty="0">
                <a:solidFill>
                  <a:srgbClr val="002060"/>
                </a:solidFill>
              </a:rPr>
              <a:t> 2008: 205]. </a:t>
            </a:r>
            <a:endParaRPr lang="ru-RU" sz="1200" i="1" dirty="0" smtClean="0">
              <a:solidFill>
                <a:srgbClr val="002060"/>
              </a:solidFill>
            </a:endParaRPr>
          </a:p>
          <a:p>
            <a:endParaRPr lang="ru-RU" sz="1600" i="1" dirty="0">
              <a:solidFill>
                <a:srgbClr val="002060"/>
              </a:solidFill>
            </a:endParaRPr>
          </a:p>
          <a:p>
            <a:r>
              <a:rPr lang="ru-RU" i="1" dirty="0">
                <a:solidFill>
                  <a:srgbClr val="002060"/>
                </a:solidFill>
              </a:rPr>
              <a:t>«Когда стали гадать, кто из родственников душу младенца возьмет, долго не могли определить имя. Мальчик тем временем не переставая плакал. &lt;…&gt; Решили повторно искать ему имя. Подошло имя старика &lt;…&gt;, который недавно сгорел в своем доме. &lt;…&gt;  его душа, предчувствуя гибель, уже ушла из тела &lt;…&gt;» </a:t>
            </a:r>
            <a:r>
              <a:rPr lang="ru-RU" sz="1200" i="1" dirty="0">
                <a:solidFill>
                  <a:srgbClr val="002060"/>
                </a:solidFill>
              </a:rPr>
              <a:t>[</a:t>
            </a:r>
            <a:r>
              <a:rPr lang="ru-RU" sz="1200" i="1" dirty="0" err="1">
                <a:solidFill>
                  <a:srgbClr val="002060"/>
                </a:solidFill>
              </a:rPr>
              <a:t>Перевалова</a:t>
            </a:r>
            <a:r>
              <a:rPr lang="ru-RU" sz="1200" i="1" dirty="0">
                <a:solidFill>
                  <a:srgbClr val="002060"/>
                </a:solidFill>
              </a:rPr>
              <a:t> 2004: 223</a:t>
            </a:r>
            <a:r>
              <a:rPr lang="ru-RU" sz="1200" i="1" dirty="0" smtClean="0">
                <a:solidFill>
                  <a:srgbClr val="002060"/>
                </a:solidFill>
              </a:rPr>
              <a:t>].</a:t>
            </a:r>
          </a:p>
          <a:p>
            <a:endParaRPr lang="ru-RU" sz="1600" i="1" dirty="0">
              <a:solidFill>
                <a:srgbClr val="002060"/>
              </a:solidFill>
            </a:endParaRPr>
          </a:p>
          <a:p>
            <a:r>
              <a:rPr lang="ru-RU" b="1" i="1" dirty="0" err="1">
                <a:solidFill>
                  <a:srgbClr val="9148C8"/>
                </a:solidFill>
              </a:rPr>
              <a:t>Казымские</a:t>
            </a:r>
            <a:r>
              <a:rPr lang="ru-RU" b="1" i="1" dirty="0">
                <a:solidFill>
                  <a:srgbClr val="9148C8"/>
                </a:solidFill>
              </a:rPr>
              <a:t> </a:t>
            </a:r>
            <a:r>
              <a:rPr lang="ru-RU" b="1" i="1" dirty="0" smtClean="0">
                <a:solidFill>
                  <a:srgbClr val="9148C8"/>
                </a:solidFill>
              </a:rPr>
              <a:t>ханты: </a:t>
            </a:r>
            <a:r>
              <a:rPr lang="ru-RU" i="1" dirty="0" smtClean="0">
                <a:solidFill>
                  <a:srgbClr val="002060"/>
                </a:solidFill>
              </a:rPr>
              <a:t>Через </a:t>
            </a:r>
            <a:r>
              <a:rPr lang="ru-RU" i="1" dirty="0">
                <a:solidFill>
                  <a:srgbClr val="002060"/>
                </a:solidFill>
              </a:rPr>
              <a:t>несколько дней после рождения мальчика умер его дедушка. Люди, обладающие 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ru-RU" i="1" dirty="0">
                <a:solidFill>
                  <a:srgbClr val="002060"/>
                </a:solidFill>
              </a:rPr>
              <a:t>’</a:t>
            </a:r>
            <a:r>
              <a:rPr lang="en-US" i="1" dirty="0">
                <a:solidFill>
                  <a:srgbClr val="002060"/>
                </a:solidFill>
              </a:rPr>
              <a:t>art</a:t>
            </a:r>
            <a:r>
              <a:rPr lang="ru-RU" i="1" dirty="0">
                <a:solidFill>
                  <a:srgbClr val="002060"/>
                </a:solidFill>
              </a:rPr>
              <a:t>, выяснили, что душа именно этого дедушки вселилась в новорожденного еще при его жизни незадолго до смерти </a:t>
            </a:r>
            <a:r>
              <a:rPr lang="ru-RU" sz="1200" i="1" dirty="0">
                <a:solidFill>
                  <a:srgbClr val="002060"/>
                </a:solidFill>
              </a:rPr>
              <a:t>[ПМА]. </a:t>
            </a:r>
            <a:endParaRPr lang="ru-RU" sz="1200" i="1" dirty="0" smtClean="0">
              <a:solidFill>
                <a:srgbClr val="002060"/>
              </a:solidFill>
            </a:endParaRPr>
          </a:p>
          <a:p>
            <a:endParaRPr lang="ru-RU" i="1" dirty="0">
              <a:solidFill>
                <a:srgbClr val="002060"/>
              </a:solidFill>
            </a:endParaRPr>
          </a:p>
          <a:p>
            <a:r>
              <a:rPr lang="ru-RU" i="1" dirty="0">
                <a:solidFill>
                  <a:srgbClr val="002060"/>
                </a:solidFill>
              </a:rPr>
              <a:t>«Старшая дочь Надя воскресила душу прабабушки (бабушки мужа), которая умерла через 4 дня (после рождения девочки, – Т.В.)» </a:t>
            </a:r>
            <a:r>
              <a:rPr lang="ru-RU" sz="1200" i="1" dirty="0">
                <a:solidFill>
                  <a:srgbClr val="002060"/>
                </a:solidFill>
              </a:rPr>
              <a:t>[Решетникова 2004: 91</a:t>
            </a:r>
            <a:r>
              <a:rPr lang="ru-RU" sz="1200" i="1" dirty="0" smtClean="0">
                <a:solidFill>
                  <a:srgbClr val="002060"/>
                </a:solidFill>
              </a:rPr>
              <a:t>].</a:t>
            </a:r>
          </a:p>
          <a:p>
            <a:endParaRPr lang="ru-RU" i="1" dirty="0">
              <a:solidFill>
                <a:srgbClr val="002060"/>
              </a:solidFill>
            </a:endParaRPr>
          </a:p>
          <a:p>
            <a:r>
              <a:rPr lang="ru-RU" b="1" i="1" dirty="0" err="1">
                <a:solidFill>
                  <a:srgbClr val="9148C8"/>
                </a:solidFill>
              </a:rPr>
              <a:t>Сургутские</a:t>
            </a:r>
            <a:r>
              <a:rPr lang="ru-RU" b="1" i="1" dirty="0">
                <a:solidFill>
                  <a:srgbClr val="9148C8"/>
                </a:solidFill>
              </a:rPr>
              <a:t> </a:t>
            </a:r>
            <a:r>
              <a:rPr lang="ru-RU" b="1" i="1" dirty="0" err="1">
                <a:solidFill>
                  <a:srgbClr val="9148C8"/>
                </a:solidFill>
              </a:rPr>
              <a:t>ханты</a:t>
            </a:r>
            <a:r>
              <a:rPr lang="ru-RU" b="1" i="1" dirty="0" err="1" smtClean="0">
                <a:solidFill>
                  <a:srgbClr val="9148C8"/>
                </a:solidFill>
              </a:rPr>
              <a:t>:</a:t>
            </a:r>
            <a:r>
              <a:rPr lang="ru-RU" i="1" dirty="0" err="1" smtClean="0">
                <a:solidFill>
                  <a:srgbClr val="002060"/>
                </a:solidFill>
              </a:rPr>
              <a:t>«</a:t>
            </a:r>
            <a:r>
              <a:rPr lang="ru-RU" i="1" dirty="0" err="1">
                <a:solidFill>
                  <a:srgbClr val="002060"/>
                </a:solidFill>
              </a:rPr>
              <a:t>Иногда</a:t>
            </a:r>
            <a:r>
              <a:rPr lang="ru-RU" i="1" dirty="0">
                <a:solidFill>
                  <a:srgbClr val="002060"/>
                </a:solidFill>
              </a:rPr>
              <a:t> субстанция человека &lt;…&gt; может вселиться в &lt;…&gt; родственников, хотя носитель этой субстанции жив-здоров и живет одновременно &lt;…&gt; с теми, в кого переселилась его душа. Это явление &lt;…&gt; называют: «</a:t>
            </a:r>
            <a:r>
              <a:rPr lang="ru-RU" i="1" dirty="0" err="1">
                <a:solidFill>
                  <a:srgbClr val="002060"/>
                </a:solidFill>
              </a:rPr>
              <a:t>лилңан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нäмсинтəп</a:t>
            </a:r>
            <a:r>
              <a:rPr lang="ru-RU" i="1" dirty="0">
                <a:solidFill>
                  <a:srgbClr val="002060"/>
                </a:solidFill>
              </a:rPr>
              <a:t>» (перевод: «Передача имени вживую, передача названия вживую») </a:t>
            </a:r>
            <a:r>
              <a:rPr lang="ru-RU" sz="1200" i="1" dirty="0">
                <a:solidFill>
                  <a:srgbClr val="002060"/>
                </a:solidFill>
              </a:rPr>
              <a:t>[</a:t>
            </a:r>
            <a:r>
              <a:rPr lang="ru-RU" sz="1200" i="1" dirty="0" err="1">
                <a:solidFill>
                  <a:srgbClr val="002060"/>
                </a:solidFill>
              </a:rPr>
              <a:t>Песикова</a:t>
            </a:r>
            <a:r>
              <a:rPr lang="ru-RU" sz="1200" i="1" dirty="0">
                <a:solidFill>
                  <a:srgbClr val="002060"/>
                </a:solidFill>
              </a:rPr>
              <a:t> 2006: 47]. 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975445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2" y="0"/>
            <a:ext cx="12192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7366" y="111053"/>
            <a:ext cx="11007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AGBengaly"/>
              </a:rPr>
              <a:t>10 принцип: </a:t>
            </a:r>
            <a:r>
              <a:rPr lang="ru-RU" sz="2400" b="1" i="1" dirty="0">
                <a:solidFill>
                  <a:schemeClr val="bg1"/>
                </a:solidFill>
                <a:latin typeface="AGBengaly"/>
              </a:rPr>
              <a:t>Отмечается сходство между предком </a:t>
            </a:r>
            <a:endParaRPr lang="ru-RU" sz="2400" b="1" i="1" dirty="0" smtClean="0">
              <a:solidFill>
                <a:schemeClr val="bg1"/>
              </a:solidFill>
              <a:latin typeface="AGBengaly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AGBengaly"/>
              </a:rPr>
              <a:t>и </a:t>
            </a:r>
            <a:r>
              <a:rPr lang="ru-RU" sz="2400" b="1" i="1" dirty="0">
                <a:solidFill>
                  <a:schemeClr val="bg1"/>
                </a:solidFill>
                <a:latin typeface="AGBengaly"/>
              </a:rPr>
              <a:t>тем, </a:t>
            </a:r>
            <a:r>
              <a:rPr lang="ru-RU" sz="2400" b="1" i="1" dirty="0" smtClean="0">
                <a:solidFill>
                  <a:schemeClr val="bg1"/>
                </a:solidFill>
                <a:latin typeface="AGBengaly"/>
              </a:rPr>
              <a:t>в </a:t>
            </a:r>
            <a:r>
              <a:rPr lang="ru-RU" sz="2400" b="1" i="1" dirty="0">
                <a:solidFill>
                  <a:schemeClr val="bg1"/>
                </a:solidFill>
                <a:latin typeface="AGBengaly"/>
              </a:rPr>
              <a:t>ком он возродился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4453" y="942050"/>
            <a:ext cx="1162693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Примеры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 err="1">
                <a:solidFill>
                  <a:srgbClr val="9148C8"/>
                </a:solidFill>
              </a:rPr>
              <a:t>Казымские</a:t>
            </a:r>
            <a:r>
              <a:rPr lang="ru-RU" sz="2000" b="1" dirty="0">
                <a:solidFill>
                  <a:srgbClr val="9148C8"/>
                </a:solidFill>
              </a:rPr>
              <a:t> ханты</a:t>
            </a:r>
            <a:r>
              <a:rPr lang="ru-RU" sz="2000" b="1" dirty="0" smtClean="0">
                <a:solidFill>
                  <a:srgbClr val="9148C8"/>
                </a:solidFill>
              </a:rPr>
              <a:t>: </a:t>
            </a:r>
            <a:r>
              <a:rPr lang="ru-RU" sz="2000" i="1" dirty="0" smtClean="0">
                <a:solidFill>
                  <a:srgbClr val="002060"/>
                </a:solidFill>
              </a:rPr>
              <a:t>Если </a:t>
            </a:r>
            <a:r>
              <a:rPr lang="ru-RU" sz="2000" i="1" dirty="0">
                <a:solidFill>
                  <a:srgbClr val="002060"/>
                </a:solidFill>
              </a:rPr>
              <a:t>умерший человек был левшой, то и ребенок, в теле которого его душа вновь пришла в этот мир, – тоже левша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1000" dirty="0">
                <a:solidFill>
                  <a:srgbClr val="002060"/>
                </a:solidFill>
              </a:rPr>
              <a:t>[</a:t>
            </a:r>
            <a:r>
              <a:rPr lang="ru-RU" sz="1000" i="1" dirty="0">
                <a:solidFill>
                  <a:srgbClr val="002060"/>
                </a:solidFill>
              </a:rPr>
              <a:t>ПМА</a:t>
            </a:r>
            <a:r>
              <a:rPr lang="ru-RU" sz="1000" dirty="0">
                <a:solidFill>
                  <a:srgbClr val="002060"/>
                </a:solidFill>
              </a:rPr>
              <a:t>].  </a:t>
            </a:r>
            <a:endParaRPr lang="ru-RU" sz="1000" dirty="0" smtClean="0">
              <a:solidFill>
                <a:srgbClr val="002060"/>
              </a:solidFill>
            </a:endParaRPr>
          </a:p>
          <a:p>
            <a:pPr algn="just"/>
            <a:endParaRPr lang="ru-RU" sz="1200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>
                <a:solidFill>
                  <a:srgbClr val="9148C8"/>
                </a:solidFill>
              </a:rPr>
              <a:t>Обские манси</a:t>
            </a:r>
            <a:r>
              <a:rPr lang="ru-RU" sz="2000" dirty="0" smtClean="0">
                <a:solidFill>
                  <a:srgbClr val="9148C8"/>
                </a:solidFill>
              </a:rPr>
              <a:t>: </a:t>
            </a:r>
            <a:r>
              <a:rPr lang="ru-RU" sz="2000" i="1" dirty="0" smtClean="0">
                <a:solidFill>
                  <a:srgbClr val="002060"/>
                </a:solidFill>
              </a:rPr>
              <a:t>«</a:t>
            </a:r>
            <a:r>
              <a:rPr lang="ru-RU" sz="2000" i="1" dirty="0">
                <a:solidFill>
                  <a:srgbClr val="002060"/>
                </a:solidFill>
              </a:rPr>
              <a:t>Перед тем, как мне родиться, отец уже знал, что будет дочь и возродится мать отца – она была красивая, волосы длинные, у меня также. Внешность, характер передаётся» </a:t>
            </a:r>
            <a:r>
              <a:rPr lang="ru-RU" sz="1200" dirty="0">
                <a:solidFill>
                  <a:srgbClr val="002060"/>
                </a:solidFill>
              </a:rPr>
              <a:t>[</a:t>
            </a:r>
            <a:r>
              <a:rPr lang="ru-RU" sz="1200" i="1" dirty="0">
                <a:solidFill>
                  <a:srgbClr val="002060"/>
                </a:solidFill>
              </a:rPr>
              <a:t>ПМА</a:t>
            </a:r>
            <a:r>
              <a:rPr lang="ru-RU" sz="1200" dirty="0">
                <a:solidFill>
                  <a:srgbClr val="002060"/>
                </a:solidFill>
              </a:rPr>
              <a:t>]. </a:t>
            </a:r>
            <a:endParaRPr lang="ru-RU" sz="1200" dirty="0" smtClean="0">
              <a:solidFill>
                <a:srgbClr val="002060"/>
              </a:solidFill>
            </a:endParaRPr>
          </a:p>
          <a:p>
            <a:pPr algn="just"/>
            <a:endParaRPr lang="ru-RU" sz="1200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>
                <a:solidFill>
                  <a:srgbClr val="9148C8"/>
                </a:solidFill>
              </a:rPr>
              <a:t>Среднеобские ханты</a:t>
            </a:r>
            <a:r>
              <a:rPr lang="ru-RU" sz="2000" dirty="0">
                <a:solidFill>
                  <a:srgbClr val="9148C8"/>
                </a:solidFill>
              </a:rPr>
              <a:t>: </a:t>
            </a:r>
            <a:r>
              <a:rPr lang="ru-RU" sz="2000" dirty="0" smtClean="0">
                <a:solidFill>
                  <a:srgbClr val="9148C8"/>
                </a:solidFill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</a:rPr>
              <a:t>«</a:t>
            </a:r>
            <a:r>
              <a:rPr lang="ru-RU" sz="2000" i="1" dirty="0">
                <a:solidFill>
                  <a:srgbClr val="002060"/>
                </a:solidFill>
              </a:rPr>
              <a:t>Дочка родилась с «серёжкой» </a:t>
            </a:r>
            <a:r>
              <a:rPr lang="ru-RU" sz="2000" dirty="0">
                <a:solidFill>
                  <a:srgbClr val="002060"/>
                </a:solidFill>
              </a:rPr>
              <a:t>(родинкой на ухе). </a:t>
            </a:r>
            <a:r>
              <a:rPr lang="ru-RU" sz="2000" i="1" dirty="0">
                <a:solidFill>
                  <a:srgbClr val="002060"/>
                </a:solidFill>
              </a:rPr>
              <a:t>Вселился в неё дух прабабушки. У неё тоже «серёжка» была такая же» </a:t>
            </a:r>
            <a:r>
              <a:rPr lang="ru-RU" sz="1000" dirty="0">
                <a:solidFill>
                  <a:srgbClr val="002060"/>
                </a:solidFill>
              </a:rPr>
              <a:t>[</a:t>
            </a:r>
            <a:r>
              <a:rPr lang="ru-RU" sz="1000" i="1" dirty="0">
                <a:solidFill>
                  <a:srgbClr val="002060"/>
                </a:solidFill>
              </a:rPr>
              <a:t>ПМА</a:t>
            </a:r>
            <a:r>
              <a:rPr lang="ru-RU" sz="1000" dirty="0">
                <a:solidFill>
                  <a:srgbClr val="002060"/>
                </a:solidFill>
              </a:rPr>
              <a:t>]. </a:t>
            </a:r>
            <a:endParaRPr lang="ru-RU" sz="1000" dirty="0" smtClean="0">
              <a:solidFill>
                <a:srgbClr val="002060"/>
              </a:solidFill>
            </a:endParaRPr>
          </a:p>
          <a:p>
            <a:pPr algn="just"/>
            <a:endParaRPr lang="ru-RU" sz="1200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 err="1">
                <a:solidFill>
                  <a:srgbClr val="9148C8"/>
                </a:solidFill>
              </a:rPr>
              <a:t>Сургутские</a:t>
            </a:r>
            <a:r>
              <a:rPr lang="ru-RU" sz="2000" b="1" dirty="0">
                <a:solidFill>
                  <a:srgbClr val="9148C8"/>
                </a:solidFill>
              </a:rPr>
              <a:t> ханты: </a:t>
            </a:r>
            <a:r>
              <a:rPr lang="ru-RU" sz="2000" i="1" dirty="0" smtClean="0">
                <a:solidFill>
                  <a:srgbClr val="002060"/>
                </a:solidFill>
              </a:rPr>
              <a:t>«Иногда </a:t>
            </a:r>
            <a:r>
              <a:rPr lang="ru-RU" sz="2000" i="1" dirty="0">
                <a:solidFill>
                  <a:srgbClr val="002060"/>
                </a:solidFill>
              </a:rPr>
              <a:t>бывает, что ничем кровно не связанный с умершим ребенок походит на своего предшественника как двойник и внешне, и по характеру»</a:t>
            </a:r>
            <a:r>
              <a:rPr lang="ru-RU" sz="1200" i="1" dirty="0">
                <a:solidFill>
                  <a:srgbClr val="002060"/>
                </a:solidFill>
              </a:rPr>
              <a:t> </a:t>
            </a:r>
            <a:r>
              <a:rPr lang="ru-RU" sz="1000" dirty="0">
                <a:solidFill>
                  <a:srgbClr val="002060"/>
                </a:solidFill>
              </a:rPr>
              <a:t>[</a:t>
            </a:r>
            <a:r>
              <a:rPr lang="ru-RU" sz="1000" i="1" dirty="0" err="1">
                <a:solidFill>
                  <a:srgbClr val="002060"/>
                </a:solidFill>
              </a:rPr>
              <a:t>Песикова</a:t>
            </a:r>
            <a:r>
              <a:rPr lang="ru-RU" sz="1000" i="1" dirty="0">
                <a:solidFill>
                  <a:srgbClr val="002060"/>
                </a:solidFill>
              </a:rPr>
              <a:t> 2006: 47</a:t>
            </a:r>
            <a:r>
              <a:rPr lang="ru-RU" sz="1000" dirty="0" smtClean="0">
                <a:solidFill>
                  <a:srgbClr val="002060"/>
                </a:solidFill>
              </a:rPr>
              <a:t>].</a:t>
            </a:r>
          </a:p>
          <a:p>
            <a:pPr algn="just"/>
            <a:endParaRPr lang="ru-RU" sz="1200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 err="1">
                <a:solidFill>
                  <a:srgbClr val="9148C8"/>
                </a:solidFill>
              </a:rPr>
              <a:t>Сынские</a:t>
            </a:r>
            <a:r>
              <a:rPr lang="ru-RU" sz="2000" b="1" dirty="0">
                <a:solidFill>
                  <a:srgbClr val="9148C8"/>
                </a:solidFill>
              </a:rPr>
              <a:t> ханты</a:t>
            </a:r>
            <a:r>
              <a:rPr lang="ru-RU" sz="2000" dirty="0" smtClean="0">
                <a:solidFill>
                  <a:srgbClr val="9148C8"/>
                </a:solidFill>
              </a:rPr>
              <a:t>: </a:t>
            </a:r>
            <a:r>
              <a:rPr lang="ru-RU" sz="2000" i="1" dirty="0" smtClean="0">
                <a:solidFill>
                  <a:srgbClr val="002060"/>
                </a:solidFill>
              </a:rPr>
              <a:t>«На </a:t>
            </a:r>
            <a:r>
              <a:rPr lang="ru-RU" sz="2000" i="1" dirty="0">
                <a:solidFill>
                  <a:srgbClr val="002060"/>
                </a:solidFill>
              </a:rPr>
              <a:t>руках бабушки и внучки, в которой возродилась душа бабушки «были отметины одинаковой формы, и к тому же бабушка, умирая, прокусила свой язык, и с девочкой произошло то же самое». </a:t>
            </a:r>
            <a:r>
              <a:rPr lang="ru-RU" sz="2000" i="1" dirty="0" smtClean="0">
                <a:solidFill>
                  <a:srgbClr val="002060"/>
                </a:solidFill>
              </a:rPr>
              <a:t>«Девочка </a:t>
            </a:r>
            <a:r>
              <a:rPr lang="ru-RU" sz="2000" i="1" dirty="0">
                <a:solidFill>
                  <a:srgbClr val="002060"/>
                </a:solidFill>
              </a:rPr>
              <a:t>– </a:t>
            </a:r>
            <a:r>
              <a:rPr lang="ru-RU" sz="2000" i="1" dirty="0" err="1">
                <a:solidFill>
                  <a:srgbClr val="002060"/>
                </a:solidFill>
              </a:rPr>
              <a:t>инкарнация</a:t>
            </a:r>
            <a:r>
              <a:rPr lang="ru-RU" sz="2000" i="1" dirty="0">
                <a:solidFill>
                  <a:srgbClr val="002060"/>
                </a:solidFill>
              </a:rPr>
              <a:t> женщины, разорванной медведем, – родилась в синяках, а другая – </a:t>
            </a:r>
            <a:r>
              <a:rPr lang="ru-RU" sz="2000" i="1" dirty="0" err="1">
                <a:solidFill>
                  <a:srgbClr val="002060"/>
                </a:solidFill>
              </a:rPr>
              <a:t>инкарнация</a:t>
            </a:r>
            <a:r>
              <a:rPr lang="ru-RU" sz="2000" i="1" dirty="0">
                <a:solidFill>
                  <a:srgbClr val="002060"/>
                </a:solidFill>
              </a:rPr>
              <a:t> той, у кого ноги были в ранах, – с ранами на ногах. Труп утонувшего смогли найти с большим трудом, при помощи крючка, который повредил ему губы. После этого он возродился в мальчике-родственнике с заячьей губой» </a:t>
            </a:r>
            <a:r>
              <a:rPr lang="ru-RU" sz="1000" dirty="0">
                <a:solidFill>
                  <a:srgbClr val="002060"/>
                </a:solidFill>
              </a:rPr>
              <a:t>[</a:t>
            </a:r>
            <a:r>
              <a:rPr lang="ru-RU" sz="1000" i="1" dirty="0" err="1">
                <a:solidFill>
                  <a:srgbClr val="002060"/>
                </a:solidFill>
              </a:rPr>
              <a:t>Рутткаи-Миклиан</a:t>
            </a:r>
            <a:r>
              <a:rPr lang="ru-RU" sz="1000" i="1" dirty="0">
                <a:solidFill>
                  <a:srgbClr val="002060"/>
                </a:solidFill>
              </a:rPr>
              <a:t> 2008: 199, 204</a:t>
            </a:r>
            <a:r>
              <a:rPr lang="ru-RU" sz="1000" dirty="0">
                <a:solidFill>
                  <a:srgbClr val="002060"/>
                </a:solidFill>
              </a:rPr>
              <a:t>].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080227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7532" y="879894"/>
            <a:ext cx="10170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AGBengaly"/>
              </a:rPr>
              <a:t>11 принцип: </a:t>
            </a:r>
            <a:r>
              <a:rPr lang="ru-RU" sz="2800" b="1" i="1" dirty="0">
                <a:solidFill>
                  <a:schemeClr val="bg1"/>
                </a:solidFill>
                <a:latin typeface="AGBengaly"/>
              </a:rPr>
              <a:t>Человеческая душа воплощается только в человеке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57532" y="2205457"/>
            <a:ext cx="106622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В то же время, у самой восточной группы </a:t>
            </a:r>
            <a:r>
              <a:rPr lang="ru-RU" sz="2000" dirty="0" err="1">
                <a:solidFill>
                  <a:srgbClr val="002060"/>
                </a:solidFill>
              </a:rPr>
              <a:t>хантов</a:t>
            </a:r>
            <a:r>
              <a:rPr lang="ru-RU" sz="2000" dirty="0">
                <a:solidFill>
                  <a:srgbClr val="002060"/>
                </a:solidFill>
              </a:rPr>
              <a:t> (</a:t>
            </a:r>
            <a:r>
              <a:rPr lang="ru-RU" sz="2000" dirty="0" err="1">
                <a:solidFill>
                  <a:srgbClr val="002060"/>
                </a:solidFill>
              </a:rPr>
              <a:t>васюгано-ваховских</a:t>
            </a:r>
            <a:r>
              <a:rPr lang="ru-RU" sz="2000" dirty="0">
                <a:solidFill>
                  <a:srgbClr val="002060"/>
                </a:solidFill>
              </a:rPr>
              <a:t>) зафиксированы представления о «приходе в гости» умершего родственника в образе добытого на охоте медведя, что роднит эти представления с фольклорными мотивами временного воплощения человеческой души в растениях и животных. 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rgbClr val="002060"/>
                </a:solidFill>
              </a:rPr>
              <a:t>До обряда гадания по голове зверя, люди предполагают, кто в образе этого медведя пришёл к ним. Когда голову медведя начинают поднимать, то здесь называют конкретную фамилию, имя человека, который по предположению пришёл к ним». Идентификации «помогают» раны на теле медведя, возраст («старый, молодой или средних лет»), берутся во внимание и другие приметы </a:t>
            </a:r>
            <a:r>
              <a:rPr lang="ru-RU" sz="1000" i="1" dirty="0">
                <a:solidFill>
                  <a:srgbClr val="002060"/>
                </a:solidFill>
              </a:rPr>
              <a:t>[</a:t>
            </a:r>
            <a:r>
              <a:rPr lang="ru-RU" sz="1000" i="1" dirty="0" err="1">
                <a:solidFill>
                  <a:srgbClr val="002060"/>
                </a:solidFill>
              </a:rPr>
              <a:t>Кунина</a:t>
            </a:r>
            <a:r>
              <a:rPr lang="ru-RU" sz="1000" i="1" dirty="0">
                <a:solidFill>
                  <a:srgbClr val="002060"/>
                </a:solidFill>
              </a:rPr>
              <a:t> 2002: 72]. </a:t>
            </a:r>
          </a:p>
        </p:txBody>
      </p:sp>
    </p:spTree>
    <p:extLst>
      <p:ext uri="{BB962C8B-B14F-4D97-AF65-F5344CB8AC3E}">
        <p14:creationId xmlns:p14="http://schemas.microsoft.com/office/powerpoint/2010/main" val="124315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350" y="365125"/>
            <a:ext cx="8723872" cy="115887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Bengaly" pitchFamily="2" charset="0"/>
              </a:rPr>
              <a:t>«</a:t>
            </a:r>
            <a:r>
              <a:rPr lang="ru-RU" sz="3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Bengaly" pitchFamily="2" charset="0"/>
              </a:rPr>
              <a:t>реинкарнировать</a:t>
            </a:r>
            <a:r>
              <a:rPr lang="ru-RU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Bengaly" pitchFamily="2" charset="0"/>
              </a:rPr>
              <a:t>, </a:t>
            </a:r>
            <a:r>
              <a:rPr lang="ru-RU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Bengaly" pitchFamily="2" charset="0"/>
              </a:rPr>
              <a:t>возродиться</a:t>
            </a:r>
            <a:r>
              <a:rPr lang="ru-RU" sz="32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Bengaly" pitchFamily="2" charset="0"/>
              </a:rPr>
              <a:t>» на языках обских </a:t>
            </a:r>
            <a:r>
              <a:rPr lang="ru-RU" sz="32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Bengaly" pitchFamily="2" charset="0"/>
              </a:rPr>
              <a:t>угров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405" y="1968843"/>
            <a:ext cx="10612395" cy="42081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ԓ</a:t>
            </a:r>
            <a:r>
              <a:rPr lang="ru-RU" b="1" i="1" dirty="0" err="1" smtClean="0">
                <a:solidFill>
                  <a:srgbClr val="002060"/>
                </a:solidFill>
              </a:rPr>
              <a:t>аксаты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(сев</a:t>
            </a:r>
            <a:r>
              <a:rPr lang="ru-RU" i="1" dirty="0">
                <a:solidFill>
                  <a:srgbClr val="002060"/>
                </a:solidFill>
              </a:rPr>
              <a:t>. </a:t>
            </a:r>
            <a:r>
              <a:rPr lang="ru-RU" i="1" dirty="0" err="1">
                <a:solidFill>
                  <a:srgbClr val="002060"/>
                </a:solidFill>
              </a:rPr>
              <a:t>хант</a:t>
            </a:r>
            <a:r>
              <a:rPr lang="ru-RU" i="1" dirty="0">
                <a:solidFill>
                  <a:srgbClr val="002060"/>
                </a:solidFill>
              </a:rPr>
              <a:t>.), от </a:t>
            </a:r>
            <a:r>
              <a:rPr lang="ru-RU" b="1" i="1" dirty="0" smtClean="0">
                <a:solidFill>
                  <a:srgbClr val="002060"/>
                </a:solidFill>
              </a:rPr>
              <a:t>ԓакты</a:t>
            </a:r>
            <a:r>
              <a:rPr lang="en-US" dirty="0" smtClean="0">
                <a:solidFill>
                  <a:srgbClr val="002060"/>
                </a:solidFill>
              </a:rPr>
              <a:t>‘</a:t>
            </a:r>
            <a:r>
              <a:rPr lang="ru-RU" dirty="0">
                <a:solidFill>
                  <a:srgbClr val="002060"/>
                </a:solidFill>
              </a:rPr>
              <a:t>лепить, шлепнуть, плюхнуться на что-то</a:t>
            </a:r>
            <a:r>
              <a:rPr lang="en-US" dirty="0">
                <a:solidFill>
                  <a:srgbClr val="002060"/>
                </a:solidFill>
              </a:rPr>
              <a:t>,</a:t>
            </a:r>
            <a:r>
              <a:rPr lang="ru-RU" dirty="0">
                <a:solidFill>
                  <a:srgbClr val="002060"/>
                </a:solidFill>
              </a:rPr>
              <a:t> влиться во что-то</a:t>
            </a:r>
            <a:r>
              <a:rPr lang="en-US" dirty="0">
                <a:solidFill>
                  <a:srgbClr val="002060"/>
                </a:solidFill>
              </a:rPr>
              <a:t> ’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тяксытта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dirty="0" err="1">
                <a:solidFill>
                  <a:srgbClr val="002060"/>
                </a:solidFill>
              </a:rPr>
              <a:t>среднеоб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хант</a:t>
            </a:r>
            <a:r>
              <a:rPr lang="ru-RU" dirty="0">
                <a:solidFill>
                  <a:srgbClr val="002060"/>
                </a:solidFill>
              </a:rPr>
              <a:t>.) ‘приклеиться’ </a:t>
            </a:r>
          </a:p>
          <a:p>
            <a:pPr marL="0" indent="0" algn="just"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юкатла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(сын. </a:t>
            </a:r>
            <a:r>
              <a:rPr lang="ru-RU" dirty="0" err="1">
                <a:solidFill>
                  <a:srgbClr val="002060"/>
                </a:solidFill>
              </a:rPr>
              <a:t>хант</a:t>
            </a:r>
            <a:r>
              <a:rPr lang="ru-RU" dirty="0">
                <a:solidFill>
                  <a:srgbClr val="002060"/>
                </a:solidFill>
              </a:rPr>
              <a:t>.)</a:t>
            </a:r>
            <a:r>
              <a:rPr lang="en-US" dirty="0">
                <a:solidFill>
                  <a:srgbClr val="002060"/>
                </a:solidFill>
              </a:rPr>
              <a:t> ‘</a:t>
            </a:r>
            <a:r>
              <a:rPr lang="ru-RU" dirty="0">
                <a:solidFill>
                  <a:srgbClr val="002060"/>
                </a:solidFill>
              </a:rPr>
              <a:t>назначается, замещается (кто-то из предков)</a:t>
            </a:r>
            <a:r>
              <a:rPr lang="en-US" dirty="0">
                <a:solidFill>
                  <a:srgbClr val="002060"/>
                </a:solidFill>
              </a:rPr>
              <a:t>’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ляҳтҳ</a:t>
            </a:r>
            <a:r>
              <a:rPr lang="en-US" b="1" i="1" dirty="0" smtClean="0">
                <a:solidFill>
                  <a:srgbClr val="002060"/>
                </a:solidFill>
              </a:rPr>
              <a:t>a</a:t>
            </a:r>
            <a:r>
              <a:rPr lang="ru-RU" b="1" i="1" dirty="0" smtClean="0">
                <a:solidFill>
                  <a:srgbClr val="002060"/>
                </a:solidFill>
              </a:rPr>
              <a:t>ты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(сев. </a:t>
            </a:r>
            <a:r>
              <a:rPr lang="ru-RU" dirty="0" err="1">
                <a:solidFill>
                  <a:srgbClr val="002060"/>
                </a:solidFill>
              </a:rPr>
              <a:t>манс</a:t>
            </a:r>
            <a:r>
              <a:rPr lang="ru-RU" dirty="0">
                <a:solidFill>
                  <a:srgbClr val="002060"/>
                </a:solidFill>
              </a:rPr>
              <a:t>.) от </a:t>
            </a:r>
            <a:r>
              <a:rPr lang="ru-RU" b="1" i="1" dirty="0" err="1" smtClean="0">
                <a:solidFill>
                  <a:srgbClr val="002060"/>
                </a:solidFill>
              </a:rPr>
              <a:t>ляҳты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i="1" dirty="0">
                <a:solidFill>
                  <a:srgbClr val="002060"/>
                </a:solidFill>
              </a:rPr>
              <a:t>‘</a:t>
            </a:r>
            <a:r>
              <a:rPr lang="ru-RU" dirty="0">
                <a:solidFill>
                  <a:srgbClr val="002060"/>
                </a:solidFill>
              </a:rPr>
              <a:t>схватить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вцепиться, схватиться за что-нибудь, что-нибудь поймать и удерживать</a:t>
            </a:r>
            <a:r>
              <a:rPr lang="en-US" dirty="0">
                <a:solidFill>
                  <a:srgbClr val="002060"/>
                </a:solidFill>
              </a:rPr>
              <a:t>,</a:t>
            </a:r>
            <a:r>
              <a:rPr lang="ru-RU" dirty="0">
                <a:solidFill>
                  <a:srgbClr val="002060"/>
                </a:solidFill>
              </a:rPr>
              <a:t> стукнуться’ </a:t>
            </a:r>
            <a:endParaRPr lang="en-US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ханлуӈкве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(сев. </a:t>
            </a:r>
            <a:r>
              <a:rPr lang="ru-RU" dirty="0" err="1">
                <a:solidFill>
                  <a:srgbClr val="002060"/>
                </a:solidFill>
              </a:rPr>
              <a:t>манс</a:t>
            </a:r>
            <a:r>
              <a:rPr lang="ru-RU" dirty="0" smtClean="0">
                <a:solidFill>
                  <a:srgbClr val="002060"/>
                </a:solidFill>
              </a:rPr>
              <a:t>.) </a:t>
            </a:r>
            <a:r>
              <a:rPr lang="ru-RU" dirty="0">
                <a:solidFill>
                  <a:srgbClr val="002060"/>
                </a:solidFill>
              </a:rPr>
              <a:t>х</a:t>
            </a:r>
            <a:r>
              <a:rPr lang="en-US" dirty="0">
                <a:solidFill>
                  <a:srgbClr val="002060"/>
                </a:solidFill>
              </a:rPr>
              <a:t>ŏ</a:t>
            </a:r>
            <a:r>
              <a:rPr lang="ru-RU" dirty="0" err="1">
                <a:solidFill>
                  <a:srgbClr val="002060"/>
                </a:solidFill>
              </a:rPr>
              <a:t>нтыйԓты</a:t>
            </a:r>
            <a:r>
              <a:rPr lang="ru-RU" dirty="0">
                <a:solidFill>
                  <a:srgbClr val="002060"/>
                </a:solidFill>
              </a:rPr>
              <a:t>, х</a:t>
            </a:r>
            <a:r>
              <a:rPr lang="en-US" dirty="0">
                <a:solidFill>
                  <a:srgbClr val="002060"/>
                </a:solidFill>
              </a:rPr>
              <a:t>ŏ</a:t>
            </a:r>
            <a:r>
              <a:rPr lang="ru-RU" dirty="0">
                <a:solidFill>
                  <a:srgbClr val="002060"/>
                </a:solidFill>
              </a:rPr>
              <a:t>н</a:t>
            </a:r>
            <a:r>
              <a:rPr lang="en-US" dirty="0">
                <a:solidFill>
                  <a:srgbClr val="002060"/>
                </a:solidFill>
              </a:rPr>
              <a:t>ə</a:t>
            </a:r>
            <a:r>
              <a:rPr lang="ru-RU" dirty="0" smtClean="0">
                <a:solidFill>
                  <a:srgbClr val="002060"/>
                </a:solidFill>
              </a:rPr>
              <a:t>ԓ</a:t>
            </a:r>
            <a:r>
              <a:rPr lang="ru-RU" dirty="0" err="1" smtClean="0">
                <a:solidFill>
                  <a:srgbClr val="002060"/>
                </a:solidFill>
              </a:rPr>
              <a:t>тыйԓты</a:t>
            </a:r>
            <a:r>
              <a:rPr lang="ru-RU" dirty="0" smtClean="0">
                <a:solidFill>
                  <a:srgbClr val="002060"/>
                </a:solidFill>
              </a:rPr>
              <a:t> ‘</a:t>
            </a:r>
            <a:r>
              <a:rPr lang="ru-RU" dirty="0">
                <a:solidFill>
                  <a:srgbClr val="002060"/>
                </a:solidFill>
              </a:rPr>
              <a:t>приклеить, прилепить’.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х</a:t>
            </a:r>
            <a:r>
              <a:rPr lang="en-US" b="1" dirty="0">
                <a:solidFill>
                  <a:srgbClr val="002060"/>
                </a:solidFill>
              </a:rPr>
              <a:t>ŏ</a:t>
            </a:r>
            <a:r>
              <a:rPr lang="ru-RU" b="1" dirty="0" err="1">
                <a:solidFill>
                  <a:srgbClr val="002060"/>
                </a:solidFill>
              </a:rPr>
              <a:t>нтыйԓты</a:t>
            </a:r>
            <a:r>
              <a:rPr lang="ru-RU" b="1" dirty="0">
                <a:solidFill>
                  <a:srgbClr val="002060"/>
                </a:solidFill>
              </a:rPr>
              <a:t>, х</a:t>
            </a:r>
            <a:r>
              <a:rPr lang="en-US" b="1" dirty="0">
                <a:solidFill>
                  <a:srgbClr val="002060"/>
                </a:solidFill>
              </a:rPr>
              <a:t>ŏ</a:t>
            </a:r>
            <a:r>
              <a:rPr lang="ru-RU" b="1" dirty="0">
                <a:solidFill>
                  <a:srgbClr val="002060"/>
                </a:solidFill>
              </a:rPr>
              <a:t>н</a:t>
            </a:r>
            <a:r>
              <a:rPr lang="en-US" b="1" dirty="0">
                <a:solidFill>
                  <a:srgbClr val="002060"/>
                </a:solidFill>
              </a:rPr>
              <a:t>ə</a:t>
            </a:r>
            <a:r>
              <a:rPr lang="ru-RU" b="1" dirty="0" smtClean="0">
                <a:solidFill>
                  <a:srgbClr val="002060"/>
                </a:solidFill>
              </a:rPr>
              <a:t>ԓ</a:t>
            </a:r>
            <a:r>
              <a:rPr lang="ru-RU" b="1" dirty="0" err="1" smtClean="0">
                <a:solidFill>
                  <a:srgbClr val="002060"/>
                </a:solidFill>
              </a:rPr>
              <a:t>тыйԓты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i="1" dirty="0">
                <a:solidFill>
                  <a:srgbClr val="002060"/>
                </a:solidFill>
              </a:rPr>
              <a:t>(сев. </a:t>
            </a:r>
            <a:r>
              <a:rPr lang="ru-RU" i="1" dirty="0" err="1">
                <a:solidFill>
                  <a:srgbClr val="002060"/>
                </a:solidFill>
              </a:rPr>
              <a:t>хант</a:t>
            </a:r>
            <a:r>
              <a:rPr lang="ru-RU" i="1" dirty="0">
                <a:solidFill>
                  <a:srgbClr val="002060"/>
                </a:solidFill>
              </a:rPr>
              <a:t>.)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‘приклеить, прилепить’. </a:t>
            </a:r>
            <a:endParaRPr lang="en-US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нäмсинтəп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i="1" dirty="0">
                <a:solidFill>
                  <a:srgbClr val="002060"/>
                </a:solidFill>
              </a:rPr>
              <a:t>(</a:t>
            </a:r>
            <a:r>
              <a:rPr lang="ru-RU" i="1" dirty="0" err="1">
                <a:solidFill>
                  <a:srgbClr val="002060"/>
                </a:solidFill>
              </a:rPr>
              <a:t>сург.хант</a:t>
            </a:r>
            <a:r>
              <a:rPr lang="ru-RU" i="1" dirty="0">
                <a:solidFill>
                  <a:srgbClr val="002060"/>
                </a:solidFill>
              </a:rPr>
              <a:t>.) </a:t>
            </a:r>
            <a:r>
              <a:rPr lang="en-US" dirty="0">
                <a:solidFill>
                  <a:srgbClr val="002060"/>
                </a:solidFill>
              </a:rPr>
              <a:t>‘</a:t>
            </a:r>
            <a:r>
              <a:rPr lang="ru-RU" dirty="0">
                <a:solidFill>
                  <a:srgbClr val="002060"/>
                </a:solidFill>
              </a:rPr>
              <a:t>передача имени, передача названия</a:t>
            </a:r>
            <a:r>
              <a:rPr lang="en-US" dirty="0">
                <a:solidFill>
                  <a:srgbClr val="002060"/>
                </a:solidFill>
              </a:rPr>
              <a:t>’</a:t>
            </a:r>
            <a:endParaRPr lang="ru-RU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952" y="304761"/>
            <a:ext cx="2249619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45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9728" y="569343"/>
            <a:ext cx="10808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AGBengaly"/>
              </a:rPr>
              <a:t>12 принцип: </a:t>
            </a:r>
            <a:r>
              <a:rPr lang="ru-RU" sz="2800" b="1" i="1" dirty="0">
                <a:solidFill>
                  <a:schemeClr val="bg1"/>
                </a:solidFill>
                <a:latin typeface="AGBengaly"/>
              </a:rPr>
              <a:t>Реинкарнация происходит в своём народе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0498" y="1613140"/>
            <a:ext cx="111625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Однако повсеместно не исключалась возможность перехода возрождающейся души в другие народы, если свой род иссяк, в этом случае реинкарнация происходила не по родству. В век, когда стали преобладать смешанные браки, – эта тенденция получила своё распространение. 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Примеры:</a:t>
            </a:r>
          </a:p>
          <a:p>
            <a:pPr algn="just"/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rgbClr val="002060"/>
                </a:solidFill>
              </a:rPr>
              <a:t>«в девочке, родившейся в браке потомка сосланного финна и хантыйской женщины, по всем «правилам», по отцовской линии, возродилась бабушка финского происхождения» </a:t>
            </a:r>
            <a:r>
              <a:rPr lang="ru-RU" sz="1000" i="1" dirty="0">
                <a:solidFill>
                  <a:srgbClr val="002060"/>
                </a:solidFill>
              </a:rPr>
              <a:t>[</a:t>
            </a:r>
            <a:r>
              <a:rPr lang="ru-RU" sz="1000" i="1" dirty="0" err="1">
                <a:solidFill>
                  <a:srgbClr val="002060"/>
                </a:solidFill>
              </a:rPr>
              <a:t>Рутткаи-Миклиан</a:t>
            </a:r>
            <a:r>
              <a:rPr lang="ru-RU" sz="1000" i="1" dirty="0">
                <a:solidFill>
                  <a:srgbClr val="002060"/>
                </a:solidFill>
              </a:rPr>
              <a:t> 2008: 198-199].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i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rgbClr val="002060"/>
                </a:solidFill>
              </a:rPr>
              <a:t>Дед еврей, женатый на ненке, возродился в семье своего сына, женатого на хантыйке </a:t>
            </a:r>
            <a:r>
              <a:rPr lang="ru-RU" sz="1200" i="1" dirty="0">
                <a:solidFill>
                  <a:srgbClr val="002060"/>
                </a:solidFill>
              </a:rPr>
              <a:t>[ПМА].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200" i="1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rgbClr val="002060"/>
                </a:solidFill>
              </a:rPr>
              <a:t>Русский-отчим </a:t>
            </a:r>
            <a:r>
              <a:rPr lang="ru-RU" sz="2000" i="1" dirty="0" err="1">
                <a:solidFill>
                  <a:srgbClr val="002060"/>
                </a:solidFill>
              </a:rPr>
              <a:t>реинкарнировал</a:t>
            </a:r>
            <a:r>
              <a:rPr lang="ru-RU" sz="2000" i="1" dirty="0">
                <a:solidFill>
                  <a:srgbClr val="002060"/>
                </a:solidFill>
              </a:rPr>
              <a:t> в семье дочки его падчерицы- хантыйки </a:t>
            </a:r>
            <a:r>
              <a:rPr lang="ru-RU" sz="1000" i="1" dirty="0">
                <a:solidFill>
                  <a:srgbClr val="002060"/>
                </a:solidFill>
              </a:rPr>
              <a:t>[ПМА]. </a:t>
            </a:r>
          </a:p>
        </p:txBody>
      </p:sp>
    </p:spTree>
    <p:extLst>
      <p:ext uri="{BB962C8B-B14F-4D97-AF65-F5344CB8AC3E}">
        <p14:creationId xmlns:p14="http://schemas.microsoft.com/office/powerpoint/2010/main" val="3535384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2" y="0"/>
            <a:ext cx="12192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72281" y="510746"/>
            <a:ext cx="5853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GBengaly"/>
              </a:rPr>
              <a:t>Духи-охранители «головы»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3081" y="1351006"/>
            <a:ext cx="114588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just">
              <a:buNone/>
            </a:pPr>
            <a:r>
              <a:rPr lang="ru-RU" sz="2000" dirty="0">
                <a:solidFill>
                  <a:srgbClr val="002060"/>
                </a:solidFill>
                <a:latin typeface="AGBengaly"/>
              </a:rPr>
              <a:t>Духа-покровителя мужского пола </a:t>
            </a:r>
            <a:r>
              <a:rPr lang="ru-RU" sz="2000" dirty="0" err="1">
                <a:solidFill>
                  <a:srgbClr val="002060"/>
                </a:solidFill>
                <a:latin typeface="AGBengaly"/>
              </a:rPr>
              <a:t>казымские</a:t>
            </a:r>
            <a:r>
              <a:rPr lang="ru-RU" sz="2000" dirty="0">
                <a:solidFill>
                  <a:srgbClr val="002060"/>
                </a:solidFill>
                <a:latin typeface="AGBengaly"/>
              </a:rPr>
              <a:t> ханты называют почтительно </a:t>
            </a:r>
            <a:r>
              <a:rPr lang="ru-RU" sz="2000" i="1" dirty="0" err="1">
                <a:solidFill>
                  <a:srgbClr val="002060"/>
                </a:solidFill>
                <a:latin typeface="AGBengaly"/>
              </a:rPr>
              <a:t>vərt</a:t>
            </a:r>
            <a:r>
              <a:rPr lang="ru-RU" sz="2000" dirty="0">
                <a:solidFill>
                  <a:srgbClr val="002060"/>
                </a:solidFill>
                <a:latin typeface="AGBengaly"/>
              </a:rPr>
              <a:t>, манси – </a:t>
            </a:r>
            <a:r>
              <a:rPr lang="ru-RU" sz="2000" i="1" dirty="0" err="1">
                <a:solidFill>
                  <a:srgbClr val="002060"/>
                </a:solidFill>
                <a:latin typeface="AGBengaly"/>
              </a:rPr>
              <a:t>ōtyr</a:t>
            </a:r>
            <a:r>
              <a:rPr lang="ru-RU" sz="2000" dirty="0">
                <a:solidFill>
                  <a:srgbClr val="002060"/>
                </a:solidFill>
                <a:latin typeface="AGBengaly"/>
              </a:rPr>
              <a:t>, для духа-покровителя женского пола имеется общее для всех обских </a:t>
            </a:r>
            <a:r>
              <a:rPr lang="ru-RU" sz="2000" dirty="0" err="1">
                <a:solidFill>
                  <a:srgbClr val="002060"/>
                </a:solidFill>
                <a:latin typeface="AGBengaly"/>
              </a:rPr>
              <a:t>угров</a:t>
            </a:r>
            <a:r>
              <a:rPr lang="ru-RU" sz="2000" dirty="0">
                <a:solidFill>
                  <a:srgbClr val="002060"/>
                </a:solidFill>
                <a:latin typeface="AGBengaly"/>
              </a:rPr>
              <a:t> слово – </a:t>
            </a:r>
            <a:r>
              <a:rPr lang="ru-RU" sz="2000" i="1" dirty="0" err="1">
                <a:solidFill>
                  <a:srgbClr val="002060"/>
                </a:solidFill>
                <a:latin typeface="AGBengaly"/>
              </a:rPr>
              <a:t>naj</a:t>
            </a:r>
            <a:r>
              <a:rPr lang="ru-RU" sz="2000" dirty="0">
                <a:solidFill>
                  <a:srgbClr val="002060"/>
                </a:solidFill>
                <a:latin typeface="AGBengaly"/>
              </a:rPr>
              <a:t>. Обобщенно о светлых духах, духах-покровителях говорят </a:t>
            </a:r>
            <a:r>
              <a:rPr lang="ru-RU" sz="2000" i="1" dirty="0" err="1">
                <a:solidFill>
                  <a:srgbClr val="002060"/>
                </a:solidFill>
                <a:latin typeface="AGBengaly"/>
              </a:rPr>
              <a:t>naj-vərt</a:t>
            </a:r>
            <a:r>
              <a:rPr lang="ru-RU" sz="2000" dirty="0">
                <a:solidFill>
                  <a:srgbClr val="002060"/>
                </a:solidFill>
                <a:latin typeface="AGBengaly"/>
              </a:rPr>
              <a:t> (сев. </a:t>
            </a:r>
            <a:r>
              <a:rPr lang="ru-RU" sz="2000" dirty="0" err="1">
                <a:solidFill>
                  <a:srgbClr val="002060"/>
                </a:solidFill>
                <a:latin typeface="AGBengaly"/>
              </a:rPr>
              <a:t>хант</a:t>
            </a:r>
            <a:r>
              <a:rPr lang="ru-RU" sz="2000" dirty="0">
                <a:solidFill>
                  <a:srgbClr val="002060"/>
                </a:solidFill>
                <a:latin typeface="AGBengaly"/>
              </a:rPr>
              <a:t>.), </a:t>
            </a:r>
            <a:r>
              <a:rPr lang="ru-RU" sz="2000" i="1" dirty="0" err="1">
                <a:solidFill>
                  <a:srgbClr val="002060"/>
                </a:solidFill>
                <a:latin typeface="AGBengaly"/>
              </a:rPr>
              <a:t>naj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- </a:t>
            </a:r>
            <a:r>
              <a:rPr lang="ru-RU" sz="2000" i="1" dirty="0" err="1">
                <a:solidFill>
                  <a:srgbClr val="002060"/>
                </a:solidFill>
                <a:latin typeface="AGBengaly"/>
              </a:rPr>
              <a:t>ōtyr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GBengaly"/>
              </a:rPr>
              <a:t>(</a:t>
            </a:r>
            <a:r>
              <a:rPr lang="ru-RU" sz="2000" dirty="0" err="1">
                <a:solidFill>
                  <a:srgbClr val="002060"/>
                </a:solidFill>
                <a:latin typeface="AGBengaly"/>
              </a:rPr>
              <a:t>манс</a:t>
            </a:r>
            <a:r>
              <a:rPr lang="ru-RU" sz="2000" dirty="0">
                <a:solidFill>
                  <a:srgbClr val="002060"/>
                </a:solidFill>
                <a:latin typeface="AGBengaly"/>
              </a:rPr>
              <a:t>.).</a:t>
            </a:r>
          </a:p>
          <a:p>
            <a:endParaRPr lang="ru-RU" sz="2000" dirty="0">
              <a:solidFill>
                <a:srgbClr val="002060"/>
              </a:solidFill>
              <a:latin typeface="AGBengaly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3081" y="2674445"/>
            <a:ext cx="8690919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Термины, означающие установление покровительства духа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b="1" i="1" dirty="0" err="1">
                <a:solidFill>
                  <a:srgbClr val="002060"/>
                </a:solidFill>
              </a:rPr>
              <a:t>Тегинские</a:t>
            </a:r>
            <a:r>
              <a:rPr lang="ru-RU" b="1" i="1" dirty="0">
                <a:solidFill>
                  <a:srgbClr val="002060"/>
                </a:solidFill>
              </a:rPr>
              <a:t> ханты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i="1" dirty="0" err="1">
                <a:solidFill>
                  <a:srgbClr val="002060"/>
                </a:solidFill>
              </a:rPr>
              <a:t>охл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вуса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‘голову взяли’, т.е. «под чьей защитой будет этот ребёнок» </a:t>
            </a:r>
            <a:r>
              <a:rPr lang="ru-RU" sz="1100" dirty="0">
                <a:solidFill>
                  <a:srgbClr val="002060"/>
                </a:solidFill>
              </a:rPr>
              <a:t>[Лапина 1998: 57].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b="1" i="1" dirty="0" err="1">
                <a:solidFill>
                  <a:srgbClr val="002060"/>
                </a:solidFill>
              </a:rPr>
              <a:t>Сосьвинские</a:t>
            </a:r>
            <a:r>
              <a:rPr lang="ru-RU" b="1" i="1" dirty="0">
                <a:solidFill>
                  <a:srgbClr val="002060"/>
                </a:solidFill>
              </a:rPr>
              <a:t> манси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i="1" dirty="0" err="1">
                <a:solidFill>
                  <a:srgbClr val="002060"/>
                </a:solidFill>
              </a:rPr>
              <a:t>пуӈке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мохлуӈкве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или </a:t>
            </a:r>
            <a:r>
              <a:rPr lang="ru-RU" i="1" dirty="0" err="1">
                <a:solidFill>
                  <a:srgbClr val="002060"/>
                </a:solidFill>
              </a:rPr>
              <a:t>пуӈке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оӈхуӈве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‘определять (ребёнка) под духовное покровительство к какому-либо святому покровителю</a:t>
            </a:r>
            <a:r>
              <a:rPr lang="ru-RU" sz="1100" dirty="0">
                <a:solidFill>
                  <a:srgbClr val="002060"/>
                </a:solidFill>
              </a:rPr>
              <a:t>’ [Панченко 2015: 217] </a:t>
            </a:r>
            <a:r>
              <a:rPr lang="ru-RU" dirty="0">
                <a:solidFill>
                  <a:srgbClr val="002060"/>
                </a:solidFill>
              </a:rPr>
              <a:t>или </a:t>
            </a:r>
            <a:r>
              <a:rPr lang="ru-RU" i="1" dirty="0" err="1">
                <a:solidFill>
                  <a:srgbClr val="002060"/>
                </a:solidFill>
              </a:rPr>
              <a:t>пунгке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мохлаве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‘голову защитить’ </a:t>
            </a:r>
            <a:r>
              <a:rPr lang="ru-RU" sz="1100" dirty="0">
                <a:solidFill>
                  <a:srgbClr val="002060"/>
                </a:solidFill>
              </a:rPr>
              <a:t>[Попова С. 2003: 95]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Вариации переводов этого понятия у других групп </a:t>
            </a:r>
            <a:r>
              <a:rPr lang="ru-RU" dirty="0" err="1" smtClean="0">
                <a:solidFill>
                  <a:srgbClr val="002060"/>
                </a:solidFill>
              </a:rPr>
              <a:t>хантов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r>
              <a:rPr lang="ru-RU" dirty="0">
                <a:solidFill>
                  <a:srgbClr val="002060"/>
                </a:solidFill>
              </a:rPr>
              <a:t>‘голова туда смотрит’ (</a:t>
            </a:r>
            <a:r>
              <a:rPr lang="ru-RU" b="1" i="1" dirty="0" err="1">
                <a:solidFill>
                  <a:srgbClr val="002060"/>
                </a:solidFill>
              </a:rPr>
              <a:t>тугиянские</a:t>
            </a:r>
            <a:r>
              <a:rPr lang="ru-RU" b="1" i="1" dirty="0">
                <a:solidFill>
                  <a:srgbClr val="002060"/>
                </a:solidFill>
              </a:rPr>
              <a:t> ханты</a:t>
            </a:r>
            <a:r>
              <a:rPr lang="ru-RU" dirty="0">
                <a:solidFill>
                  <a:srgbClr val="002060"/>
                </a:solidFill>
              </a:rPr>
              <a:t>), ‘голова туда зовущая’ (</a:t>
            </a:r>
            <a:r>
              <a:rPr lang="ru-RU" b="1" i="1" dirty="0">
                <a:solidFill>
                  <a:srgbClr val="002060"/>
                </a:solidFill>
              </a:rPr>
              <a:t>среднеобские ханты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sz="1100" dirty="0">
                <a:solidFill>
                  <a:srgbClr val="002060"/>
                </a:solidFill>
              </a:rPr>
              <a:t>[</a:t>
            </a:r>
            <a:r>
              <a:rPr lang="ru-RU" sz="1100" dirty="0" err="1">
                <a:solidFill>
                  <a:srgbClr val="002060"/>
                </a:solidFill>
              </a:rPr>
              <a:t>Кашлатова</a:t>
            </a:r>
            <a:r>
              <a:rPr lang="ru-RU" sz="1100" dirty="0">
                <a:solidFill>
                  <a:srgbClr val="002060"/>
                </a:solidFill>
              </a:rPr>
              <a:t> 2015: 178]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2479219"/>
            <a:ext cx="2767914" cy="403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12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2" y="0"/>
            <a:ext cx="12192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1362" y="560173"/>
            <a:ext cx="11096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GBengaly"/>
              </a:rPr>
              <a:t>Конечная цель земных воплощений человеческой души – </a:t>
            </a:r>
            <a:endParaRPr lang="ru-RU" sz="2400" b="1" dirty="0" smtClean="0">
              <a:solidFill>
                <a:schemeClr val="bg1"/>
              </a:solidFill>
              <a:latin typeface="AGBengaly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AGBengaly"/>
              </a:rPr>
              <a:t>превращение </a:t>
            </a:r>
            <a:r>
              <a:rPr lang="ru-RU" sz="2400" b="1" dirty="0">
                <a:solidFill>
                  <a:schemeClr val="bg1"/>
                </a:solidFill>
                <a:latin typeface="AGBengaly"/>
              </a:rPr>
              <a:t>человека после смерти в покровительствующего духа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362" y="1825625"/>
            <a:ext cx="111952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7030A0"/>
                </a:solidFill>
                <a:latin typeface="AGBengaly"/>
              </a:rPr>
              <a:t>К.Ф. Карьялайнен: </a:t>
            </a:r>
            <a:r>
              <a:rPr lang="ru-RU" i="1" dirty="0">
                <a:solidFill>
                  <a:srgbClr val="002060"/>
                </a:solidFill>
                <a:latin typeface="AGBengaly"/>
              </a:rPr>
              <a:t>«…не каждый умерший создан так, что из него может получиться </a:t>
            </a:r>
            <a:r>
              <a:rPr lang="ru-RU" i="1" dirty="0" err="1">
                <a:solidFill>
                  <a:srgbClr val="002060"/>
                </a:solidFill>
                <a:latin typeface="AGBengaly"/>
              </a:rPr>
              <a:t>toŋχ</a:t>
            </a:r>
            <a:r>
              <a:rPr lang="ru-RU" i="1" dirty="0">
                <a:solidFill>
                  <a:srgbClr val="002060"/>
                </a:solidFill>
                <a:latin typeface="AGBengaly"/>
              </a:rPr>
              <a:t> – духовное существо более высокое и сильное &lt;…&gt;, действия которого могут влиять на судьбы живущих на земле людей, ускоряя или затормаживая их» </a:t>
            </a:r>
            <a:r>
              <a:rPr lang="ru-RU" sz="1000" i="1" dirty="0">
                <a:solidFill>
                  <a:srgbClr val="002060"/>
                </a:solidFill>
                <a:latin typeface="AGBengaly"/>
              </a:rPr>
              <a:t>[1994: 48</a:t>
            </a:r>
            <a:r>
              <a:rPr lang="ru-RU" sz="1000" i="1" dirty="0" smtClean="0">
                <a:solidFill>
                  <a:srgbClr val="002060"/>
                </a:solidFill>
                <a:latin typeface="AGBengaly"/>
              </a:rPr>
              <a:t>]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AGBengaly"/>
            </a:endParaRPr>
          </a:p>
          <a:p>
            <a:pPr algn="just"/>
            <a:r>
              <a:rPr lang="ru-RU" dirty="0">
                <a:solidFill>
                  <a:srgbClr val="7030A0"/>
                </a:solidFill>
                <a:latin typeface="AGBengaly"/>
              </a:rPr>
              <a:t>Н.М. </a:t>
            </a:r>
            <a:r>
              <a:rPr lang="ru-RU" dirty="0" err="1">
                <a:solidFill>
                  <a:srgbClr val="7030A0"/>
                </a:solidFill>
                <a:latin typeface="AGBengaly"/>
              </a:rPr>
              <a:t>Талигина</a:t>
            </a:r>
            <a:r>
              <a:rPr lang="ru-RU" dirty="0">
                <a:solidFill>
                  <a:srgbClr val="7030A0"/>
                </a:solidFill>
                <a:latin typeface="AGBengaly"/>
              </a:rPr>
              <a:t>: </a:t>
            </a:r>
            <a:r>
              <a:rPr lang="ru-RU" i="1" dirty="0">
                <a:solidFill>
                  <a:srgbClr val="002060"/>
                </a:solidFill>
                <a:latin typeface="AGBengaly"/>
              </a:rPr>
              <a:t>«В духа превращается не каждый умерший, а лишь тот, кто желает стать покровителем своей </a:t>
            </a:r>
            <a:r>
              <a:rPr lang="ru-RU" i="1" dirty="0" smtClean="0">
                <a:solidFill>
                  <a:srgbClr val="002060"/>
                </a:solidFill>
                <a:latin typeface="AGBengaly"/>
              </a:rPr>
              <a:t>семьи»</a:t>
            </a:r>
            <a:r>
              <a:rPr lang="ru-RU" dirty="0" smtClean="0">
                <a:solidFill>
                  <a:srgbClr val="002060"/>
                </a:solidFill>
                <a:latin typeface="AGBengaly"/>
              </a:rPr>
              <a:t> </a:t>
            </a:r>
            <a:r>
              <a:rPr lang="ru-RU" sz="1000" i="1" dirty="0">
                <a:solidFill>
                  <a:srgbClr val="002060"/>
                </a:solidFill>
                <a:latin typeface="AGBengaly"/>
              </a:rPr>
              <a:t>[1998: 46</a:t>
            </a:r>
            <a:r>
              <a:rPr lang="ru-RU" sz="1000" i="1" dirty="0" smtClean="0">
                <a:solidFill>
                  <a:srgbClr val="002060"/>
                </a:solidFill>
                <a:latin typeface="AGBengaly"/>
              </a:rPr>
              <a:t>]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AGBengaly"/>
            </a:endParaRPr>
          </a:p>
          <a:p>
            <a:pPr algn="just"/>
            <a:r>
              <a:rPr lang="ru-RU" dirty="0">
                <a:solidFill>
                  <a:srgbClr val="7030A0"/>
                </a:solidFill>
                <a:latin typeface="AGBengaly"/>
              </a:rPr>
              <a:t>О.А. Кравченко: </a:t>
            </a:r>
            <a:r>
              <a:rPr lang="ru-RU" i="1" dirty="0" smtClean="0">
                <a:solidFill>
                  <a:srgbClr val="002060"/>
                </a:solidFill>
                <a:latin typeface="AGBengaly"/>
              </a:rPr>
              <a:t>«Последним </a:t>
            </a:r>
            <a:r>
              <a:rPr lang="ru-RU" i="1" dirty="0">
                <a:solidFill>
                  <a:srgbClr val="002060"/>
                </a:solidFill>
                <a:latin typeface="AGBengaly"/>
              </a:rPr>
              <a:t>и главным  называется «не для всех достигаемый этап», когда «Человек становится Духом»; «конечной целью жизни человека является сам ЧЕЛОВЕК – ХАНТЫ, который становится ДУХОМ, ЛИЧНОСТЬЮ, прокладывающей путь для следующих поколений» </a:t>
            </a:r>
            <a:r>
              <a:rPr lang="ru-RU" sz="1000" i="1" dirty="0">
                <a:solidFill>
                  <a:srgbClr val="002060"/>
                </a:solidFill>
                <a:latin typeface="AGBengaly"/>
              </a:rPr>
              <a:t>[2010: 69-75</a:t>
            </a:r>
            <a:r>
              <a:rPr lang="ru-RU" sz="1000" i="1" dirty="0" smtClean="0">
                <a:solidFill>
                  <a:srgbClr val="002060"/>
                </a:solidFill>
                <a:latin typeface="AGBengaly"/>
              </a:rPr>
              <a:t>]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AGBengaly"/>
            </a:endParaRPr>
          </a:p>
          <a:p>
            <a:pPr algn="just"/>
            <a:r>
              <a:rPr lang="ru-RU" dirty="0">
                <a:solidFill>
                  <a:srgbClr val="7030A0"/>
                </a:solidFill>
                <a:latin typeface="AGBengaly"/>
              </a:rPr>
              <a:t>Е.И. </a:t>
            </a:r>
            <a:r>
              <a:rPr lang="ru-RU" dirty="0" err="1">
                <a:solidFill>
                  <a:srgbClr val="7030A0"/>
                </a:solidFill>
                <a:latin typeface="AGBengaly"/>
              </a:rPr>
              <a:t>Ромбандеева</a:t>
            </a:r>
            <a:r>
              <a:rPr lang="ru-RU" dirty="0" smtClean="0">
                <a:solidFill>
                  <a:srgbClr val="7030A0"/>
                </a:solidFill>
                <a:latin typeface="AGBengaly"/>
              </a:rPr>
              <a:t>: </a:t>
            </a:r>
            <a:r>
              <a:rPr lang="ru-RU" i="1" dirty="0" smtClean="0">
                <a:solidFill>
                  <a:srgbClr val="002060"/>
                </a:solidFill>
                <a:latin typeface="AGBengaly"/>
              </a:rPr>
              <a:t>«</a:t>
            </a:r>
            <a:r>
              <a:rPr lang="ru-RU" i="1" dirty="0">
                <a:solidFill>
                  <a:srgbClr val="002060"/>
                </a:solidFill>
                <a:latin typeface="AGBengaly"/>
              </a:rPr>
              <a:t>Манси поклонялись </a:t>
            </a:r>
            <a:r>
              <a:rPr lang="ru-RU" i="1" dirty="0" err="1">
                <a:solidFill>
                  <a:srgbClr val="002060"/>
                </a:solidFill>
                <a:latin typeface="AGBengaly"/>
              </a:rPr>
              <a:t>нāй</a:t>
            </a:r>
            <a:r>
              <a:rPr lang="ru-RU" i="1" dirty="0">
                <a:solidFill>
                  <a:srgbClr val="002060"/>
                </a:solidFill>
                <a:latin typeface="AGBengaly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GBengaly"/>
              </a:rPr>
              <a:t>ōтырам</a:t>
            </a:r>
            <a:r>
              <a:rPr lang="ru-RU" i="1" dirty="0">
                <a:solidFill>
                  <a:srgbClr val="002060"/>
                </a:solidFill>
                <a:latin typeface="AGBengaly"/>
              </a:rPr>
              <a:t>, букв. ‘героиням, богатырям’ &lt;…&gt; это души предков &lt;…&gt;. Ещё при жизни </a:t>
            </a:r>
            <a:r>
              <a:rPr lang="ru-RU" i="1" dirty="0" err="1">
                <a:solidFill>
                  <a:srgbClr val="002060"/>
                </a:solidFill>
                <a:latin typeface="AGBengaly"/>
              </a:rPr>
              <a:t>нāй</a:t>
            </a:r>
            <a:r>
              <a:rPr lang="ru-RU" i="1" dirty="0">
                <a:solidFill>
                  <a:srgbClr val="002060"/>
                </a:solidFill>
                <a:latin typeface="AGBengaly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GBengaly"/>
              </a:rPr>
              <a:t>ōтыры</a:t>
            </a:r>
            <a:r>
              <a:rPr lang="ru-RU" i="1" dirty="0">
                <a:solidFill>
                  <a:srgbClr val="002060"/>
                </a:solidFill>
                <a:latin typeface="AGBengaly"/>
              </a:rPr>
              <a:t> прославили себя чем-либо, сделали что-либо значительное для своего народа, и по этой причине после смерти их души не погибают вместе с ними, а продолжают жить на земле и оказывают добрую помощь, услугу людям &lt;…&gt;. Души предков могут помочь людям в их охоте или рыбной ловле, в сохранении жизни и здоровья» </a:t>
            </a:r>
            <a:r>
              <a:rPr lang="ru-RU" sz="1000" i="1" dirty="0">
                <a:solidFill>
                  <a:srgbClr val="002060"/>
                </a:solidFill>
                <a:latin typeface="AGBengaly"/>
              </a:rPr>
              <a:t>[1993: 50-51]</a:t>
            </a:r>
          </a:p>
        </p:txBody>
      </p:sp>
    </p:spTree>
    <p:extLst>
      <p:ext uri="{BB962C8B-B14F-4D97-AF65-F5344CB8AC3E}">
        <p14:creationId xmlns:p14="http://schemas.microsoft.com/office/powerpoint/2010/main" val="3063022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02227" y="140043"/>
            <a:ext cx="4603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GBengaly"/>
              </a:rPr>
              <a:t>Основные выводы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826790"/>
            <a:ext cx="1174715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err="1">
                <a:solidFill>
                  <a:schemeClr val="bg1"/>
                </a:solidFill>
              </a:rPr>
              <a:t>Реинкарнирует</a:t>
            </a:r>
            <a:r>
              <a:rPr lang="ru-RU" b="1" dirty="0">
                <a:solidFill>
                  <a:schemeClr val="bg1"/>
                </a:solidFill>
              </a:rPr>
              <a:t> душа-дыхание </a:t>
            </a:r>
            <a:r>
              <a:rPr lang="ru-RU" b="1" i="1" dirty="0">
                <a:solidFill>
                  <a:schemeClr val="bg1"/>
                </a:solidFill>
              </a:rPr>
              <a:t>ԓыԓ</a:t>
            </a:r>
            <a:r>
              <a:rPr lang="ru-RU" i="1" dirty="0">
                <a:solidFill>
                  <a:schemeClr val="bg1"/>
                </a:solidFill>
              </a:rPr>
              <a:t> (</a:t>
            </a:r>
            <a:r>
              <a:rPr lang="ru-RU" i="1" dirty="0" err="1">
                <a:solidFill>
                  <a:schemeClr val="bg1"/>
                </a:solidFill>
              </a:rPr>
              <a:t>хант</a:t>
            </a:r>
            <a:r>
              <a:rPr lang="ru-RU" i="1" dirty="0">
                <a:solidFill>
                  <a:schemeClr val="bg1"/>
                </a:solidFill>
              </a:rPr>
              <a:t>.) / </a:t>
            </a:r>
            <a:r>
              <a:rPr lang="ru-RU" b="1" i="1" dirty="0">
                <a:solidFill>
                  <a:schemeClr val="bg1"/>
                </a:solidFill>
              </a:rPr>
              <a:t>лили</a:t>
            </a:r>
            <a:r>
              <a:rPr lang="ru-RU" i="1" dirty="0">
                <a:solidFill>
                  <a:schemeClr val="bg1"/>
                </a:solidFill>
              </a:rPr>
              <a:t> (</a:t>
            </a:r>
            <a:r>
              <a:rPr lang="ru-RU" i="1" dirty="0" err="1">
                <a:solidFill>
                  <a:schemeClr val="bg1"/>
                </a:solidFill>
              </a:rPr>
              <a:t>манс</a:t>
            </a:r>
            <a:r>
              <a:rPr lang="ru-RU" i="1" dirty="0">
                <a:solidFill>
                  <a:schemeClr val="bg1"/>
                </a:solidFill>
              </a:rPr>
              <a:t>.)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(дух предка)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dirty="0">
                <a:solidFill>
                  <a:srgbClr val="002060"/>
                </a:solidFill>
              </a:rPr>
              <a:t>представлявшаяся в образе крылатого существа (птицы), имеющая «небесное» происхождение и связь с верхним миром. В традициях обских </a:t>
            </a:r>
            <a:r>
              <a:rPr lang="ru-RU" dirty="0" err="1">
                <a:solidFill>
                  <a:srgbClr val="002060"/>
                </a:solidFill>
              </a:rPr>
              <a:t>угров</a:t>
            </a:r>
            <a:r>
              <a:rPr lang="ru-RU" dirty="0">
                <a:solidFill>
                  <a:srgbClr val="002060"/>
                </a:solidFill>
              </a:rPr>
              <a:t> считается необходимостью определить, кто из родственников возродился в младенце. Это определялось через гадания или сны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lvl="0" algn="just"/>
            <a:endParaRPr lang="ru-RU" dirty="0">
              <a:solidFill>
                <a:srgbClr val="002060"/>
              </a:solidFill>
            </a:endParaRPr>
          </a:p>
          <a:p>
            <a:pPr lvl="0" algn="just"/>
            <a:r>
              <a:rPr lang="ru-RU" b="1" dirty="0">
                <a:solidFill>
                  <a:schemeClr val="bg1"/>
                </a:solidFill>
              </a:rPr>
              <a:t>Реинкарнация у обских </a:t>
            </a:r>
            <a:r>
              <a:rPr lang="ru-RU" b="1" dirty="0" err="1">
                <a:solidFill>
                  <a:schemeClr val="bg1"/>
                </a:solidFill>
              </a:rPr>
              <a:t>угров</a:t>
            </a:r>
            <a:r>
              <a:rPr lang="ru-RU" b="1" dirty="0">
                <a:solidFill>
                  <a:schemeClr val="bg1"/>
                </a:solidFill>
              </a:rPr>
              <a:t> происходит в соответствии с определёнными принципами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(здесь их выделено 12), но они не являются жёсткими правилами, т.к. повсеместно довольно часто встречаются исключения – несоответствия с ранее установившимися закономерностями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lvl="0" algn="just"/>
            <a:endParaRPr lang="ru-RU" dirty="0">
              <a:solidFill>
                <a:srgbClr val="002060"/>
              </a:solidFill>
            </a:endParaRPr>
          </a:p>
          <a:p>
            <a:pPr lvl="0" algn="just"/>
            <a:r>
              <a:rPr lang="ru-RU" b="1" dirty="0">
                <a:solidFill>
                  <a:schemeClr val="bg1"/>
                </a:solidFill>
              </a:rPr>
              <a:t>Память о прошлой жизни, по представлениям обских </a:t>
            </a:r>
            <a:r>
              <a:rPr lang="ru-RU" b="1" dirty="0" err="1">
                <a:solidFill>
                  <a:schemeClr val="bg1"/>
                </a:solidFill>
              </a:rPr>
              <a:t>угров</a:t>
            </a:r>
            <a:r>
              <a:rPr lang="ru-RU" b="1" dirty="0">
                <a:solidFill>
                  <a:schemeClr val="bg1"/>
                </a:solidFill>
              </a:rPr>
              <a:t>, свойственна младенцам </a:t>
            </a:r>
            <a:r>
              <a:rPr lang="ru-RU" dirty="0">
                <a:solidFill>
                  <a:srgbClr val="002060"/>
                </a:solidFill>
              </a:rPr>
              <a:t>(особенно беззубые младенцы близки миру духов). Одним из проявлений этой «памяти» являются спонтанные «воспоминания» малышей и их необычное поведение, связанное с «узнаванием» лиц из «прошлой» жизни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lvl="0" algn="just"/>
            <a:endParaRPr lang="ru-RU" dirty="0">
              <a:solidFill>
                <a:srgbClr val="002060"/>
              </a:solidFill>
            </a:endParaRP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 Так как </a:t>
            </a:r>
            <a:r>
              <a:rPr lang="ru-RU" b="1" dirty="0" err="1">
                <a:solidFill>
                  <a:schemeClr val="bg1"/>
                </a:solidFill>
              </a:rPr>
              <a:t>реинкранируют</a:t>
            </a:r>
            <a:r>
              <a:rPr lang="ru-RU" b="1" dirty="0">
                <a:solidFill>
                  <a:schemeClr val="bg1"/>
                </a:solidFill>
              </a:rPr>
              <a:t> обычно родственники, то эта система действует на уровне близкородственных коллективов (родов). </a:t>
            </a:r>
            <a:r>
              <a:rPr lang="ru-RU" dirty="0">
                <a:solidFill>
                  <a:srgbClr val="002060"/>
                </a:solidFill>
              </a:rPr>
              <a:t>Души представителей одного рода, таким образом, составляют собой некое  единство, концентрирующееся вокруг культа родового предка – духа-покровителя. </a:t>
            </a:r>
            <a:endParaRPr lang="ru-RU" dirty="0" smtClean="0">
              <a:solidFill>
                <a:srgbClr val="002060"/>
              </a:solidFill>
            </a:endParaRPr>
          </a:p>
          <a:p>
            <a:pPr lvl="0" algn="just"/>
            <a:endParaRPr lang="ru-RU" dirty="0">
              <a:solidFill>
                <a:srgbClr val="002060"/>
              </a:solidFill>
            </a:endParaRPr>
          </a:p>
          <a:p>
            <a:pPr lvl="0" algn="just"/>
            <a:r>
              <a:rPr lang="ru-RU" b="1" dirty="0">
                <a:solidFill>
                  <a:schemeClr val="bg1"/>
                </a:solidFill>
              </a:rPr>
              <a:t>Одна из основных целей проживания в «этом мире» или регулярного «прихода» в «этот мир», – стать сильным духом, покровительствующим своим потомкам и оберегающим свой род. </a:t>
            </a:r>
            <a:r>
              <a:rPr lang="ru-RU" dirty="0">
                <a:solidFill>
                  <a:srgbClr val="002060"/>
                </a:solidFill>
              </a:rPr>
              <a:t>С этим связан ещё один своеобразный желаемый итог повторяющихся жизненных циклов, с точки зрения обских </a:t>
            </a:r>
            <a:r>
              <a:rPr lang="ru-RU" dirty="0" err="1">
                <a:solidFill>
                  <a:srgbClr val="002060"/>
                </a:solidFill>
              </a:rPr>
              <a:t>угров</a:t>
            </a:r>
            <a:r>
              <a:rPr lang="ru-RU" dirty="0">
                <a:solidFill>
                  <a:srgbClr val="002060"/>
                </a:solidFill>
              </a:rPr>
              <a:t>, – «попадание» душ в верхние («небесные») миры.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848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F0BA18A2-9235-D546-887C-A0D25E87DD39}"/>
              </a:ext>
            </a:extLst>
          </p:cNvPr>
          <p:cNvSpPr txBox="1">
            <a:spLocks/>
          </p:cNvSpPr>
          <p:nvPr/>
        </p:nvSpPr>
        <p:spPr>
          <a:xfrm>
            <a:off x="1524000" y="3143250"/>
            <a:ext cx="9144000" cy="99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chemeClr val="bg1"/>
                </a:solidFill>
                <a:latin typeface="Favorit Pro" panose="02000006030000020004" pitchFamily="2" charset="0"/>
                <a:ea typeface="Favorit Pro" panose="02000006030000020004" pitchFamily="2" charset="0"/>
              </a:rPr>
              <a:t>Спасибо</a:t>
            </a:r>
            <a:endParaRPr lang="x-none" sz="3200" dirty="0">
              <a:solidFill>
                <a:schemeClr val="bg1"/>
              </a:solidFill>
              <a:latin typeface="Favorit Pro" panose="02000006030000020004" pitchFamily="2" charset="0"/>
              <a:ea typeface="Favorit Pro" panose="02000006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93989" y="1153001"/>
            <a:ext cx="4200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БЛАГОДАРЮ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847" y="2153682"/>
            <a:ext cx="3103133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0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70473"/>
            <a:ext cx="12192001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08454" y="1407139"/>
            <a:ext cx="106453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rgbClr val="002060"/>
                </a:solidFill>
                <a:latin typeface="AGBengaly"/>
                <a:cs typeface="Times New Roman" panose="02020603050405020304" pitchFamily="18" charset="0"/>
              </a:rPr>
              <a:t>«</a:t>
            </a:r>
            <a:r>
              <a:rPr lang="ru-RU" sz="2400" b="1" i="1" dirty="0" smtClean="0">
                <a:solidFill>
                  <a:srgbClr val="002060"/>
                </a:solidFill>
                <a:latin typeface="AGBengaly"/>
              </a:rPr>
              <a:t>рождение</a:t>
            </a:r>
            <a:r>
              <a:rPr lang="ru-RU" sz="2400" i="1" dirty="0" smtClean="0">
                <a:solidFill>
                  <a:srgbClr val="002060"/>
                </a:solidFill>
                <a:latin typeface="AGBengaly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AGBengaly"/>
              </a:rPr>
              <a:t>– приобретение человеком всех или основных жизненных сил</a:t>
            </a:r>
            <a:r>
              <a:rPr lang="ru-RU" sz="2400" i="1" dirty="0" smtClean="0">
                <a:solidFill>
                  <a:srgbClr val="002060"/>
                </a:solidFill>
                <a:latin typeface="AGBengaly"/>
              </a:rPr>
              <a:t>» </a:t>
            </a:r>
          </a:p>
          <a:p>
            <a:endParaRPr lang="ru-RU" sz="2400" i="1" dirty="0">
              <a:solidFill>
                <a:srgbClr val="002060"/>
              </a:solidFill>
              <a:latin typeface="AGBengal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002060"/>
                </a:solidFill>
                <a:latin typeface="AGBengaly"/>
              </a:rPr>
              <a:t>«</a:t>
            </a:r>
            <a:r>
              <a:rPr lang="ru-RU" sz="2400" b="1" i="1" dirty="0">
                <a:solidFill>
                  <a:srgbClr val="002060"/>
                </a:solidFill>
                <a:latin typeface="AGBengaly"/>
              </a:rPr>
              <a:t>жизнь</a:t>
            </a:r>
            <a:r>
              <a:rPr lang="ru-RU" sz="2400" i="1" dirty="0">
                <a:solidFill>
                  <a:srgbClr val="002060"/>
                </a:solidFill>
                <a:latin typeface="AGBengaly"/>
              </a:rPr>
              <a:t> – процесс обеспечения данными силами жизнедеятельности человека</a:t>
            </a:r>
            <a:r>
              <a:rPr lang="ru-RU" sz="2400" i="1" dirty="0" smtClean="0">
                <a:solidFill>
                  <a:srgbClr val="002060"/>
                </a:solidFill>
                <a:latin typeface="AGBengaly"/>
              </a:rPr>
              <a:t>»</a:t>
            </a:r>
          </a:p>
          <a:p>
            <a:endParaRPr lang="ru-RU" sz="2400" i="1" dirty="0">
              <a:solidFill>
                <a:srgbClr val="002060"/>
              </a:solidFill>
              <a:latin typeface="AGBengaly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i="1" dirty="0">
                <a:solidFill>
                  <a:srgbClr val="002060"/>
                </a:solidFill>
                <a:latin typeface="AGBengaly"/>
              </a:rPr>
              <a:t> «</a:t>
            </a:r>
            <a:r>
              <a:rPr lang="ru-RU" sz="2400" b="1" i="1" dirty="0">
                <a:solidFill>
                  <a:srgbClr val="002060"/>
                </a:solidFill>
                <a:latin typeface="AGBengaly"/>
              </a:rPr>
              <a:t>смерть и посмертное существование </a:t>
            </a:r>
            <a:r>
              <a:rPr lang="ru-RU" sz="2400" i="1" dirty="0">
                <a:solidFill>
                  <a:srgbClr val="002060"/>
                </a:solidFill>
                <a:latin typeface="AGBengaly"/>
              </a:rPr>
              <a:t>– трансформация жизненных сил из прижизненного в посмертное состояние в образе умирающих либо </a:t>
            </a:r>
            <a:r>
              <a:rPr lang="ru-RU" sz="2400" i="1" dirty="0" err="1">
                <a:solidFill>
                  <a:srgbClr val="002060"/>
                </a:solidFill>
                <a:latin typeface="AGBengaly"/>
              </a:rPr>
              <a:t>реинкарнирующих</a:t>
            </a:r>
            <a:r>
              <a:rPr lang="ru-RU" sz="2400" i="1" dirty="0">
                <a:solidFill>
                  <a:srgbClr val="002060"/>
                </a:solidFill>
                <a:latin typeface="AGBengaly"/>
              </a:rPr>
              <a:t> «душ</a:t>
            </a:r>
            <a:r>
              <a:rPr lang="ru-RU" sz="2400" i="1" dirty="0" smtClean="0">
                <a:solidFill>
                  <a:srgbClr val="002060"/>
                </a:solidFill>
                <a:latin typeface="AGBengaly"/>
              </a:rPr>
              <a:t>»</a:t>
            </a:r>
            <a:r>
              <a:rPr lang="ru-RU" sz="2400" dirty="0" smtClean="0">
                <a:solidFill>
                  <a:srgbClr val="002060"/>
                </a:solidFill>
                <a:latin typeface="AGBengaly"/>
              </a:rPr>
              <a:t> </a:t>
            </a:r>
          </a:p>
          <a:p>
            <a:pPr algn="r"/>
            <a:r>
              <a:rPr lang="ru-RU" sz="1200" dirty="0" smtClean="0">
                <a:solidFill>
                  <a:srgbClr val="002060"/>
                </a:solidFill>
              </a:rPr>
              <a:t>[</a:t>
            </a:r>
            <a:r>
              <a:rPr lang="ru-RU" sz="1200" i="1" dirty="0">
                <a:solidFill>
                  <a:srgbClr val="002060"/>
                </a:solidFill>
              </a:rPr>
              <a:t>Зенько 1997</a:t>
            </a:r>
            <a:r>
              <a:rPr lang="ru-RU" sz="1200" dirty="0">
                <a:solidFill>
                  <a:srgbClr val="002060"/>
                </a:solidFill>
              </a:rPr>
              <a:t>].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0876" y="427383"/>
            <a:ext cx="10849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GBengaly"/>
                <a:cs typeface="Times New Roman" panose="02020603050405020304" pitchFamily="18" charset="0"/>
              </a:rPr>
              <a:t>Основные </a:t>
            </a:r>
            <a:r>
              <a:rPr lang="ru-RU" sz="3200" b="1" dirty="0">
                <a:solidFill>
                  <a:schemeClr val="bg1"/>
                </a:solidFill>
                <a:latin typeface="AGBengaly"/>
                <a:cs typeface="Times New Roman" panose="02020603050405020304" pitchFamily="18" charset="0"/>
              </a:rPr>
              <a:t>этапы жизни </a:t>
            </a:r>
            <a:r>
              <a:rPr lang="ru-RU" sz="3200" b="1" dirty="0" smtClean="0">
                <a:solidFill>
                  <a:schemeClr val="bg1"/>
                </a:solidFill>
                <a:latin typeface="AGBengaly"/>
                <a:cs typeface="Times New Roman" panose="02020603050405020304" pitchFamily="18" charset="0"/>
              </a:rPr>
              <a:t>человека:</a:t>
            </a:r>
            <a:endParaRPr lang="ru-RU" sz="3200" b="1" dirty="0">
              <a:solidFill>
                <a:schemeClr val="bg1"/>
              </a:solidFill>
              <a:latin typeface="AGBengaly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281" y="212712"/>
            <a:ext cx="2249619" cy="3048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8201" y="5156885"/>
            <a:ext cx="10670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9148C8"/>
                </a:solidFill>
                <a:latin typeface="AGBengaly"/>
              </a:rPr>
              <a:t>Душа –</a:t>
            </a:r>
            <a:r>
              <a:rPr lang="ru-RU" sz="2400" b="1" i="1" dirty="0" smtClean="0">
                <a:solidFill>
                  <a:srgbClr val="9148C8"/>
                </a:solidFill>
                <a:latin typeface="AGBengaly"/>
              </a:rPr>
              <a:t> </a:t>
            </a:r>
            <a:r>
              <a:rPr lang="ru-RU" sz="2400" i="1" dirty="0">
                <a:solidFill>
                  <a:srgbClr val="9148C8"/>
                </a:solidFill>
                <a:latin typeface="AGBengaly"/>
              </a:rPr>
              <a:t>жизненная сила (или жизненные силы) человека, </a:t>
            </a:r>
            <a:r>
              <a:rPr lang="ru-RU" sz="2400" i="1" dirty="0" smtClean="0">
                <a:solidFill>
                  <a:srgbClr val="9148C8"/>
                </a:solidFill>
                <a:latin typeface="AGBengaly"/>
              </a:rPr>
              <a:t>как </a:t>
            </a:r>
            <a:r>
              <a:rPr lang="ru-RU" sz="2400" i="1" dirty="0">
                <a:solidFill>
                  <a:srgbClr val="9148C8"/>
                </a:solidFill>
                <a:latin typeface="AGBengaly"/>
              </a:rPr>
              <a:t>определяющее условие для его существования </a:t>
            </a:r>
            <a:r>
              <a:rPr lang="ru-RU" sz="2400" i="1" dirty="0" smtClean="0">
                <a:solidFill>
                  <a:srgbClr val="9148C8"/>
                </a:solidFill>
                <a:latin typeface="AGBengaly"/>
              </a:rPr>
              <a:t>и жизнедеятельности</a:t>
            </a:r>
            <a:r>
              <a:rPr lang="ru-RU" sz="2400" i="1" dirty="0">
                <a:solidFill>
                  <a:srgbClr val="9148C8"/>
                </a:solidFill>
                <a:latin typeface="AGBengaly"/>
              </a:rPr>
              <a:t/>
            </a:r>
            <a:br>
              <a:rPr lang="ru-RU" sz="2400" i="1" dirty="0">
                <a:solidFill>
                  <a:srgbClr val="9148C8"/>
                </a:solidFill>
                <a:latin typeface="AGBengaly"/>
              </a:rPr>
            </a:br>
            <a:endParaRPr lang="ru-RU" sz="2400" i="1" dirty="0">
              <a:solidFill>
                <a:srgbClr val="9148C8"/>
              </a:solidFill>
              <a:latin typeface="AGBengaly"/>
            </a:endParaRPr>
          </a:p>
        </p:txBody>
      </p:sp>
    </p:spTree>
    <p:extLst>
      <p:ext uri="{BB962C8B-B14F-4D97-AF65-F5344CB8AC3E}">
        <p14:creationId xmlns:p14="http://schemas.microsoft.com/office/powerpoint/2010/main" val="195605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56"/>
            <a:ext cx="12193057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5459" y="230187"/>
            <a:ext cx="11005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GBengaly"/>
                <a:cs typeface="Times New Roman" panose="02020603050405020304" pitchFamily="18" charset="0"/>
              </a:rPr>
              <a:t>Жизненная сущность </a:t>
            </a:r>
            <a:r>
              <a:rPr lang="ru-RU" sz="3200" b="1" dirty="0" smtClean="0">
                <a:solidFill>
                  <a:schemeClr val="bg1"/>
                </a:solidFill>
                <a:latin typeface="AGBengaly"/>
                <a:cs typeface="Times New Roman" panose="02020603050405020304" pitchFamily="18" charset="0"/>
              </a:rPr>
              <a:t>человека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AGBengaly"/>
                <a:cs typeface="Times New Roman" panose="02020603050405020304" pitchFamily="18" charset="0"/>
              </a:rPr>
              <a:t>включает в себя:</a:t>
            </a:r>
            <a:r>
              <a:rPr lang="ru-RU" sz="3200" b="1" dirty="0">
                <a:solidFill>
                  <a:schemeClr val="bg1"/>
                </a:solidFill>
                <a:latin typeface="AGBengaly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AGBengaly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bg1"/>
              </a:solidFill>
              <a:latin typeface="AGBengaly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860" y="365125"/>
            <a:ext cx="2249619" cy="30482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72860" y="1466491"/>
            <a:ext cx="111710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AGBengaly"/>
              </a:rPr>
              <a:t>ԓыԓ</a:t>
            </a:r>
            <a:r>
              <a:rPr lang="ru-RU" sz="2400" i="1" dirty="0" smtClean="0">
                <a:solidFill>
                  <a:srgbClr val="002060"/>
                </a:solidFill>
                <a:latin typeface="AGBengaly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AGBengaly"/>
              </a:rPr>
              <a:t>(</a:t>
            </a:r>
            <a:r>
              <a:rPr lang="ru-RU" sz="2400" i="1" dirty="0" err="1">
                <a:solidFill>
                  <a:srgbClr val="002060"/>
                </a:solidFill>
                <a:latin typeface="AGBengaly"/>
              </a:rPr>
              <a:t>хант</a:t>
            </a:r>
            <a:r>
              <a:rPr lang="ru-RU" sz="2400" i="1" dirty="0" smtClean="0">
                <a:solidFill>
                  <a:srgbClr val="002060"/>
                </a:solidFill>
                <a:latin typeface="AGBengaly"/>
              </a:rPr>
              <a:t>.) / </a:t>
            </a:r>
            <a:r>
              <a:rPr lang="ru-RU" sz="2400" b="1" i="1" dirty="0" smtClean="0">
                <a:solidFill>
                  <a:srgbClr val="002060"/>
                </a:solidFill>
                <a:latin typeface="AGBengaly"/>
              </a:rPr>
              <a:t>лили</a:t>
            </a:r>
            <a:r>
              <a:rPr lang="ru-RU" sz="2400" i="1" dirty="0" smtClean="0">
                <a:solidFill>
                  <a:srgbClr val="002060"/>
                </a:solidFill>
                <a:latin typeface="AGBengaly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AGBengaly"/>
              </a:rPr>
              <a:t>(</a:t>
            </a:r>
            <a:r>
              <a:rPr lang="ru-RU" sz="2400" i="1" dirty="0" err="1">
                <a:solidFill>
                  <a:srgbClr val="002060"/>
                </a:solidFill>
                <a:latin typeface="AGBengaly"/>
              </a:rPr>
              <a:t>манс</a:t>
            </a:r>
            <a:r>
              <a:rPr lang="ru-RU" sz="2400" i="1" dirty="0">
                <a:solidFill>
                  <a:srgbClr val="002060"/>
                </a:solidFill>
                <a:latin typeface="AGBengaly"/>
              </a:rPr>
              <a:t>.) </a:t>
            </a:r>
            <a:r>
              <a:rPr lang="ru-RU" sz="2400" dirty="0">
                <a:solidFill>
                  <a:srgbClr val="002060"/>
                </a:solidFill>
                <a:latin typeface="AGBengaly"/>
              </a:rPr>
              <a:t>– </a:t>
            </a:r>
            <a:r>
              <a:rPr lang="ru-RU" sz="2400" dirty="0" smtClean="0">
                <a:solidFill>
                  <a:srgbClr val="002060"/>
                </a:solidFill>
                <a:latin typeface="AGBengaly"/>
              </a:rPr>
              <a:t>душу-дыхание (</a:t>
            </a:r>
            <a:r>
              <a:rPr lang="ru-RU" sz="2400" dirty="0">
                <a:solidFill>
                  <a:srgbClr val="002060"/>
                </a:solidFill>
                <a:latin typeface="AGBengaly"/>
              </a:rPr>
              <a:t>духовное, </a:t>
            </a:r>
            <a:r>
              <a:rPr lang="ru-RU" sz="2400" dirty="0" err="1">
                <a:solidFill>
                  <a:srgbClr val="002060"/>
                </a:solidFill>
                <a:latin typeface="AGBengaly"/>
              </a:rPr>
              <a:t>реинкарнирующее</a:t>
            </a:r>
            <a:r>
              <a:rPr lang="ru-RU" sz="2400" dirty="0">
                <a:solidFill>
                  <a:srgbClr val="002060"/>
                </a:solidFill>
                <a:latin typeface="AGBengaly"/>
              </a:rPr>
              <a:t> начало)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i="1" dirty="0">
              <a:solidFill>
                <a:srgbClr val="002060"/>
              </a:solidFill>
              <a:latin typeface="AGBengaly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err="1" smtClean="0">
                <a:solidFill>
                  <a:srgbClr val="002060"/>
                </a:solidFill>
                <a:latin typeface="AGBengaly"/>
              </a:rPr>
              <a:t>ис</a:t>
            </a:r>
            <a:r>
              <a:rPr lang="ru-RU" sz="2400" i="1" dirty="0" smtClean="0">
                <a:solidFill>
                  <a:srgbClr val="002060"/>
                </a:solidFill>
                <a:latin typeface="AGBengaly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AGBengaly"/>
              </a:rPr>
              <a:t>или </a:t>
            </a:r>
            <a:r>
              <a:rPr lang="ru-RU" sz="2400" b="1" i="1" dirty="0" err="1" smtClean="0">
                <a:solidFill>
                  <a:srgbClr val="002060"/>
                </a:solidFill>
                <a:latin typeface="AGBengaly"/>
              </a:rPr>
              <a:t>ис</a:t>
            </a:r>
            <a:r>
              <a:rPr lang="ru-RU" sz="2400" b="1" i="1" dirty="0" smtClean="0">
                <a:solidFill>
                  <a:srgbClr val="002060"/>
                </a:solidFill>
                <a:latin typeface="AGBengaly"/>
              </a:rPr>
              <a:t>- </a:t>
            </a:r>
            <a:r>
              <a:rPr lang="ru-RU" sz="2400" b="1" i="1" dirty="0" err="1" smtClean="0">
                <a:solidFill>
                  <a:srgbClr val="002060"/>
                </a:solidFill>
                <a:latin typeface="AGBengaly"/>
              </a:rPr>
              <a:t>χǒр</a:t>
            </a:r>
            <a:r>
              <a:rPr lang="ru-RU" sz="2400" b="1" i="1" dirty="0" smtClean="0">
                <a:solidFill>
                  <a:srgbClr val="002060"/>
                </a:solidFill>
                <a:latin typeface="AGBengaly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AGBengaly"/>
              </a:rPr>
              <a:t>(</a:t>
            </a:r>
            <a:r>
              <a:rPr lang="ru-RU" sz="2400" i="1" dirty="0" err="1">
                <a:solidFill>
                  <a:srgbClr val="002060"/>
                </a:solidFill>
                <a:latin typeface="AGBengaly"/>
              </a:rPr>
              <a:t>хант</a:t>
            </a:r>
            <a:r>
              <a:rPr lang="ru-RU" sz="2400" i="1" dirty="0">
                <a:solidFill>
                  <a:srgbClr val="002060"/>
                </a:solidFill>
                <a:latin typeface="AGBengaly"/>
              </a:rPr>
              <a:t>., </a:t>
            </a:r>
            <a:r>
              <a:rPr lang="ru-RU" sz="2400" i="1" dirty="0" err="1">
                <a:solidFill>
                  <a:srgbClr val="002060"/>
                </a:solidFill>
                <a:latin typeface="AGBengaly"/>
              </a:rPr>
              <a:t>манс</a:t>
            </a:r>
            <a:r>
              <a:rPr lang="ru-RU" sz="2400" i="1" dirty="0">
                <a:solidFill>
                  <a:srgbClr val="002060"/>
                </a:solidFill>
                <a:latin typeface="AGBengaly"/>
              </a:rPr>
              <a:t>.) </a:t>
            </a:r>
            <a:r>
              <a:rPr lang="ru-RU" sz="2400" dirty="0">
                <a:solidFill>
                  <a:srgbClr val="002060"/>
                </a:solidFill>
                <a:latin typeface="AGBengaly"/>
              </a:rPr>
              <a:t>– </a:t>
            </a:r>
            <a:r>
              <a:rPr lang="ru-RU" sz="2400" dirty="0" smtClean="0">
                <a:solidFill>
                  <a:srgbClr val="002060"/>
                </a:solidFill>
                <a:latin typeface="AGBengaly"/>
              </a:rPr>
              <a:t>душу-тень (</a:t>
            </a:r>
            <a:r>
              <a:rPr lang="ru-RU" sz="2400" dirty="0" err="1">
                <a:solidFill>
                  <a:srgbClr val="002060"/>
                </a:solidFill>
                <a:latin typeface="AGBengaly"/>
              </a:rPr>
              <a:t>виталическое</a:t>
            </a:r>
            <a:r>
              <a:rPr lang="ru-RU" sz="2400" dirty="0">
                <a:solidFill>
                  <a:srgbClr val="002060"/>
                </a:solidFill>
                <a:latin typeface="AGBengaly"/>
              </a:rPr>
              <a:t> начало)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38200" y="3256636"/>
            <a:ext cx="10208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«</a:t>
            </a:r>
            <a:r>
              <a:rPr lang="ru-RU" sz="2400" i="1" dirty="0">
                <a:solidFill>
                  <a:srgbClr val="002060"/>
                </a:solidFill>
              </a:rPr>
              <a:t>Кроме тела у человека есть тень – </a:t>
            </a:r>
            <a:r>
              <a:rPr lang="ru-RU" sz="2400" b="1" i="1" dirty="0" err="1">
                <a:solidFill>
                  <a:srgbClr val="002060"/>
                </a:solidFill>
              </a:rPr>
              <a:t>ис</a:t>
            </a:r>
            <a:r>
              <a:rPr lang="ru-RU" sz="2400" i="1" dirty="0">
                <a:solidFill>
                  <a:srgbClr val="002060"/>
                </a:solidFill>
              </a:rPr>
              <a:t> и душа </a:t>
            </a:r>
            <a:r>
              <a:rPr lang="ru-RU" sz="2400" b="1" i="1" dirty="0" err="1">
                <a:solidFill>
                  <a:srgbClr val="002060"/>
                </a:solidFill>
              </a:rPr>
              <a:t>лиль</a:t>
            </a:r>
            <a:r>
              <a:rPr lang="ru-RU" sz="2400" i="1" dirty="0">
                <a:solidFill>
                  <a:srgbClr val="002060"/>
                </a:solidFill>
              </a:rPr>
              <a:t>» </a:t>
            </a:r>
            <a:r>
              <a:rPr lang="ru-RU" sz="1200" i="1" dirty="0" smtClean="0">
                <a:solidFill>
                  <a:srgbClr val="002060"/>
                </a:solidFill>
              </a:rPr>
              <a:t>[</a:t>
            </a:r>
            <a:r>
              <a:rPr lang="ru-RU" sz="1200" i="1" dirty="0" err="1">
                <a:solidFill>
                  <a:srgbClr val="002060"/>
                </a:solidFill>
              </a:rPr>
              <a:t>Гондатти</a:t>
            </a:r>
            <a:r>
              <a:rPr lang="ru-RU" sz="1200" i="1" dirty="0">
                <a:solidFill>
                  <a:srgbClr val="002060"/>
                </a:solidFill>
              </a:rPr>
              <a:t> 1888].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38200" y="3938786"/>
            <a:ext cx="11016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b="1" i="1" dirty="0" err="1" smtClean="0">
                <a:solidFill>
                  <a:srgbClr val="002060"/>
                </a:solidFill>
              </a:rPr>
              <a:t>is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– тень и </a:t>
            </a:r>
            <a:r>
              <a:rPr lang="ru-RU" sz="2400" b="1" i="1" dirty="0" err="1">
                <a:solidFill>
                  <a:srgbClr val="002060"/>
                </a:solidFill>
              </a:rPr>
              <a:t>lil</a:t>
            </a:r>
            <a:r>
              <a:rPr lang="ru-RU" sz="2400" i="1" dirty="0">
                <a:solidFill>
                  <a:srgbClr val="002060"/>
                </a:solidFill>
              </a:rPr>
              <a:t> – дух. После смерти </a:t>
            </a:r>
            <a:r>
              <a:rPr lang="ru-RU" sz="2400" b="1" i="1" dirty="0" err="1">
                <a:solidFill>
                  <a:srgbClr val="002060"/>
                </a:solidFill>
              </a:rPr>
              <a:t>is</a:t>
            </a:r>
            <a:r>
              <a:rPr lang="ru-RU" sz="2400" i="1" dirty="0">
                <a:solidFill>
                  <a:srgbClr val="002060"/>
                </a:solidFill>
              </a:rPr>
              <a:t> отправляется к нижнему богу, а </a:t>
            </a:r>
            <a:r>
              <a:rPr lang="ru-RU" sz="2400" i="1" dirty="0" err="1">
                <a:solidFill>
                  <a:srgbClr val="002060"/>
                </a:solidFill>
              </a:rPr>
              <a:t>l</a:t>
            </a:r>
            <a:r>
              <a:rPr lang="ru-RU" sz="2400" b="1" i="1" dirty="0" err="1">
                <a:solidFill>
                  <a:srgbClr val="002060"/>
                </a:solidFill>
              </a:rPr>
              <a:t>il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– к </a:t>
            </a:r>
            <a:r>
              <a:rPr lang="ru-RU" sz="2400" i="1" dirty="0" err="1">
                <a:solidFill>
                  <a:srgbClr val="002060"/>
                </a:solidFill>
              </a:rPr>
              <a:t>Торуму</a:t>
            </a:r>
            <a:r>
              <a:rPr lang="ru-RU" sz="2400" i="1" dirty="0">
                <a:solidFill>
                  <a:srgbClr val="002060"/>
                </a:solidFill>
              </a:rPr>
              <a:t>. Неодушевлённые предметы имеют лишь тень </a:t>
            </a:r>
            <a:r>
              <a:rPr lang="ru-RU" sz="2400" i="1" dirty="0" err="1">
                <a:solidFill>
                  <a:srgbClr val="002060"/>
                </a:solidFill>
              </a:rPr>
              <a:t>is</a:t>
            </a:r>
            <a:r>
              <a:rPr lang="ru-RU" i="1" dirty="0" smtClean="0">
                <a:solidFill>
                  <a:srgbClr val="002060"/>
                </a:solidFill>
              </a:rPr>
              <a:t>»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[В.Н. Чернецов].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8200" y="5055080"/>
            <a:ext cx="11187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i="1" dirty="0" smtClean="0">
                <a:solidFill>
                  <a:srgbClr val="002060"/>
                </a:solidFill>
              </a:rPr>
              <a:t>У </a:t>
            </a:r>
            <a:r>
              <a:rPr lang="ru-RU" sz="2400" i="1" dirty="0">
                <a:solidFill>
                  <a:srgbClr val="002060"/>
                </a:solidFill>
              </a:rPr>
              <a:t>человека бывает </a:t>
            </a:r>
            <a:r>
              <a:rPr lang="ru-RU" sz="2400" b="1" i="1" dirty="0" err="1">
                <a:solidFill>
                  <a:srgbClr val="002060"/>
                </a:solidFill>
              </a:rPr>
              <a:t>wən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is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‘большая душа’ и </a:t>
            </a:r>
            <a:r>
              <a:rPr lang="ru-RU" sz="2400" b="1" i="1" dirty="0" err="1">
                <a:solidFill>
                  <a:srgbClr val="002060"/>
                </a:solidFill>
              </a:rPr>
              <a:t>aj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is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‘маленькая душа’. </a:t>
            </a:r>
            <a:r>
              <a:rPr lang="ru-RU" sz="2400" i="1" dirty="0" smtClean="0">
                <a:solidFill>
                  <a:srgbClr val="002060"/>
                </a:solidFill>
              </a:rPr>
              <a:t>…«</a:t>
            </a:r>
            <a:r>
              <a:rPr lang="ru-RU" sz="2400" i="1" dirty="0">
                <a:solidFill>
                  <a:srgbClr val="002060"/>
                </a:solidFill>
              </a:rPr>
              <a:t>большая душа» живёт снаружи, на плечах, она как тень, а «маленькая» – в голове, она переходит в новорожденного и остаётся в этом же </a:t>
            </a:r>
            <a:r>
              <a:rPr lang="ru-RU" sz="2400" i="1" dirty="0" smtClean="0">
                <a:solidFill>
                  <a:srgbClr val="002060"/>
                </a:solidFill>
              </a:rPr>
              <a:t>роду</a:t>
            </a:r>
            <a:r>
              <a:rPr lang="ru-RU" sz="2400" dirty="0" smtClean="0">
                <a:solidFill>
                  <a:srgbClr val="002060"/>
                </a:solidFill>
              </a:rPr>
              <a:t>» </a:t>
            </a:r>
            <a:r>
              <a:rPr lang="ru-RU" sz="1200" dirty="0" smtClean="0">
                <a:solidFill>
                  <a:srgbClr val="002060"/>
                </a:solidFill>
              </a:rPr>
              <a:t>[</a:t>
            </a:r>
            <a:r>
              <a:rPr lang="ru-RU" sz="1200" dirty="0" err="1">
                <a:solidFill>
                  <a:srgbClr val="002060"/>
                </a:solidFill>
              </a:rPr>
              <a:t>Кулемзин</a:t>
            </a:r>
            <a:r>
              <a:rPr lang="ru-RU" sz="1200" dirty="0">
                <a:solidFill>
                  <a:srgbClr val="002060"/>
                </a:solidFill>
              </a:rPr>
              <a:t> 2004: 149].</a:t>
            </a:r>
          </a:p>
        </p:txBody>
      </p:sp>
    </p:spTree>
    <p:extLst>
      <p:ext uri="{BB962C8B-B14F-4D97-AF65-F5344CB8AC3E}">
        <p14:creationId xmlns:p14="http://schemas.microsoft.com/office/powerpoint/2010/main" val="401418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238" y="-4634"/>
            <a:ext cx="12200238" cy="68626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5571" y="352937"/>
            <a:ext cx="9421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  <a:latin typeface="AGBengaly"/>
                <a:cs typeface="Times New Roman" panose="02020603050405020304" pitchFamily="18" charset="0"/>
              </a:rPr>
              <a:t>Душа-дыхание </a:t>
            </a:r>
            <a:r>
              <a:rPr lang="ru-RU" sz="3200" b="1" i="1" dirty="0">
                <a:solidFill>
                  <a:schemeClr val="bg1"/>
                </a:solidFill>
                <a:latin typeface="AGBengaly"/>
              </a:rPr>
              <a:t>ԓыԓ</a:t>
            </a:r>
            <a:r>
              <a:rPr lang="ru-RU" sz="3200" i="1" dirty="0">
                <a:solidFill>
                  <a:schemeClr val="bg1"/>
                </a:solidFill>
                <a:latin typeface="AGBengaly"/>
              </a:rPr>
              <a:t> (</a:t>
            </a:r>
            <a:r>
              <a:rPr lang="ru-RU" sz="3200" i="1" dirty="0" err="1">
                <a:solidFill>
                  <a:schemeClr val="bg1"/>
                </a:solidFill>
                <a:latin typeface="AGBengaly"/>
              </a:rPr>
              <a:t>хант</a:t>
            </a:r>
            <a:r>
              <a:rPr lang="ru-RU" sz="3200" i="1" dirty="0">
                <a:solidFill>
                  <a:schemeClr val="bg1"/>
                </a:solidFill>
                <a:latin typeface="AGBengaly"/>
              </a:rPr>
              <a:t>.) / </a:t>
            </a:r>
            <a:r>
              <a:rPr lang="ru-RU" sz="3200" b="1" i="1" dirty="0">
                <a:solidFill>
                  <a:schemeClr val="bg1"/>
                </a:solidFill>
                <a:latin typeface="AGBengaly"/>
              </a:rPr>
              <a:t>лили</a:t>
            </a:r>
            <a:r>
              <a:rPr lang="ru-RU" sz="3200" i="1" dirty="0">
                <a:solidFill>
                  <a:schemeClr val="bg1"/>
                </a:solidFill>
                <a:latin typeface="AGBengaly"/>
              </a:rPr>
              <a:t> (</a:t>
            </a:r>
            <a:r>
              <a:rPr lang="ru-RU" sz="3200" i="1" dirty="0" err="1">
                <a:solidFill>
                  <a:schemeClr val="bg1"/>
                </a:solidFill>
                <a:latin typeface="AGBengaly"/>
              </a:rPr>
              <a:t>манс</a:t>
            </a:r>
            <a:r>
              <a:rPr lang="ru-RU" sz="3200" i="1" dirty="0">
                <a:solidFill>
                  <a:schemeClr val="bg1"/>
                </a:solidFill>
                <a:latin typeface="AGBengaly"/>
              </a:rPr>
              <a:t>.) </a:t>
            </a:r>
            <a:endParaRPr lang="ru-RU" sz="3200" b="1" dirty="0">
              <a:solidFill>
                <a:schemeClr val="bg1"/>
              </a:solidFill>
              <a:latin typeface="AGBengaly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9752" y="273624"/>
            <a:ext cx="2249619" cy="3048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3697" y="1380225"/>
            <a:ext cx="868656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имеет 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отношение к мыслительной деятельности («очень быстрая», «вместе с умом ходит», на макушке головы или в голове располагается и т.п.), т.е. является его 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сознанием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 </a:t>
            </a:r>
            <a:endParaRPr lang="ru-RU" sz="2000" i="1" dirty="0">
              <a:solidFill>
                <a:srgbClr val="002060"/>
              </a:solidFill>
              <a:latin typeface="AGBengal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носитель 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определённых черт характера и других особенностей, передатчик определённого кода, повторяющегося в новом человеке при каждом её 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воплощении </a:t>
            </a:r>
          </a:p>
          <a:p>
            <a:pPr algn="just"/>
            <a:endParaRPr lang="ru-RU" sz="2000" i="1" dirty="0">
              <a:solidFill>
                <a:srgbClr val="002060"/>
              </a:solidFill>
              <a:latin typeface="AGBengal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связана с 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Верхним 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миром, представляется в образе 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птицы (насекомого), в разных ситуациях 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приобретающем 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различные 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характеристики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i="1" dirty="0" smtClean="0">
              <a:solidFill>
                <a:srgbClr val="002060"/>
              </a:solidFill>
              <a:latin typeface="AGBengal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после смерти человека через 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какое-то время </a:t>
            </a:r>
            <a:r>
              <a:rPr lang="ru-RU" sz="2000" i="1" dirty="0" err="1" smtClean="0">
                <a:solidFill>
                  <a:srgbClr val="002060"/>
                </a:solidFill>
                <a:latin typeface="AGBengaly"/>
              </a:rPr>
              <a:t>реинкарнирует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 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(женщина 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может воплотиться вновь в 4-х младенцах, мужчина – в 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5-ти)</a:t>
            </a:r>
            <a:endParaRPr lang="ru-RU" sz="2000" i="1" dirty="0">
              <a:solidFill>
                <a:srgbClr val="002060"/>
              </a:solidFill>
              <a:latin typeface="AGBengaly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475" y="856708"/>
            <a:ext cx="2609314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550" y="123567"/>
            <a:ext cx="12199153" cy="68646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6605" y="365125"/>
            <a:ext cx="11112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GBengaly"/>
                <a:cs typeface="Times New Roman" panose="02020603050405020304" pitchFamily="18" charset="0"/>
              </a:rPr>
              <a:t>Условия попадания </a:t>
            </a:r>
            <a:endParaRPr lang="ru-RU" sz="2800" b="1" dirty="0" smtClean="0">
              <a:solidFill>
                <a:schemeClr val="bg1"/>
              </a:solidFill>
              <a:latin typeface="AGBengaly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AGBengaly"/>
                <a:cs typeface="Times New Roman" panose="02020603050405020304" pitchFamily="18" charset="0"/>
              </a:rPr>
              <a:t>души </a:t>
            </a:r>
            <a:r>
              <a:rPr lang="ru-RU" sz="2800" b="1" i="1" dirty="0">
                <a:solidFill>
                  <a:schemeClr val="bg1"/>
                </a:solidFill>
                <a:latin typeface="AGBengaly"/>
              </a:rPr>
              <a:t>ԓыԓ</a:t>
            </a:r>
            <a:r>
              <a:rPr lang="ru-RU" sz="2800" i="1" dirty="0">
                <a:solidFill>
                  <a:schemeClr val="bg1"/>
                </a:solidFill>
                <a:latin typeface="AGBengaly"/>
              </a:rPr>
              <a:t> (</a:t>
            </a:r>
            <a:r>
              <a:rPr lang="ru-RU" sz="2800" i="1" dirty="0" err="1">
                <a:solidFill>
                  <a:schemeClr val="bg1"/>
                </a:solidFill>
                <a:latin typeface="AGBengaly"/>
              </a:rPr>
              <a:t>хант</a:t>
            </a:r>
            <a:r>
              <a:rPr lang="ru-RU" sz="2800" i="1" dirty="0">
                <a:solidFill>
                  <a:schemeClr val="bg1"/>
                </a:solidFill>
                <a:latin typeface="AGBengaly"/>
              </a:rPr>
              <a:t>.) / </a:t>
            </a:r>
            <a:r>
              <a:rPr lang="ru-RU" sz="2800" b="1" i="1" dirty="0">
                <a:solidFill>
                  <a:schemeClr val="bg1"/>
                </a:solidFill>
                <a:latin typeface="AGBengaly"/>
              </a:rPr>
              <a:t>лили</a:t>
            </a:r>
            <a:r>
              <a:rPr lang="ru-RU" sz="2800" i="1" dirty="0">
                <a:solidFill>
                  <a:schemeClr val="bg1"/>
                </a:solidFill>
                <a:latin typeface="AGBengaly"/>
              </a:rPr>
              <a:t> (</a:t>
            </a:r>
            <a:r>
              <a:rPr lang="ru-RU" sz="2800" i="1" dirty="0" err="1">
                <a:solidFill>
                  <a:schemeClr val="bg1"/>
                </a:solidFill>
                <a:latin typeface="AGBengaly"/>
              </a:rPr>
              <a:t>манс</a:t>
            </a:r>
            <a:r>
              <a:rPr lang="ru-RU" sz="2800" i="1" dirty="0" smtClean="0">
                <a:solidFill>
                  <a:schemeClr val="bg1"/>
                </a:solidFill>
                <a:latin typeface="AGBengaly"/>
              </a:rPr>
              <a:t>.) </a:t>
            </a:r>
            <a:r>
              <a:rPr lang="ru-RU" sz="2800" b="1" dirty="0" smtClean="0">
                <a:solidFill>
                  <a:schemeClr val="bg1"/>
                </a:solidFill>
                <a:latin typeface="AGBengaly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bg1"/>
                </a:solidFill>
                <a:latin typeface="AGBengaly"/>
                <a:cs typeface="Times New Roman" panose="02020603050405020304" pitchFamily="18" charset="0"/>
              </a:rPr>
              <a:t>Верхний Мир</a:t>
            </a:r>
            <a:endParaRPr lang="ru-RU" sz="2800" dirty="0">
              <a:solidFill>
                <a:schemeClr val="bg1"/>
              </a:solidFill>
              <a:latin typeface="AGBengaly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640" y="338524"/>
            <a:ext cx="2249619" cy="3048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1741" y="1606378"/>
            <a:ext cx="1084205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9148C8"/>
                </a:solidFill>
                <a:latin typeface="AGBengaly"/>
              </a:rPr>
              <a:t>Казымские</a:t>
            </a:r>
            <a:r>
              <a:rPr lang="ru-RU" sz="2000" b="1" dirty="0">
                <a:solidFill>
                  <a:srgbClr val="9148C8"/>
                </a:solidFill>
                <a:latin typeface="AGBengaly"/>
              </a:rPr>
              <a:t> ханты</a:t>
            </a:r>
            <a:r>
              <a:rPr lang="ru-RU" sz="2000" b="1" dirty="0" smtClean="0">
                <a:solidFill>
                  <a:srgbClr val="9148C8"/>
                </a:solidFill>
                <a:latin typeface="AGBengaly"/>
              </a:rPr>
              <a:t>: 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«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В зависимости,  как проживет человек в этой жизни, то в той жизни (жизни после смерти) определяется его душа: если мужчина – то на Пятое небо, женщина – на Четвертое небо, вливаясь в добрую, светлую энергию. Если он жил по Солнцу» </a:t>
            </a:r>
            <a:r>
              <a:rPr lang="ru-RU" sz="1200" dirty="0">
                <a:solidFill>
                  <a:srgbClr val="002060"/>
                </a:solidFill>
                <a:latin typeface="AGBengaly"/>
              </a:rPr>
              <a:t>[</a:t>
            </a:r>
            <a:r>
              <a:rPr lang="ru-RU" sz="1200" dirty="0" smtClean="0">
                <a:solidFill>
                  <a:srgbClr val="002060"/>
                </a:solidFill>
                <a:latin typeface="AGBengaly"/>
              </a:rPr>
              <a:t>ПМА2008]</a:t>
            </a:r>
            <a:r>
              <a:rPr lang="ru-RU" sz="2000" dirty="0" smtClean="0">
                <a:solidFill>
                  <a:srgbClr val="002060"/>
                </a:solidFill>
                <a:latin typeface="AGBengaly"/>
              </a:rPr>
              <a:t>. 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AGBengaly"/>
            </a:endParaRPr>
          </a:p>
          <a:p>
            <a:pPr algn="just"/>
            <a:r>
              <a:rPr lang="ru-RU" sz="2000" b="1" dirty="0" err="1">
                <a:solidFill>
                  <a:srgbClr val="9148C8"/>
                </a:solidFill>
                <a:latin typeface="AGBengaly"/>
              </a:rPr>
              <a:t>Сосьвинские</a:t>
            </a:r>
            <a:r>
              <a:rPr lang="ru-RU" sz="2000" b="1" dirty="0">
                <a:solidFill>
                  <a:srgbClr val="9148C8"/>
                </a:solidFill>
                <a:latin typeface="AGBengaly"/>
              </a:rPr>
              <a:t> манси</a:t>
            </a:r>
            <a:r>
              <a:rPr lang="ru-RU" sz="2000" b="1" dirty="0" smtClean="0">
                <a:solidFill>
                  <a:srgbClr val="9148C8"/>
                </a:solidFill>
                <a:latin typeface="AGBengaly"/>
              </a:rPr>
              <a:t>: 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«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если он творил на Земле значимые нужные дела, был честным, добрым человеком. На Небе такой человек будет жить вечно и будет творить добро, будет помогать земным людям, обладающим светлой душой» [</a:t>
            </a:r>
            <a:r>
              <a:rPr lang="ru-RU" sz="2000" i="1" dirty="0" err="1">
                <a:solidFill>
                  <a:srgbClr val="002060"/>
                </a:solidFill>
                <a:latin typeface="AGBengaly"/>
              </a:rPr>
              <a:t>Ромбандеева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 1993: 132], а также только  «знаменитые, сильные мудрые &lt;…&gt; люди после смерти признаются духами-покровителями, они попадают в верхний мир» </a:t>
            </a:r>
            <a:r>
              <a:rPr lang="ru-RU" sz="1200" dirty="0">
                <a:solidFill>
                  <a:srgbClr val="002060"/>
                </a:solidFill>
                <a:latin typeface="AGBengaly"/>
              </a:rPr>
              <a:t>[</a:t>
            </a:r>
            <a:r>
              <a:rPr lang="ru-RU" sz="1200" dirty="0" err="1">
                <a:solidFill>
                  <a:srgbClr val="002060"/>
                </a:solidFill>
                <a:latin typeface="AGBengaly"/>
              </a:rPr>
              <a:t>Ромбандеева</a:t>
            </a:r>
            <a:r>
              <a:rPr lang="ru-RU" sz="1200" dirty="0">
                <a:solidFill>
                  <a:srgbClr val="002060"/>
                </a:solidFill>
                <a:latin typeface="AGBengaly"/>
              </a:rPr>
              <a:t> 1993: 42]. </a:t>
            </a:r>
            <a:endParaRPr lang="ru-RU" sz="1200" dirty="0" smtClean="0">
              <a:solidFill>
                <a:srgbClr val="002060"/>
              </a:solidFill>
              <a:latin typeface="AGBengaly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AGBengaly"/>
            </a:endParaRPr>
          </a:p>
          <a:p>
            <a:pPr algn="just"/>
            <a:r>
              <a:rPr lang="ru-RU" sz="2000" b="1" dirty="0" err="1" smtClean="0">
                <a:solidFill>
                  <a:srgbClr val="9148C8"/>
                </a:solidFill>
                <a:latin typeface="AGBengaly"/>
              </a:rPr>
              <a:t>Сургутские</a:t>
            </a:r>
            <a:r>
              <a:rPr lang="ru-RU" sz="2000" b="1" dirty="0" smtClean="0">
                <a:solidFill>
                  <a:srgbClr val="9148C8"/>
                </a:solidFill>
                <a:latin typeface="AGBengaly"/>
              </a:rPr>
              <a:t> </a:t>
            </a:r>
            <a:r>
              <a:rPr lang="ru-RU" sz="2000" b="1" dirty="0">
                <a:solidFill>
                  <a:srgbClr val="9148C8"/>
                </a:solidFill>
                <a:latin typeface="AGBengaly"/>
              </a:rPr>
              <a:t>ханты</a:t>
            </a:r>
            <a:r>
              <a:rPr lang="ru-RU" sz="2000" b="1" dirty="0" smtClean="0">
                <a:solidFill>
                  <a:srgbClr val="9148C8"/>
                </a:solidFill>
                <a:latin typeface="AGBengaly"/>
              </a:rPr>
              <a:t>: 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«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С Верхним миром связаны те, кто не утратил прямую связь с богами. К таким, прежде всего, относятся грудные дети и шаманы, которые не нуждаются в посредничестве через приношения (дары и жертвы) духам и божествам. Их просьбы идут к божествам напрямую» </a:t>
            </a:r>
            <a:r>
              <a:rPr lang="ru-RU" sz="1200" dirty="0">
                <a:solidFill>
                  <a:srgbClr val="002060"/>
                </a:solidFill>
                <a:latin typeface="AGBengaly"/>
              </a:rPr>
              <a:t>[</a:t>
            </a:r>
            <a:r>
              <a:rPr lang="ru-RU" sz="1200" dirty="0" err="1">
                <a:solidFill>
                  <a:srgbClr val="002060"/>
                </a:solidFill>
                <a:latin typeface="AGBengaly"/>
              </a:rPr>
              <a:t>Песикова</a:t>
            </a:r>
            <a:r>
              <a:rPr lang="ru-RU" sz="1200" dirty="0">
                <a:solidFill>
                  <a:srgbClr val="002060"/>
                </a:solidFill>
                <a:latin typeface="AGBengaly"/>
              </a:rPr>
              <a:t> 2006: 31]. </a:t>
            </a:r>
          </a:p>
        </p:txBody>
      </p:sp>
    </p:spTree>
    <p:extLst>
      <p:ext uri="{BB962C8B-B14F-4D97-AF65-F5344CB8AC3E}">
        <p14:creationId xmlns:p14="http://schemas.microsoft.com/office/powerpoint/2010/main" val="208330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153" cy="68646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8100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235" y="323612"/>
            <a:ext cx="2249619" cy="3048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46423" y="365126"/>
            <a:ext cx="6022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GBengaly"/>
              </a:rPr>
              <a:t>Душа-тень </a:t>
            </a:r>
            <a:r>
              <a:rPr lang="ru-RU" sz="2800" b="1" i="1" dirty="0" err="1">
                <a:solidFill>
                  <a:schemeClr val="bg1"/>
                </a:solidFill>
                <a:latin typeface="AGBengaly"/>
              </a:rPr>
              <a:t>ис</a:t>
            </a:r>
            <a:r>
              <a:rPr lang="ru-RU" sz="2800" b="1" i="1" dirty="0">
                <a:solidFill>
                  <a:schemeClr val="bg1"/>
                </a:solidFill>
                <a:latin typeface="AGBengaly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AGBengaly"/>
              </a:rPr>
              <a:t>или </a:t>
            </a:r>
            <a:r>
              <a:rPr lang="ru-RU" sz="2800" b="1" i="1" dirty="0" err="1">
                <a:solidFill>
                  <a:schemeClr val="bg1"/>
                </a:solidFill>
                <a:latin typeface="AGBengaly"/>
              </a:rPr>
              <a:t>ис-χǒр</a:t>
            </a:r>
            <a:r>
              <a:rPr lang="ru-RU" sz="2800" b="1" i="1" dirty="0">
                <a:solidFill>
                  <a:schemeClr val="bg1"/>
                </a:solidFill>
                <a:latin typeface="AGBengaly"/>
              </a:rPr>
              <a:t> (</a:t>
            </a:r>
            <a:r>
              <a:rPr lang="ru-RU" sz="2800" b="1" i="1" dirty="0" err="1">
                <a:solidFill>
                  <a:schemeClr val="bg1"/>
                </a:solidFill>
                <a:latin typeface="AGBengaly"/>
              </a:rPr>
              <a:t>исхур</a:t>
            </a:r>
            <a:r>
              <a:rPr lang="ru-RU" sz="2800" b="1" i="1" dirty="0">
                <a:solidFill>
                  <a:schemeClr val="bg1"/>
                </a:solidFill>
                <a:latin typeface="AGBengaly"/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9026" y="993563"/>
            <a:ext cx="1129407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«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двойник», воспринимается как явление более конкретное, более понятное и даже в какой-то степени осязаемое, чем 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душа-дыхание; её 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можно увидеть при определённых 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обстоятельствах, она 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отражает эмоционально-физическое состояние 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человека </a:t>
            </a:r>
          </a:p>
          <a:p>
            <a:pPr algn="just"/>
            <a:endParaRPr lang="ru-RU" sz="2000" i="1" dirty="0">
              <a:solidFill>
                <a:srgbClr val="002060"/>
              </a:solidFill>
              <a:latin typeface="AGBengal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её 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также можно назвать «животной» или </a:t>
            </a:r>
            <a:r>
              <a:rPr lang="ru-RU" sz="2000" i="1" dirty="0" err="1">
                <a:solidFill>
                  <a:srgbClr val="002060"/>
                </a:solidFill>
                <a:latin typeface="AGBengaly"/>
              </a:rPr>
              <a:t>виталической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 душой, т.к. она присуща как людям, так и животным и отвечает за 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жизнеспособность; является 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непременным условием нахождения в Среднем (или физическом) мире. От того насколько она сильна, энергетически наполнена (не случайно её именуют «большой» душой) настолько качественным в материальном плане является пребывание человека в этом 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мире</a:t>
            </a:r>
          </a:p>
          <a:p>
            <a:pPr algn="just"/>
            <a:endParaRPr lang="ru-RU" sz="2000" i="1" dirty="0" smtClean="0">
              <a:solidFill>
                <a:srgbClr val="002060"/>
              </a:solidFill>
              <a:latin typeface="AGBengal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может 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испытывать раздражение, привязанность к близким, испытывать страх, голод и холод, может пьянеть, имеет различные желания и т.д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., связана с эмоциями и чувствами 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человека, а также 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насыщением 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его пищевой 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энергией</a:t>
            </a:r>
          </a:p>
          <a:p>
            <a:pPr algn="just"/>
            <a:endParaRPr lang="ru-RU" sz="2000" i="1" dirty="0" smtClean="0">
              <a:solidFill>
                <a:srgbClr val="002060"/>
              </a:solidFill>
              <a:latin typeface="AGBengaly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i="1" dirty="0">
                <a:solidFill>
                  <a:srgbClr val="002060"/>
                </a:solidFill>
                <a:latin typeface="AGBengaly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после 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смерти человека часть души-тени («телесная», «могильная» душа) сохраняет связь со своим телом и  существует в течение определённого 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времени, 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а затем постепенно исчезает, превращаясь по поверьям обских </a:t>
            </a:r>
            <a:r>
              <a:rPr lang="ru-RU" sz="2000" i="1" dirty="0" err="1">
                <a:solidFill>
                  <a:srgbClr val="002060"/>
                </a:solidFill>
                <a:latin typeface="AGBengaly"/>
              </a:rPr>
              <a:t>угров</a:t>
            </a:r>
            <a:r>
              <a:rPr lang="ru-RU" sz="2000" i="1" dirty="0">
                <a:solidFill>
                  <a:srgbClr val="002060"/>
                </a:solidFill>
                <a:latin typeface="AGBengaly"/>
              </a:rPr>
              <a:t> в </a:t>
            </a:r>
            <a:r>
              <a:rPr lang="ru-RU" sz="2000" i="1" dirty="0" smtClean="0">
                <a:solidFill>
                  <a:srgbClr val="002060"/>
                </a:solidFill>
                <a:latin typeface="AGBengaly"/>
              </a:rPr>
              <a:t>жука</a:t>
            </a:r>
            <a:endParaRPr lang="ru-RU" sz="2000" i="1" dirty="0">
              <a:solidFill>
                <a:srgbClr val="002060"/>
              </a:solidFill>
              <a:latin typeface="AGBengaly"/>
            </a:endParaRPr>
          </a:p>
        </p:txBody>
      </p:sp>
    </p:spTree>
    <p:extLst>
      <p:ext uri="{BB962C8B-B14F-4D97-AF65-F5344CB8AC3E}">
        <p14:creationId xmlns:p14="http://schemas.microsoft.com/office/powerpoint/2010/main" val="149379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3" y="-6691"/>
            <a:ext cx="12199153" cy="68646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9027" y="365126"/>
            <a:ext cx="11029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GBengaly"/>
                <a:cs typeface="Times New Roman" panose="02020603050405020304" pitchFamily="18" charset="0"/>
              </a:rPr>
              <a:t>Примеры, свидетельствующие, что душа –тень </a:t>
            </a:r>
            <a:r>
              <a:rPr lang="ru-RU" sz="2800" b="1" dirty="0" smtClean="0">
                <a:solidFill>
                  <a:schemeClr val="bg1"/>
                </a:solidFill>
                <a:latin typeface="AGBengaly"/>
                <a:cs typeface="Times New Roman" panose="02020603050405020304" pitchFamily="18" charset="0"/>
              </a:rPr>
              <a:t>представляет </a:t>
            </a:r>
            <a:r>
              <a:rPr lang="ru-RU" sz="2800" b="1" dirty="0">
                <a:solidFill>
                  <a:schemeClr val="bg1"/>
                </a:solidFill>
                <a:latin typeface="AGBengaly"/>
                <a:cs typeface="Times New Roman" panose="02020603050405020304" pitchFamily="18" charset="0"/>
              </a:rPr>
              <a:t>собой некий единый набор жизненных сил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878" y="316911"/>
            <a:ext cx="2249619" cy="3048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9027" y="1606378"/>
            <a:ext cx="11277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>
                <a:solidFill>
                  <a:srgbClr val="9148C8"/>
                </a:solidFill>
                <a:latin typeface="AGBengaly"/>
              </a:rPr>
              <a:t>Казымские</a:t>
            </a:r>
            <a:r>
              <a:rPr lang="ru-RU" sz="2400" b="1" i="1" dirty="0">
                <a:solidFill>
                  <a:srgbClr val="9148C8"/>
                </a:solidFill>
                <a:latin typeface="AGBengaly"/>
              </a:rPr>
              <a:t> ханты</a:t>
            </a:r>
            <a:r>
              <a:rPr lang="ru-RU" sz="2400" i="1" dirty="0">
                <a:solidFill>
                  <a:srgbClr val="9148C8"/>
                </a:solidFill>
                <a:latin typeface="AGBengaly"/>
              </a:rPr>
              <a:t>: </a:t>
            </a:r>
            <a:r>
              <a:rPr lang="ru-RU" sz="2400" i="1" dirty="0" smtClean="0">
                <a:solidFill>
                  <a:srgbClr val="002060"/>
                </a:solidFill>
                <a:latin typeface="AGBengaly"/>
              </a:rPr>
              <a:t>«</a:t>
            </a:r>
            <a:r>
              <a:rPr lang="ru-RU" sz="2400" i="1" dirty="0">
                <a:solidFill>
                  <a:srgbClr val="002060"/>
                </a:solidFill>
                <a:latin typeface="AGBengaly"/>
              </a:rPr>
              <a:t>души» (их четыре или пять, в зависимости от пола) представляют собой совокупность идентичных частей </a:t>
            </a:r>
            <a:r>
              <a:rPr lang="ru-RU" sz="2400" i="1" dirty="0" err="1">
                <a:solidFill>
                  <a:srgbClr val="002060"/>
                </a:solidFill>
                <a:latin typeface="AGBengaly"/>
              </a:rPr>
              <a:t>is</a:t>
            </a:r>
            <a:r>
              <a:rPr lang="ru-RU" sz="2400" i="1" dirty="0">
                <a:solidFill>
                  <a:srgbClr val="002060"/>
                </a:solidFill>
                <a:latin typeface="AGBengaly"/>
              </a:rPr>
              <a:t>, с уходом каждой из них человек физически слабеет, но качественно не меняется</a:t>
            </a:r>
            <a:r>
              <a:rPr lang="ru-RU" sz="1200" i="1" dirty="0">
                <a:solidFill>
                  <a:srgbClr val="002060"/>
                </a:solidFill>
                <a:latin typeface="AGBengaly"/>
              </a:rPr>
              <a:t> [</a:t>
            </a:r>
            <a:r>
              <a:rPr lang="ru-RU" sz="1200" i="1" dirty="0" err="1">
                <a:solidFill>
                  <a:srgbClr val="002060"/>
                </a:solidFill>
                <a:latin typeface="AGBengaly"/>
              </a:rPr>
              <a:t>Молданова</a:t>
            </a:r>
            <a:r>
              <a:rPr lang="ru-RU" sz="1200" i="1" dirty="0">
                <a:solidFill>
                  <a:srgbClr val="002060"/>
                </a:solidFill>
                <a:latin typeface="AGBengaly"/>
              </a:rPr>
              <a:t> 2001: 20]. </a:t>
            </a:r>
            <a:endParaRPr lang="ru-RU" sz="1200" i="1" dirty="0" smtClean="0">
              <a:solidFill>
                <a:srgbClr val="002060"/>
              </a:solidFill>
              <a:latin typeface="AGBengaly"/>
            </a:endParaRPr>
          </a:p>
          <a:p>
            <a:pPr algn="just"/>
            <a:endParaRPr lang="ru-RU" sz="2400" i="1" dirty="0">
              <a:solidFill>
                <a:srgbClr val="002060"/>
              </a:solidFill>
              <a:latin typeface="AGBengaly"/>
            </a:endParaRPr>
          </a:p>
          <a:p>
            <a:pPr algn="just"/>
            <a:r>
              <a:rPr lang="ru-RU" sz="2400" b="1" i="1" dirty="0">
                <a:solidFill>
                  <a:srgbClr val="9148C8"/>
                </a:solidFill>
                <a:latin typeface="AGBengaly"/>
              </a:rPr>
              <a:t>Обские манси</a:t>
            </a:r>
            <a:r>
              <a:rPr lang="ru-RU" sz="2400" i="1" dirty="0">
                <a:solidFill>
                  <a:srgbClr val="9148C8"/>
                </a:solidFill>
                <a:latin typeface="AGBengaly"/>
              </a:rPr>
              <a:t>: </a:t>
            </a:r>
            <a:r>
              <a:rPr lang="ru-RU" sz="2400" i="1" dirty="0" smtClean="0">
                <a:solidFill>
                  <a:srgbClr val="002060"/>
                </a:solidFill>
                <a:latin typeface="AGBengaly"/>
              </a:rPr>
              <a:t>«</a:t>
            </a:r>
            <a:r>
              <a:rPr lang="ru-RU" sz="2400" i="1" dirty="0">
                <a:solidFill>
                  <a:srgbClr val="002060"/>
                </a:solidFill>
                <a:latin typeface="AGBengaly"/>
              </a:rPr>
              <a:t>В процессе жизни человек может лишиться своих </a:t>
            </a:r>
            <a:r>
              <a:rPr lang="ru-RU" sz="2400" i="1" dirty="0" err="1">
                <a:solidFill>
                  <a:srgbClr val="002060"/>
                </a:solidFill>
                <a:latin typeface="AGBengaly"/>
              </a:rPr>
              <a:t>ис</a:t>
            </a:r>
            <a:r>
              <a:rPr lang="ru-RU" sz="2400" i="1" dirty="0">
                <a:solidFill>
                  <a:srgbClr val="002060"/>
                </a:solidFill>
                <a:latin typeface="AGBengaly"/>
              </a:rPr>
              <a:t> &lt;…&gt; «</a:t>
            </a:r>
            <a:r>
              <a:rPr lang="ru-RU" sz="2400" i="1" dirty="0" err="1">
                <a:solidFill>
                  <a:srgbClr val="002060"/>
                </a:solidFill>
                <a:latin typeface="AGBengaly"/>
              </a:rPr>
              <a:t>Ис</a:t>
            </a:r>
            <a:r>
              <a:rPr lang="ru-RU" sz="2400" i="1" dirty="0">
                <a:solidFill>
                  <a:srgbClr val="002060"/>
                </a:solidFill>
                <a:latin typeface="AGBengaly"/>
              </a:rPr>
              <a:t> отлетают». В этом случае человек может тяжело заболеть и умереть &lt;…&gt;. В таких случаях обращаются к </a:t>
            </a:r>
            <a:r>
              <a:rPr lang="ru-RU" sz="2400" i="1" dirty="0" err="1">
                <a:solidFill>
                  <a:srgbClr val="002060"/>
                </a:solidFill>
                <a:latin typeface="AGBengaly"/>
              </a:rPr>
              <a:t>Консын</a:t>
            </a:r>
            <a:r>
              <a:rPr lang="ru-RU" sz="2400" i="1" dirty="0">
                <a:solidFill>
                  <a:srgbClr val="002060"/>
                </a:solidFill>
                <a:latin typeface="AGBengaly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GBengaly"/>
              </a:rPr>
              <a:t>ойке</a:t>
            </a:r>
            <a:r>
              <a:rPr lang="ru-RU" sz="2400" i="1" dirty="0">
                <a:solidFill>
                  <a:srgbClr val="002060"/>
                </a:solidFill>
                <a:latin typeface="AGBengaly"/>
              </a:rPr>
              <a:t>, который может отлетевшие </a:t>
            </a:r>
            <a:r>
              <a:rPr lang="ru-RU" sz="2400" i="1" dirty="0" err="1">
                <a:solidFill>
                  <a:srgbClr val="002060"/>
                </a:solidFill>
                <a:latin typeface="AGBengaly"/>
              </a:rPr>
              <a:t>ис</a:t>
            </a:r>
            <a:r>
              <a:rPr lang="ru-RU" sz="2400" i="1" dirty="0">
                <a:solidFill>
                  <a:srgbClr val="002060"/>
                </a:solidFill>
                <a:latin typeface="AGBengaly"/>
              </a:rPr>
              <a:t> вернуть человеку &lt;…&gt;» </a:t>
            </a:r>
            <a:r>
              <a:rPr lang="ru-RU" sz="1200" i="1" dirty="0">
                <a:solidFill>
                  <a:srgbClr val="002060"/>
                </a:solidFill>
                <a:latin typeface="AGBengaly"/>
              </a:rPr>
              <a:t>[</a:t>
            </a:r>
            <a:r>
              <a:rPr lang="ru-RU" sz="1200" i="1" dirty="0" err="1">
                <a:solidFill>
                  <a:srgbClr val="002060"/>
                </a:solidFill>
                <a:latin typeface="AGBengaly"/>
              </a:rPr>
              <a:t>Партанова</a:t>
            </a:r>
            <a:r>
              <a:rPr lang="ru-RU" sz="1200" i="1" dirty="0">
                <a:solidFill>
                  <a:srgbClr val="002060"/>
                </a:solidFill>
                <a:latin typeface="AGBengaly"/>
              </a:rPr>
              <a:t> 1995: 159-160]. </a:t>
            </a:r>
            <a:endParaRPr lang="ru-RU" sz="1200" i="1" dirty="0" smtClean="0">
              <a:solidFill>
                <a:srgbClr val="002060"/>
              </a:solidFill>
              <a:latin typeface="AGBengaly"/>
            </a:endParaRPr>
          </a:p>
          <a:p>
            <a:pPr algn="just"/>
            <a:endParaRPr lang="ru-RU" sz="2400" i="1" dirty="0">
              <a:solidFill>
                <a:srgbClr val="002060"/>
              </a:solidFill>
              <a:latin typeface="AGBengaly"/>
            </a:endParaRPr>
          </a:p>
          <a:p>
            <a:pPr algn="just"/>
            <a:r>
              <a:rPr lang="ru-RU" sz="2400" b="1" i="1" dirty="0" err="1">
                <a:solidFill>
                  <a:srgbClr val="9148C8"/>
                </a:solidFill>
                <a:latin typeface="AGBengaly"/>
              </a:rPr>
              <a:t>Тегинские</a:t>
            </a:r>
            <a:r>
              <a:rPr lang="ru-RU" sz="2400" b="1" i="1" dirty="0">
                <a:solidFill>
                  <a:srgbClr val="9148C8"/>
                </a:solidFill>
                <a:latin typeface="AGBengaly"/>
              </a:rPr>
              <a:t> ханты</a:t>
            </a:r>
            <a:r>
              <a:rPr lang="ru-RU" sz="2400" i="1" dirty="0">
                <a:solidFill>
                  <a:srgbClr val="9148C8"/>
                </a:solidFill>
                <a:latin typeface="AGBengaly"/>
              </a:rPr>
              <a:t>: </a:t>
            </a:r>
            <a:r>
              <a:rPr lang="ru-RU" sz="2400" i="1" dirty="0" smtClean="0">
                <a:solidFill>
                  <a:srgbClr val="002060"/>
                </a:solidFill>
                <a:latin typeface="AGBengaly"/>
              </a:rPr>
              <a:t>«</a:t>
            </a:r>
            <a:r>
              <a:rPr lang="ru-RU" sz="2400" i="1" dirty="0">
                <a:solidFill>
                  <a:srgbClr val="002060"/>
                </a:solidFill>
                <a:latin typeface="AGBengaly"/>
              </a:rPr>
              <a:t>в определённых случаях говорят: </a:t>
            </a:r>
            <a:r>
              <a:rPr lang="ru-RU" sz="2400" i="1" dirty="0" err="1">
                <a:solidFill>
                  <a:srgbClr val="002060"/>
                </a:solidFill>
                <a:latin typeface="AGBengaly"/>
              </a:rPr>
              <a:t>islal</a:t>
            </a:r>
            <a:r>
              <a:rPr lang="ru-RU" sz="2400" i="1" dirty="0">
                <a:solidFill>
                  <a:srgbClr val="002060"/>
                </a:solidFill>
                <a:latin typeface="AGBengaly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GBengaly"/>
              </a:rPr>
              <a:t>tusajt</a:t>
            </a:r>
            <a:r>
              <a:rPr lang="ru-RU" sz="2400" i="1" dirty="0">
                <a:solidFill>
                  <a:srgbClr val="002060"/>
                </a:solidFill>
                <a:latin typeface="AGBengaly"/>
              </a:rPr>
              <a:t> ‘души забрали’, а  </a:t>
            </a:r>
            <a:r>
              <a:rPr lang="ru-RU" sz="2400" i="1" dirty="0" err="1">
                <a:solidFill>
                  <a:srgbClr val="002060"/>
                </a:solidFill>
                <a:latin typeface="AGBengaly"/>
              </a:rPr>
              <a:t>isl</a:t>
            </a:r>
            <a:r>
              <a:rPr lang="ru-RU" sz="2400" i="1" dirty="0">
                <a:solidFill>
                  <a:srgbClr val="002060"/>
                </a:solidFill>
                <a:latin typeface="AGBengaly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AGBengaly"/>
              </a:rPr>
              <a:t>tusa</a:t>
            </a:r>
            <a:r>
              <a:rPr lang="ru-RU" sz="2400" i="1" dirty="0">
                <a:solidFill>
                  <a:srgbClr val="002060"/>
                </a:solidFill>
                <a:latin typeface="AGBengaly"/>
              </a:rPr>
              <a:t> ‘душу забрали’ – не говорят» </a:t>
            </a:r>
            <a:r>
              <a:rPr lang="ru-RU" sz="1200" i="1" dirty="0">
                <a:solidFill>
                  <a:srgbClr val="002060"/>
                </a:solidFill>
                <a:latin typeface="AGBengaly"/>
              </a:rPr>
              <a:t>[по сообщению М.А. Лапиной]</a:t>
            </a:r>
          </a:p>
          <a:p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96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53" y="-14929"/>
            <a:ext cx="12199153" cy="68646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6119" y="340188"/>
            <a:ext cx="108739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GBengaly"/>
              </a:rPr>
              <a:t>Как определяли кто из предков </a:t>
            </a:r>
            <a:endParaRPr lang="ru-RU" sz="2800" b="1" dirty="0" smtClean="0">
              <a:solidFill>
                <a:schemeClr val="bg1"/>
              </a:solidFill>
              <a:latin typeface="AGBengaly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AGBengaly"/>
              </a:rPr>
              <a:t>возродился </a:t>
            </a:r>
            <a:r>
              <a:rPr lang="ru-RU" sz="2800" b="1" dirty="0">
                <a:solidFill>
                  <a:schemeClr val="bg1"/>
                </a:solidFill>
                <a:latin typeface="AGBengaly"/>
              </a:rPr>
              <a:t>в новорожденном?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866" y="346177"/>
            <a:ext cx="2249619" cy="3048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31027" y="3056238"/>
            <a:ext cx="6289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9115" y="1556951"/>
            <a:ext cx="5838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GBengaly"/>
              </a:rPr>
              <a:t>Сновидения</a:t>
            </a:r>
            <a:endParaRPr lang="ru-RU" sz="2400" b="1" dirty="0">
              <a:solidFill>
                <a:srgbClr val="002060"/>
              </a:solidFill>
              <a:latin typeface="AGBengaly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3123" y="2049611"/>
            <a:ext cx="11532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GBengaly"/>
              </a:rPr>
              <a:t>Примеры получения информации о скором воскрешении приснившегося (привидевшегося) человека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3123" y="2580941"/>
            <a:ext cx="1135998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002060"/>
                </a:solidFill>
                <a:latin typeface="AGBengaly"/>
              </a:rPr>
              <a:t>«</a:t>
            </a:r>
            <a:r>
              <a:rPr lang="ru-RU" i="1" dirty="0" err="1">
                <a:solidFill>
                  <a:srgbClr val="002060"/>
                </a:solidFill>
                <a:latin typeface="AGBengaly"/>
              </a:rPr>
              <a:t>Молданова</a:t>
            </a:r>
            <a:r>
              <a:rPr lang="ru-RU" i="1" dirty="0">
                <a:solidFill>
                  <a:srgbClr val="002060"/>
                </a:solidFill>
                <a:latin typeface="AGBengaly"/>
              </a:rPr>
              <a:t> Н.К., 1931 г.р., из с. </a:t>
            </a:r>
            <a:r>
              <a:rPr lang="ru-RU" i="1" dirty="0" err="1">
                <a:solidFill>
                  <a:srgbClr val="002060"/>
                </a:solidFill>
                <a:latin typeface="AGBengaly"/>
              </a:rPr>
              <a:t>Ванзеват</a:t>
            </a:r>
            <a:r>
              <a:rPr lang="ru-RU" i="1" dirty="0">
                <a:solidFill>
                  <a:srgbClr val="002060"/>
                </a:solidFill>
                <a:latin typeface="AGBengaly"/>
              </a:rPr>
              <a:t>, рассказала &lt;…&gt; следующее: «Я была беременна, сон увидела, что иду по улице. Иосиф стоит и говорит мне: «Женщина, имеющая 5 детей, иди». Я покраснела от сказанных слов. Люди смотрят и слушают. У меня было тогда 4 сына. Через некоторое время случилось так, что он (Иосиф) утонул. А у меня действительно родился по счету 5-ый сын и воскресил его. Его дети, узнав об этом, очень полюбили моего сына» </a:t>
            </a:r>
            <a:r>
              <a:rPr lang="ru-RU" sz="1200" dirty="0">
                <a:solidFill>
                  <a:srgbClr val="002060"/>
                </a:solidFill>
                <a:latin typeface="AGBengaly"/>
              </a:rPr>
              <a:t>[Решетникова 2004: 90-9</a:t>
            </a:r>
            <a:r>
              <a:rPr lang="ru-RU" sz="1200" dirty="0" smtClean="0">
                <a:solidFill>
                  <a:srgbClr val="002060"/>
                </a:solidFill>
                <a:latin typeface="AGBengaly"/>
              </a:rPr>
              <a:t>].</a:t>
            </a:r>
          </a:p>
          <a:p>
            <a:pPr algn="just"/>
            <a:endParaRPr lang="ru-RU" sz="1200" dirty="0">
              <a:solidFill>
                <a:srgbClr val="002060"/>
              </a:solidFill>
              <a:latin typeface="AGBengaly"/>
            </a:endParaRPr>
          </a:p>
          <a:p>
            <a:pPr algn="just"/>
            <a:r>
              <a:rPr lang="ru-RU" i="1" dirty="0">
                <a:latin typeface="AGBengaly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AGBengaly"/>
              </a:rPr>
              <a:t>«Будучи беременной старшей дочерью, я наяву увидела умершую дальнюю родственницу, красиво одетую. Она перешла мне дорогу. Я, естественно, испугалась, зная о том, что она умерла. Пожилые женщины успокоили меня, пояснили, что у меня будет дочь, и эта женщина в ней воскреснет. Так и получилось. Моей дочери передались все качества ее характера» </a:t>
            </a:r>
            <a:r>
              <a:rPr lang="ru-RU" sz="1200" dirty="0">
                <a:solidFill>
                  <a:srgbClr val="002060"/>
                </a:solidFill>
                <a:latin typeface="AGBengaly"/>
              </a:rPr>
              <a:t>[</a:t>
            </a:r>
            <a:r>
              <a:rPr lang="ru-RU" sz="1200" dirty="0" err="1">
                <a:solidFill>
                  <a:srgbClr val="002060"/>
                </a:solidFill>
                <a:latin typeface="AGBengaly"/>
              </a:rPr>
              <a:t>Слепенкова</a:t>
            </a:r>
            <a:r>
              <a:rPr lang="ru-RU" sz="1200" dirty="0">
                <a:solidFill>
                  <a:srgbClr val="002060"/>
                </a:solidFill>
                <a:latin typeface="AGBengaly"/>
              </a:rPr>
              <a:t> 2008: 78].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8199" y="5543922"/>
            <a:ext cx="752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AGBengaly"/>
              </a:rPr>
              <a:t>Специальные обряды гадания</a:t>
            </a:r>
            <a:endParaRPr lang="ru-RU" sz="2400" b="1" dirty="0">
              <a:solidFill>
                <a:srgbClr val="002060"/>
              </a:solidFill>
              <a:latin typeface="AGBengaly"/>
            </a:endParaRPr>
          </a:p>
        </p:txBody>
      </p:sp>
    </p:spTree>
    <p:extLst>
      <p:ext uri="{BB962C8B-B14F-4D97-AF65-F5344CB8AC3E}">
        <p14:creationId xmlns:p14="http://schemas.microsoft.com/office/powerpoint/2010/main" val="1818463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2571</TotalTime>
  <Words>3642</Words>
  <Application>Microsoft Office PowerPoint</Application>
  <PresentationFormat>Широкоэкранный</PresentationFormat>
  <Paragraphs>212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AGBengaly</vt:lpstr>
      <vt:lpstr>Arial</vt:lpstr>
      <vt:lpstr>Calibri</vt:lpstr>
      <vt:lpstr>Calibri Light</vt:lpstr>
      <vt:lpstr>Favorit Pro</vt:lpstr>
      <vt:lpstr>Times New Roman</vt:lpstr>
      <vt:lpstr>Office Theme</vt:lpstr>
      <vt:lpstr>Презентация PowerPoint</vt:lpstr>
      <vt:lpstr>Понятие «реинкарнировать, возродиться» на языках обских угров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Учетная запись Майкрософт</cp:lastModifiedBy>
  <cp:revision>349</cp:revision>
  <cp:lastPrinted>2023-12-19T10:14:50Z</cp:lastPrinted>
  <dcterms:created xsi:type="dcterms:W3CDTF">2023-09-14T19:06:13Z</dcterms:created>
  <dcterms:modified xsi:type="dcterms:W3CDTF">2024-08-05T06:43:41Z</dcterms:modified>
</cp:coreProperties>
</file>