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8"/>
  </p:handoutMasterIdLst>
  <p:sldIdLst>
    <p:sldId id="333" r:id="rId2"/>
    <p:sldId id="336" r:id="rId3"/>
    <p:sldId id="335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293" r:id="rId36"/>
    <p:sldId id="322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11" r:id="rId49"/>
    <p:sldId id="313" r:id="rId50"/>
    <p:sldId id="314" r:id="rId51"/>
    <p:sldId id="315" r:id="rId52"/>
    <p:sldId id="316" r:id="rId53"/>
    <p:sldId id="317" r:id="rId54"/>
    <p:sldId id="379" r:id="rId55"/>
    <p:sldId id="380" r:id="rId56"/>
    <p:sldId id="381" r:id="rId57"/>
    <p:sldId id="302" r:id="rId58"/>
    <p:sldId id="325" r:id="rId59"/>
    <p:sldId id="382" r:id="rId60"/>
    <p:sldId id="329" r:id="rId61"/>
    <p:sldId id="330" r:id="rId62"/>
    <p:sldId id="331" r:id="rId63"/>
    <p:sldId id="383" r:id="rId64"/>
    <p:sldId id="384" r:id="rId65"/>
    <p:sldId id="307" r:id="rId66"/>
    <p:sldId id="385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B98"/>
    <a:srgbClr val="1F6F67"/>
    <a:srgbClr val="173A8D"/>
    <a:srgbClr val="129481"/>
    <a:srgbClr val="B50B27"/>
    <a:srgbClr val="07875F"/>
    <a:srgbClr val="1DF7BE"/>
    <a:srgbClr val="8F4EAC"/>
    <a:srgbClr val="099B75"/>
    <a:srgbClr val="0F2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90452A-E8FF-8569-9B28-95FE9D376C0E}"/>
              </a:ext>
            </a:extLst>
          </p:cNvPr>
          <p:cNvSpPr txBox="1"/>
          <p:nvPr/>
        </p:nvSpPr>
        <p:spPr>
          <a:xfrm>
            <a:off x="360782" y="5441877"/>
            <a:ext cx="230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февраля 2026 г.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360782" y="3868591"/>
            <a:ext cx="376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Лекторий Обско-угорского института прикладных исследований и разработок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175DE4-7406-FD8C-50A0-0E591BCEDE1F}"/>
              </a:ext>
            </a:extLst>
          </p:cNvPr>
          <p:cNvSpPr txBox="1"/>
          <p:nvPr/>
        </p:nvSpPr>
        <p:spPr>
          <a:xfrm>
            <a:off x="652510" y="2773963"/>
            <a:ext cx="33454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Крупный заголовок темы не более шести слов</a:t>
            </a:r>
          </a:p>
          <a:p>
            <a:endParaRPr lang="ru-RU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79E72-B555-5075-F1CC-AA1EA32F3EB4}"/>
              </a:ext>
            </a:extLst>
          </p:cNvPr>
          <p:cNvSpPr txBox="1"/>
          <p:nvPr/>
        </p:nvSpPr>
        <p:spPr>
          <a:xfrm>
            <a:off x="422462" y="1505154"/>
            <a:ext cx="80575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300" b="1" dirty="0">
              <a:solidFill>
                <a:srgbClr val="0070C0"/>
              </a:solidFill>
            </a:endParaRPr>
          </a:p>
          <a:p>
            <a:r>
              <a:rPr lang="ru-RU" sz="3300" b="1" dirty="0">
                <a:solidFill>
                  <a:srgbClr val="0070C0"/>
                </a:solidFill>
              </a:rPr>
              <a:t>«В чём суть </a:t>
            </a:r>
            <a:r>
              <a:rPr lang="ru-RU" sz="3300" b="1" dirty="0" err="1">
                <a:solidFill>
                  <a:srgbClr val="0070C0"/>
                </a:solidFill>
              </a:rPr>
              <a:t>idiom</a:t>
            </a:r>
            <a:r>
              <a:rPr lang="ru-RU" sz="3300" b="1" dirty="0">
                <a:solidFill>
                  <a:srgbClr val="0070C0"/>
                </a:solidFill>
              </a:rPr>
              <a:t>-охоты: </a:t>
            </a:r>
            <a:endParaRPr lang="ru-RU" sz="3300" b="1" dirty="0" smtClean="0">
              <a:solidFill>
                <a:srgbClr val="0070C0"/>
              </a:solidFill>
            </a:endParaRPr>
          </a:p>
          <a:p>
            <a:r>
              <a:rPr lang="ru-RU" sz="3300" b="1" dirty="0" smtClean="0">
                <a:solidFill>
                  <a:srgbClr val="0070C0"/>
                </a:solidFill>
              </a:rPr>
              <a:t>как </a:t>
            </a:r>
            <a:r>
              <a:rPr lang="ru-RU" sz="3300" b="1" dirty="0">
                <a:solidFill>
                  <a:srgbClr val="0070C0"/>
                </a:solidFill>
              </a:rPr>
              <a:t>учёные изучают фразеологические единицы»</a:t>
            </a:r>
            <a:endParaRPr lang="ru-RU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D1393-7A30-3DC6-05D7-BC8DCC300157}"/>
              </a:ext>
            </a:extLst>
          </p:cNvPr>
          <p:cNvSpPr txBox="1"/>
          <p:nvPr/>
        </p:nvSpPr>
        <p:spPr>
          <a:xfrm>
            <a:off x="5525138" y="4841712"/>
            <a:ext cx="3089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Динисламова О.Ю., канд. </a:t>
            </a:r>
            <a:r>
              <a:rPr lang="ru-RU" dirty="0" err="1" smtClean="0"/>
              <a:t>филол</a:t>
            </a:r>
            <a:r>
              <a:rPr lang="ru-RU" dirty="0" smtClean="0"/>
              <a:t>. наук</a:t>
            </a:r>
            <a:endParaRPr lang="ru-RU" dirty="0"/>
          </a:p>
          <a:p>
            <a:r>
              <a:rPr lang="ru-RU" dirty="0" smtClean="0"/>
              <a:t>Начальник Фольклорного центра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2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066801" y="749754"/>
            <a:ext cx="7217228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173A8D"/>
                </a:solidFill>
              </a:rPr>
              <a:t>Источники мансийских фразеологизмов: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173A8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1F6F67"/>
                </a:solidFill>
              </a:rPr>
              <a:t>А. </a:t>
            </a:r>
            <a:r>
              <a:rPr lang="ru-RU" b="0" dirty="0" err="1">
                <a:solidFill>
                  <a:srgbClr val="1F6F67"/>
                </a:solidFill>
              </a:rPr>
              <a:t>Каннисто</a:t>
            </a:r>
            <a:r>
              <a:rPr lang="ru-RU" b="0" dirty="0">
                <a:solidFill>
                  <a:srgbClr val="1F6F67"/>
                </a:solidFill>
              </a:rPr>
              <a:t> </a:t>
            </a:r>
            <a:endParaRPr lang="ru-RU" b="0" dirty="0" smtClean="0">
              <a:solidFill>
                <a:srgbClr val="1F6F67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Б</a:t>
            </a:r>
            <a:r>
              <a:rPr lang="ru-RU" b="0" dirty="0">
                <a:solidFill>
                  <a:srgbClr val="1F6F67"/>
                </a:solidFill>
              </a:rPr>
              <a:t>. </a:t>
            </a:r>
            <a:r>
              <a:rPr lang="ru-RU" b="0" dirty="0" err="1" smtClean="0">
                <a:solidFill>
                  <a:srgbClr val="1F6F67"/>
                </a:solidFill>
              </a:rPr>
              <a:t>Мункачи</a:t>
            </a:r>
            <a:endParaRPr lang="ru-RU" b="0" dirty="0" smtClean="0">
              <a:solidFill>
                <a:srgbClr val="1F6F67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Сказания-рассказы </a:t>
            </a:r>
            <a:r>
              <a:rPr lang="ru-RU" b="0" dirty="0">
                <a:solidFill>
                  <a:srgbClr val="1F6F67"/>
                </a:solidFill>
              </a:rPr>
              <a:t>людей </a:t>
            </a:r>
            <a:r>
              <a:rPr lang="ru-RU" b="0" dirty="0" smtClean="0">
                <a:solidFill>
                  <a:srgbClr val="1F6F67"/>
                </a:solidFill>
              </a:rPr>
              <a:t>Сосьвы, 2004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Фольклор </a:t>
            </a:r>
            <a:r>
              <a:rPr lang="ru-RU" b="0" dirty="0">
                <a:solidFill>
                  <a:srgbClr val="1F6F67"/>
                </a:solidFill>
              </a:rPr>
              <a:t>манси Северной </a:t>
            </a:r>
            <a:r>
              <a:rPr lang="ru-RU" b="0" dirty="0" smtClean="0">
                <a:solidFill>
                  <a:srgbClr val="1F6F67"/>
                </a:solidFill>
              </a:rPr>
              <a:t>Сосьвы, 2004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Мифы</a:t>
            </a:r>
            <a:r>
              <a:rPr lang="ru-RU" b="0" dirty="0">
                <a:solidFill>
                  <a:srgbClr val="1F6F67"/>
                </a:solidFill>
              </a:rPr>
              <a:t>, сказки, предания манси (вогулов</a:t>
            </a:r>
            <a:r>
              <a:rPr lang="ru-RU" b="0" dirty="0" smtClean="0">
                <a:solidFill>
                  <a:srgbClr val="1F6F67"/>
                </a:solidFill>
              </a:rPr>
              <a:t>), 2005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Героический </a:t>
            </a:r>
            <a:r>
              <a:rPr lang="ru-RU" b="0" dirty="0">
                <a:solidFill>
                  <a:srgbClr val="1F6F67"/>
                </a:solidFill>
              </a:rPr>
              <a:t>эпос манси (вогулов</a:t>
            </a:r>
            <a:r>
              <a:rPr lang="ru-RU" b="0" dirty="0" smtClean="0">
                <a:solidFill>
                  <a:srgbClr val="1F6F67"/>
                </a:solidFill>
              </a:rPr>
              <a:t>), 2010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Мансийская </a:t>
            </a:r>
            <a:r>
              <a:rPr lang="ru-RU" b="0" dirty="0">
                <a:solidFill>
                  <a:srgbClr val="1F6F67"/>
                </a:solidFill>
              </a:rPr>
              <a:t>(вогульская) народная </a:t>
            </a:r>
            <a:r>
              <a:rPr lang="ru-RU" b="0" dirty="0" smtClean="0">
                <a:solidFill>
                  <a:srgbClr val="1F6F67"/>
                </a:solidFill>
              </a:rPr>
              <a:t>поэзия, 2016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Медвежьи </a:t>
            </a:r>
            <a:r>
              <a:rPr lang="ru-RU" b="0" dirty="0">
                <a:solidFill>
                  <a:srgbClr val="1F6F67"/>
                </a:solidFill>
              </a:rPr>
              <a:t>эпические песни манси (вогулов</a:t>
            </a:r>
            <a:r>
              <a:rPr lang="ru-RU" b="0" dirty="0" smtClean="0">
                <a:solidFill>
                  <a:srgbClr val="1F6F67"/>
                </a:solidFill>
              </a:rPr>
              <a:t>), 2012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Мансийские </a:t>
            </a:r>
            <a:r>
              <a:rPr lang="ru-RU" b="0" dirty="0">
                <a:solidFill>
                  <a:srgbClr val="1F6F67"/>
                </a:solidFill>
              </a:rPr>
              <a:t>«Песни о судьбе</a:t>
            </a:r>
            <a:r>
              <a:rPr lang="ru-RU" b="0" dirty="0" smtClean="0">
                <a:solidFill>
                  <a:srgbClr val="1F6F67"/>
                </a:solidFill>
              </a:rPr>
              <a:t>», 2013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Старинные </a:t>
            </a:r>
            <a:r>
              <a:rPr lang="ru-RU" b="0" dirty="0">
                <a:solidFill>
                  <a:srgbClr val="1F6F67"/>
                </a:solidFill>
              </a:rPr>
              <a:t>песни народа </a:t>
            </a:r>
            <a:r>
              <a:rPr lang="ru-RU" b="0" dirty="0" smtClean="0">
                <a:solidFill>
                  <a:srgbClr val="1F6F67"/>
                </a:solidFill>
              </a:rPr>
              <a:t>манси, 2015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Общественно-политическая газета, </a:t>
            </a:r>
            <a:r>
              <a:rPr lang="ru-RU" b="0" dirty="0">
                <a:solidFill>
                  <a:srgbClr val="1F6F67"/>
                </a:solidFill>
              </a:rPr>
              <a:t>«</a:t>
            </a:r>
            <a:r>
              <a:rPr lang="ru-RU" b="0" dirty="0" err="1">
                <a:solidFill>
                  <a:srgbClr val="1F6F67"/>
                </a:solidFill>
                <a:latin typeface="PT Serif" panose="020A0603040505020204" pitchFamily="18" charset="-52"/>
              </a:rPr>
              <a:t>Лӯим</a:t>
            </a:r>
            <a:r>
              <a:rPr lang="ru-RU" b="0" dirty="0">
                <a:solidFill>
                  <a:srgbClr val="1F6F67"/>
                </a:solidFill>
                <a:latin typeface="PT Serif" panose="020A0603040505020204" pitchFamily="18" charset="-52"/>
              </a:rPr>
              <a:t> </a:t>
            </a:r>
            <a:r>
              <a:rPr lang="ru-RU" b="0" dirty="0" err="1">
                <a:solidFill>
                  <a:srgbClr val="1F6F67"/>
                </a:solidFill>
                <a:latin typeface="PT Serif" panose="020A0603040505020204" pitchFamily="18" charset="-52"/>
              </a:rPr>
              <a:t>срипос</a:t>
            </a:r>
            <a:r>
              <a:rPr lang="ru-RU" b="0" dirty="0" smtClean="0">
                <a:solidFill>
                  <a:srgbClr val="1F6F67"/>
                </a:solidFill>
              </a:rPr>
              <a:t>» </a:t>
            </a:r>
            <a:endParaRPr lang="ru-RU" b="0" dirty="0">
              <a:solidFill>
                <a:srgbClr val="1F6F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8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936173" y="749159"/>
            <a:ext cx="7053941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173A8D"/>
                </a:solidFill>
              </a:rPr>
              <a:t>Источники русских фразеологизмов: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800" dirty="0" smtClean="0">
              <a:solidFill>
                <a:srgbClr val="173A8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1F6F67"/>
                </a:solidFill>
              </a:rPr>
              <a:t>Фразеологический </a:t>
            </a:r>
            <a:r>
              <a:rPr lang="ru-RU" sz="1800" b="0" dirty="0">
                <a:solidFill>
                  <a:srgbClr val="1F6F67"/>
                </a:solidFill>
              </a:rPr>
              <a:t>словарь русского литературного </a:t>
            </a:r>
            <a:r>
              <a:rPr lang="ru-RU" sz="1800" b="0" dirty="0" smtClean="0">
                <a:solidFill>
                  <a:srgbClr val="1F6F67"/>
                </a:solidFill>
              </a:rPr>
              <a:t>языка / </a:t>
            </a:r>
            <a:r>
              <a:rPr lang="ru-RU" sz="1800" b="0" dirty="0">
                <a:solidFill>
                  <a:srgbClr val="1F6F67"/>
                </a:solidFill>
              </a:rPr>
              <a:t>А. И. </a:t>
            </a:r>
            <a:r>
              <a:rPr lang="ru-RU" sz="1800" b="0" dirty="0" smtClean="0">
                <a:solidFill>
                  <a:srgbClr val="1F6F67"/>
                </a:solidFill>
              </a:rPr>
              <a:t>Федоров, 2008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1F6F67"/>
                </a:solidFill>
              </a:rPr>
              <a:t>Фразеологический </a:t>
            </a:r>
            <a:r>
              <a:rPr lang="ru-RU" sz="1800" b="0" dirty="0">
                <a:solidFill>
                  <a:srgbClr val="1F6F67"/>
                </a:solidFill>
              </a:rPr>
              <a:t>словарь русского языка / </a:t>
            </a:r>
            <a:r>
              <a:rPr lang="ru-RU" sz="1800" b="0" dirty="0" smtClean="0">
                <a:solidFill>
                  <a:srgbClr val="1F6F67"/>
                </a:solidFill>
              </a:rPr>
              <a:t>под </a:t>
            </a:r>
            <a:r>
              <a:rPr lang="ru-RU" sz="1800" b="0" dirty="0">
                <a:solidFill>
                  <a:srgbClr val="1F6F67"/>
                </a:solidFill>
              </a:rPr>
              <a:t>ред. А. И. </a:t>
            </a:r>
            <a:r>
              <a:rPr lang="ru-RU" sz="1800" b="0" dirty="0" err="1" smtClean="0">
                <a:solidFill>
                  <a:srgbClr val="1F6F67"/>
                </a:solidFill>
              </a:rPr>
              <a:t>Молоткова</a:t>
            </a:r>
            <a:r>
              <a:rPr lang="ru-RU" sz="1800" b="0" dirty="0" smtClean="0">
                <a:solidFill>
                  <a:srgbClr val="1F6F67"/>
                </a:solidFill>
              </a:rPr>
              <a:t>, 1986</a:t>
            </a:r>
            <a:endParaRPr lang="ru-RU" sz="1800" b="0" dirty="0">
              <a:solidFill>
                <a:srgbClr val="1F6F67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1F6F67"/>
                </a:solidFill>
              </a:rPr>
              <a:t>Фразеологический </a:t>
            </a:r>
            <a:r>
              <a:rPr lang="ru-RU" sz="1800" b="0" dirty="0">
                <a:solidFill>
                  <a:srgbClr val="1F6F67"/>
                </a:solidFill>
              </a:rPr>
              <a:t>словарь современного русского литературного </a:t>
            </a:r>
            <a:r>
              <a:rPr lang="ru-RU" sz="1800" b="0" dirty="0" smtClean="0">
                <a:solidFill>
                  <a:srgbClr val="1F6F67"/>
                </a:solidFill>
              </a:rPr>
              <a:t>языка / </a:t>
            </a:r>
            <a:r>
              <a:rPr lang="ru-RU" sz="1800" b="0" dirty="0">
                <a:solidFill>
                  <a:srgbClr val="1F6F67"/>
                </a:solidFill>
              </a:rPr>
              <a:t>под ред. А. Н. </a:t>
            </a:r>
            <a:r>
              <a:rPr lang="ru-RU" sz="1800" b="0" dirty="0" smtClean="0">
                <a:solidFill>
                  <a:srgbClr val="1F6F67"/>
                </a:solidFill>
              </a:rPr>
              <a:t>Тихонова, 2004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1F6F67"/>
                </a:solidFill>
              </a:rPr>
              <a:t>Словарь </a:t>
            </a:r>
            <a:r>
              <a:rPr lang="ru-RU" sz="1800" b="0" dirty="0">
                <a:solidFill>
                  <a:srgbClr val="1F6F67"/>
                </a:solidFill>
              </a:rPr>
              <a:t>фразеологических синонимов русского языка / </a:t>
            </a:r>
            <a:r>
              <a:rPr lang="ru-RU" sz="1800" b="0" dirty="0" err="1">
                <a:solidFill>
                  <a:srgbClr val="1F6F67"/>
                </a:solidFill>
              </a:rPr>
              <a:t>Бирих</a:t>
            </a:r>
            <a:r>
              <a:rPr lang="ru-RU" sz="1800" b="0" dirty="0">
                <a:solidFill>
                  <a:srgbClr val="1F6F67"/>
                </a:solidFill>
              </a:rPr>
              <a:t> А. К., В. М. Мокиенко, Л. И. </a:t>
            </a:r>
            <a:r>
              <a:rPr lang="ru-RU" sz="1800" b="0" dirty="0" smtClean="0">
                <a:solidFill>
                  <a:srgbClr val="1F6F67"/>
                </a:solidFill>
              </a:rPr>
              <a:t>Степанова, 2009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1F6F67"/>
                </a:solidFill>
              </a:rPr>
              <a:t>Большой фразеологический словарь русского </a:t>
            </a:r>
            <a:r>
              <a:rPr lang="ru-RU" sz="1800" b="0" dirty="0" smtClean="0">
                <a:solidFill>
                  <a:srgbClr val="1F6F67"/>
                </a:solidFill>
              </a:rPr>
              <a:t>языка / </a:t>
            </a:r>
            <a:r>
              <a:rPr lang="ru-RU" sz="1800" b="0" dirty="0">
                <a:solidFill>
                  <a:srgbClr val="1F6F67"/>
                </a:solidFill>
              </a:rPr>
              <a:t>под ред. </a:t>
            </a:r>
            <a:r>
              <a:rPr lang="ru-RU" sz="1800" b="0" dirty="0" smtClean="0">
                <a:solidFill>
                  <a:srgbClr val="1F6F67"/>
                </a:solidFill>
              </a:rPr>
              <a:t>В</a:t>
            </a:r>
            <a:r>
              <a:rPr lang="ru-RU" sz="1800" b="0" dirty="0">
                <a:solidFill>
                  <a:srgbClr val="1F6F67"/>
                </a:solidFill>
              </a:rPr>
              <a:t>. Н. </a:t>
            </a:r>
            <a:r>
              <a:rPr lang="ru-RU" sz="1800" b="0" dirty="0" err="1" smtClean="0">
                <a:solidFill>
                  <a:srgbClr val="1F6F67"/>
                </a:solidFill>
              </a:rPr>
              <a:t>Телия</a:t>
            </a:r>
            <a:r>
              <a:rPr lang="ru-RU" sz="1800" b="0" dirty="0" smtClean="0">
                <a:solidFill>
                  <a:srgbClr val="1F6F67"/>
                </a:solidFill>
              </a:rPr>
              <a:t>, 2006</a:t>
            </a:r>
            <a:endParaRPr lang="ru-RU" sz="1800" b="0" dirty="0">
              <a:solidFill>
                <a:srgbClr val="1F6F67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1F6F67"/>
                </a:solidFill>
              </a:rPr>
              <a:t>Фразеологический </a:t>
            </a:r>
            <a:r>
              <a:rPr lang="ru-RU" sz="1800" b="0" dirty="0">
                <a:solidFill>
                  <a:srgbClr val="1F6F67"/>
                </a:solidFill>
              </a:rPr>
              <a:t>словарь русского </a:t>
            </a:r>
            <a:r>
              <a:rPr lang="ru-RU" sz="1800" b="0" dirty="0" smtClean="0">
                <a:solidFill>
                  <a:srgbClr val="1F6F67"/>
                </a:solidFill>
              </a:rPr>
              <a:t>языка / </a:t>
            </a:r>
            <a:r>
              <a:rPr lang="ru-RU" sz="1800" b="0" dirty="0">
                <a:solidFill>
                  <a:srgbClr val="1F6F67"/>
                </a:solidFill>
              </a:rPr>
              <a:t>А. Н. </a:t>
            </a:r>
            <a:r>
              <a:rPr lang="ru-RU" sz="1800" b="0" dirty="0" err="1" smtClean="0">
                <a:solidFill>
                  <a:srgbClr val="1F6F67"/>
                </a:solidFill>
              </a:rPr>
              <a:t>Булыко</a:t>
            </a:r>
            <a:r>
              <a:rPr lang="ru-RU" sz="1800" b="0" dirty="0" smtClean="0">
                <a:solidFill>
                  <a:srgbClr val="1F6F67"/>
                </a:solidFill>
              </a:rPr>
              <a:t>, 2007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1F6F67"/>
                </a:solidFill>
              </a:rPr>
              <a:t>Русская фразеология. </a:t>
            </a:r>
            <a:r>
              <a:rPr lang="ru-RU" sz="1800" b="0" dirty="0" smtClean="0">
                <a:solidFill>
                  <a:srgbClr val="1F6F67"/>
                </a:solidFill>
              </a:rPr>
              <a:t>Словарь-справочник</a:t>
            </a:r>
            <a:r>
              <a:rPr lang="ru-RU" sz="1800" b="0" dirty="0">
                <a:solidFill>
                  <a:srgbClr val="1F6F67"/>
                </a:solidFill>
              </a:rPr>
              <a:t> </a:t>
            </a:r>
            <a:r>
              <a:rPr lang="ru-RU" sz="1800" b="0" dirty="0" smtClean="0">
                <a:solidFill>
                  <a:srgbClr val="1F6F67"/>
                </a:solidFill>
              </a:rPr>
              <a:t>/ </a:t>
            </a:r>
            <a:r>
              <a:rPr lang="ru-RU" sz="1800" b="0" dirty="0">
                <a:solidFill>
                  <a:srgbClr val="1F6F67"/>
                </a:solidFill>
              </a:rPr>
              <a:t>Р. И. </a:t>
            </a:r>
            <a:r>
              <a:rPr lang="ru-RU" sz="1800" b="0" dirty="0" err="1" smtClean="0">
                <a:solidFill>
                  <a:srgbClr val="1F6F67"/>
                </a:solidFill>
              </a:rPr>
              <a:t>Яранцев</a:t>
            </a:r>
            <a:r>
              <a:rPr lang="ru-RU" sz="1800" b="0" dirty="0" smtClean="0">
                <a:solidFill>
                  <a:srgbClr val="1F6F67"/>
                </a:solidFill>
              </a:rPr>
              <a:t>, 1997</a:t>
            </a:r>
            <a:endParaRPr lang="ru-RU" sz="1800" b="0" dirty="0">
              <a:solidFill>
                <a:srgbClr val="1F6F67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1F6F67"/>
                </a:solidFill>
              </a:rPr>
              <a:t>Ассоциативный фразеологический словарь </a:t>
            </a:r>
            <a:r>
              <a:rPr lang="ru-RU" sz="1800" b="0" dirty="0">
                <a:solidFill>
                  <a:srgbClr val="1F6F67"/>
                </a:solidFill>
              </a:rPr>
              <a:t>русского </a:t>
            </a:r>
            <a:r>
              <a:rPr lang="ru-RU" sz="1800" b="0" dirty="0" smtClean="0">
                <a:solidFill>
                  <a:srgbClr val="1F6F67"/>
                </a:solidFill>
              </a:rPr>
              <a:t>языка, 1994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1F6F67"/>
                </a:solidFill>
              </a:rPr>
              <a:t>Фразеологический объяснительный словарь </a:t>
            </a:r>
            <a:r>
              <a:rPr lang="ru-RU" sz="1800" b="0" dirty="0">
                <a:solidFill>
                  <a:srgbClr val="1F6F67"/>
                </a:solidFill>
              </a:rPr>
              <a:t>русского </a:t>
            </a:r>
            <a:r>
              <a:rPr lang="ru-RU" sz="1800" b="0" dirty="0" smtClean="0">
                <a:solidFill>
                  <a:srgbClr val="1F6F67"/>
                </a:solidFill>
              </a:rPr>
              <a:t>языка, 2009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1F6F67"/>
                </a:solidFill>
              </a:rPr>
              <a:t>Национальный корпус </a:t>
            </a:r>
            <a:r>
              <a:rPr lang="ru-RU" sz="1800" b="0" dirty="0">
                <a:solidFill>
                  <a:srgbClr val="1F6F67"/>
                </a:solidFill>
              </a:rPr>
              <a:t>русского </a:t>
            </a:r>
            <a:r>
              <a:rPr lang="ru-RU" sz="1800" b="0" dirty="0" smtClean="0">
                <a:solidFill>
                  <a:srgbClr val="1F6F67"/>
                </a:solidFill>
              </a:rPr>
              <a:t>языка и др.</a:t>
            </a:r>
            <a:endParaRPr lang="ru-RU" sz="1800" b="0" dirty="0">
              <a:solidFill>
                <a:srgbClr val="1F6F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6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936173" y="662073"/>
            <a:ext cx="7271656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173A8D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173A8D"/>
                </a:solidFill>
              </a:rPr>
              <a:t>Объект</a:t>
            </a:r>
            <a:r>
              <a:rPr lang="ru-RU" b="0" dirty="0" smtClean="0">
                <a:solidFill>
                  <a:srgbClr val="173A8D"/>
                </a:solidFill>
              </a:rPr>
              <a:t> – фразеологизмы, репрезентирующие </a:t>
            </a:r>
            <a:r>
              <a:rPr lang="ru-RU" b="0" dirty="0">
                <a:solidFill>
                  <a:srgbClr val="173A8D"/>
                </a:solidFill>
              </a:rPr>
              <a:t>некоторые аспекты феномена </a:t>
            </a:r>
            <a:r>
              <a:rPr lang="ru-RU" b="0" dirty="0" smtClean="0">
                <a:solidFill>
                  <a:srgbClr val="173A8D"/>
                </a:solidFill>
              </a:rPr>
              <a:t>человека: образы </a:t>
            </a:r>
            <a:r>
              <a:rPr lang="ru-RU" b="0" dirty="0">
                <a:solidFill>
                  <a:srgbClr val="173A8D"/>
                </a:solidFill>
              </a:rPr>
              <a:t>доброго и злого человека, умственные способности в дихотомии глупый – умный, </a:t>
            </a:r>
            <a:r>
              <a:rPr lang="ru-RU" b="0" dirty="0" smtClean="0">
                <a:solidFill>
                  <a:srgbClr val="173A8D"/>
                </a:solidFill>
              </a:rPr>
              <a:t>эмоциональные чувства гнева </a:t>
            </a:r>
            <a:r>
              <a:rPr lang="ru-RU" b="0" dirty="0">
                <a:solidFill>
                  <a:srgbClr val="173A8D"/>
                </a:solidFill>
              </a:rPr>
              <a:t>и </a:t>
            </a:r>
            <a:r>
              <a:rPr lang="ru-RU" b="0" dirty="0" smtClean="0">
                <a:solidFill>
                  <a:srgbClr val="173A8D"/>
                </a:solidFill>
              </a:rPr>
              <a:t>страха.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0" dirty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0" dirty="0" smtClean="0">
                <a:solidFill>
                  <a:srgbClr val="173A8D"/>
                </a:solidFill>
              </a:rPr>
              <a:t>Всего проанализировано </a:t>
            </a:r>
            <a:r>
              <a:rPr lang="ru-RU" b="0" dirty="0">
                <a:solidFill>
                  <a:srgbClr val="173A8D"/>
                </a:solidFill>
              </a:rPr>
              <a:t>329 мансийских и 363 русских ФЕ</a:t>
            </a:r>
            <a:r>
              <a:rPr lang="ru-RU" b="0" dirty="0" smtClean="0">
                <a:solidFill>
                  <a:srgbClr val="173A8D"/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0" dirty="0" smtClean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0" dirty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1F6F67"/>
                </a:solidFill>
              </a:rPr>
              <a:t>Предмет</a:t>
            </a:r>
            <a:r>
              <a:rPr lang="ru-RU" b="0" dirty="0" smtClean="0">
                <a:solidFill>
                  <a:srgbClr val="1F6F67"/>
                </a:solidFill>
              </a:rPr>
              <a:t> – </a:t>
            </a:r>
            <a:r>
              <a:rPr lang="ru-RU" b="0" dirty="0" err="1" smtClean="0">
                <a:solidFill>
                  <a:srgbClr val="1F6F67"/>
                </a:solidFill>
              </a:rPr>
              <a:t>лингвокультурные</a:t>
            </a:r>
            <a:r>
              <a:rPr lang="ru-RU" b="0" dirty="0" smtClean="0">
                <a:solidFill>
                  <a:srgbClr val="1F6F67"/>
                </a:solidFill>
              </a:rPr>
              <a:t> </a:t>
            </a:r>
            <a:r>
              <a:rPr lang="ru-RU" b="0" dirty="0">
                <a:solidFill>
                  <a:srgbClr val="1F6F67"/>
                </a:solidFill>
              </a:rPr>
              <a:t>и </a:t>
            </a:r>
            <a:r>
              <a:rPr lang="ru-RU" b="0" dirty="0" err="1">
                <a:solidFill>
                  <a:srgbClr val="1F6F67"/>
                </a:solidFill>
              </a:rPr>
              <a:t>лингвокогнитивные</a:t>
            </a:r>
            <a:r>
              <a:rPr lang="ru-RU" b="0" dirty="0">
                <a:solidFill>
                  <a:srgbClr val="1F6F67"/>
                </a:solidFill>
              </a:rPr>
              <a:t> особенности мансийских и русских фразеологизмов, репрезентирующих языковой образ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178839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936173" y="662073"/>
            <a:ext cx="7260770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900" dirty="0">
                <a:solidFill>
                  <a:srgbClr val="173A8D"/>
                </a:solidFill>
              </a:rPr>
              <a:t>Цель </a:t>
            </a:r>
            <a:r>
              <a:rPr lang="ru-RU" sz="1900" b="0" dirty="0" smtClean="0">
                <a:solidFill>
                  <a:srgbClr val="173A8D"/>
                </a:solidFill>
              </a:rPr>
              <a:t>–</a:t>
            </a:r>
            <a:r>
              <a:rPr lang="ru-RU" sz="1900" dirty="0" smtClean="0">
                <a:solidFill>
                  <a:srgbClr val="173A8D"/>
                </a:solidFill>
              </a:rPr>
              <a:t> </a:t>
            </a:r>
            <a:r>
              <a:rPr lang="ru-RU" sz="1900" b="0" dirty="0">
                <a:solidFill>
                  <a:srgbClr val="173A8D"/>
                </a:solidFill>
              </a:rPr>
              <a:t>выявить инвентарь </a:t>
            </a:r>
            <a:r>
              <a:rPr lang="ru-RU" sz="1900" b="0" dirty="0" smtClean="0">
                <a:solidFill>
                  <a:srgbClr val="173A8D"/>
                </a:solidFill>
              </a:rPr>
              <a:t>фразеологизмов; исследовать </a:t>
            </a:r>
            <a:r>
              <a:rPr lang="ru-RU" sz="1900" b="0" dirty="0">
                <a:solidFill>
                  <a:srgbClr val="173A8D"/>
                </a:solidFill>
              </a:rPr>
              <a:t>их в контексте </a:t>
            </a:r>
            <a:r>
              <a:rPr lang="ru-RU" sz="1900" b="0" dirty="0" err="1">
                <a:solidFill>
                  <a:srgbClr val="173A8D"/>
                </a:solidFill>
              </a:rPr>
              <a:t>лингвокультурологического</a:t>
            </a:r>
            <a:r>
              <a:rPr lang="ru-RU" sz="1900" b="0" dirty="0">
                <a:solidFill>
                  <a:srgbClr val="173A8D"/>
                </a:solidFill>
              </a:rPr>
              <a:t> и </a:t>
            </a:r>
            <a:r>
              <a:rPr lang="ru-RU" sz="1900" b="0" dirty="0" err="1">
                <a:solidFill>
                  <a:srgbClr val="173A8D"/>
                </a:solidFill>
              </a:rPr>
              <a:t>лингвокогнитивного</a:t>
            </a:r>
            <a:r>
              <a:rPr lang="ru-RU" sz="1900" b="0" dirty="0">
                <a:solidFill>
                  <a:srgbClr val="173A8D"/>
                </a:solidFill>
              </a:rPr>
              <a:t> содержания национальных картин мира. </a:t>
            </a:r>
            <a:endParaRPr lang="ru-RU" sz="1900" b="0" dirty="0" smtClean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900" dirty="0" smtClean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900" dirty="0" smtClean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900" dirty="0" smtClean="0">
                <a:solidFill>
                  <a:srgbClr val="1F6F67"/>
                </a:solidFill>
              </a:rPr>
              <a:t>Задачи</a:t>
            </a:r>
            <a:r>
              <a:rPr lang="ru-RU" sz="1900" dirty="0">
                <a:solidFill>
                  <a:srgbClr val="1F6F67"/>
                </a:solidFill>
              </a:rPr>
              <a:t>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900" b="0" dirty="0">
                <a:solidFill>
                  <a:srgbClr val="1F6F67"/>
                </a:solidFill>
              </a:rPr>
              <a:t>1) выявить и систематизировать инвентарь фразеологизмов</a:t>
            </a:r>
            <a:r>
              <a:rPr lang="ru-RU" sz="1900" b="0" dirty="0" smtClean="0">
                <a:solidFill>
                  <a:srgbClr val="1F6F67"/>
                </a:solidFill>
              </a:rPr>
              <a:t> </a:t>
            </a:r>
            <a:r>
              <a:rPr lang="ru-RU" sz="1900" b="0" dirty="0">
                <a:solidFill>
                  <a:srgbClr val="1F6F67"/>
                </a:solidFill>
              </a:rPr>
              <a:t>мансийского и русского </a:t>
            </a:r>
            <a:r>
              <a:rPr lang="ru-RU" sz="1900" b="0" dirty="0" smtClean="0">
                <a:solidFill>
                  <a:srgbClr val="1F6F67"/>
                </a:solidFill>
              </a:rPr>
              <a:t>языков, </a:t>
            </a:r>
            <a:r>
              <a:rPr lang="ru-RU" sz="1900" b="0" dirty="0">
                <a:solidFill>
                  <a:srgbClr val="1F6F67"/>
                </a:solidFill>
              </a:rPr>
              <a:t>определить их семантику;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900" b="0" dirty="0">
                <a:solidFill>
                  <a:srgbClr val="1F6F67"/>
                </a:solidFill>
              </a:rPr>
              <a:t>2) представить обзор существующих подходов к изучению и описанию фразеологизмов</a:t>
            </a:r>
            <a:r>
              <a:rPr lang="ru-RU" sz="1900" b="0" dirty="0" smtClean="0">
                <a:solidFill>
                  <a:srgbClr val="1F6F67"/>
                </a:solidFill>
              </a:rPr>
              <a:t> </a:t>
            </a:r>
            <a:r>
              <a:rPr lang="ru-RU" sz="1900" b="0" dirty="0">
                <a:solidFill>
                  <a:srgbClr val="1F6F67"/>
                </a:solidFill>
              </a:rPr>
              <a:t>в русской и финно-угорской </a:t>
            </a:r>
            <a:r>
              <a:rPr lang="ru-RU" sz="1900" b="0" dirty="0" smtClean="0">
                <a:solidFill>
                  <a:srgbClr val="1F6F67"/>
                </a:solidFill>
              </a:rPr>
              <a:t>фразеологии;</a:t>
            </a:r>
            <a:endParaRPr lang="ru-RU" sz="1900" b="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900" b="0" dirty="0">
                <a:solidFill>
                  <a:srgbClr val="1F6F67"/>
                </a:solidFill>
              </a:rPr>
              <a:t>3) установить различные типы межъязыковой эквивалентности фразеологизмов</a:t>
            </a:r>
            <a:r>
              <a:rPr lang="ru-RU" sz="1900" b="0" dirty="0" smtClean="0">
                <a:solidFill>
                  <a:srgbClr val="1F6F67"/>
                </a:solidFill>
              </a:rPr>
              <a:t> </a:t>
            </a:r>
            <a:r>
              <a:rPr lang="ru-RU" sz="1900" b="0" dirty="0">
                <a:solidFill>
                  <a:srgbClr val="1F6F67"/>
                </a:solidFill>
              </a:rPr>
              <a:t>мансийского и русского языков;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900" b="0" dirty="0">
                <a:solidFill>
                  <a:srgbClr val="1F6F67"/>
                </a:solidFill>
              </a:rPr>
              <a:t>4) рассмотреть роль метафоризации как процесса декодирования образов, выявить модели метафорических переносов;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900" b="0" dirty="0">
                <a:solidFill>
                  <a:srgbClr val="1F6F67"/>
                </a:solidFill>
              </a:rPr>
              <a:t>5) исследовать коды культуры, заключённые в образных основаниях фразеологизмов</a:t>
            </a:r>
            <a:r>
              <a:rPr lang="ru-RU" sz="1900" b="0" dirty="0" smtClean="0">
                <a:solidFill>
                  <a:srgbClr val="1F6F67"/>
                </a:solidFill>
              </a:rPr>
              <a:t> </a:t>
            </a:r>
            <a:r>
              <a:rPr lang="ru-RU" sz="1900" b="0" dirty="0">
                <a:solidFill>
                  <a:srgbClr val="1F6F67"/>
                </a:solidFill>
              </a:rPr>
              <a:t>сопоставляемых языков;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900" b="0" dirty="0">
                <a:solidFill>
                  <a:srgbClr val="1F6F67"/>
                </a:solidFill>
              </a:rPr>
              <a:t>6) выявить обще-культурные и национально-культурные свойства фразеологизмов</a:t>
            </a:r>
            <a:r>
              <a:rPr lang="ru-RU" sz="1900" b="0" dirty="0" smtClean="0">
                <a:solidFill>
                  <a:srgbClr val="1F6F67"/>
                </a:solidFill>
              </a:rPr>
              <a:t> </a:t>
            </a:r>
            <a:r>
              <a:rPr lang="ru-RU" sz="1900" b="0" dirty="0">
                <a:solidFill>
                  <a:srgbClr val="1F6F67"/>
                </a:solidFill>
              </a:rPr>
              <a:t>сравниваемых языков.</a:t>
            </a:r>
          </a:p>
        </p:txBody>
      </p:sp>
    </p:spTree>
    <p:extLst>
      <p:ext uri="{BB962C8B-B14F-4D97-AF65-F5344CB8AC3E}">
        <p14:creationId xmlns:p14="http://schemas.microsoft.com/office/powerpoint/2010/main" val="365359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936173" y="662073"/>
            <a:ext cx="7271656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1F6F67"/>
                </a:solidFill>
              </a:rPr>
              <a:t>Гипотеза </a:t>
            </a:r>
            <a:r>
              <a:rPr lang="ru-RU" sz="2000" b="0" dirty="0" smtClean="0">
                <a:solidFill>
                  <a:srgbClr val="1F6F67"/>
                </a:solidFill>
              </a:rPr>
              <a:t>заключается </a:t>
            </a:r>
            <a:r>
              <a:rPr lang="ru-RU" sz="2000" b="0" dirty="0">
                <a:solidFill>
                  <a:srgbClr val="1F6F67"/>
                </a:solidFill>
              </a:rPr>
              <a:t>в предположении, </a:t>
            </a:r>
            <a:r>
              <a:rPr lang="ru-RU" sz="2000" b="0" dirty="0" smtClean="0">
                <a:solidFill>
                  <a:srgbClr val="1F6F67"/>
                </a:solidFill>
              </a:rPr>
              <a:t>что: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b="0" dirty="0" smtClean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 smtClean="0">
                <a:solidFill>
                  <a:srgbClr val="173A8D"/>
                </a:solidFill>
              </a:rPr>
              <a:t>1) </a:t>
            </a:r>
            <a:r>
              <a:rPr lang="ru-RU" sz="2000" b="0" dirty="0" err="1" smtClean="0">
                <a:solidFill>
                  <a:srgbClr val="173A8D"/>
                </a:solidFill>
              </a:rPr>
              <a:t>лингвокультурологический</a:t>
            </a:r>
            <a:r>
              <a:rPr lang="ru-RU" sz="2000" b="0" dirty="0" smtClean="0">
                <a:solidFill>
                  <a:srgbClr val="173A8D"/>
                </a:solidFill>
              </a:rPr>
              <a:t> </a:t>
            </a:r>
            <a:r>
              <a:rPr lang="ru-RU" sz="2000" b="0" dirty="0">
                <a:solidFill>
                  <a:srgbClr val="173A8D"/>
                </a:solidFill>
              </a:rPr>
              <a:t>анализ образа человека позволяет выявить универсальные (общекультурные) и уникальные (национально-культурные) фрагменты сопоставляемых языковых картин </a:t>
            </a:r>
            <a:r>
              <a:rPr lang="ru-RU" sz="2000" b="0" dirty="0" smtClean="0">
                <a:solidFill>
                  <a:srgbClr val="173A8D"/>
                </a:solidFill>
              </a:rPr>
              <a:t>мира;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b="0" dirty="0" smtClean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 smtClean="0">
                <a:solidFill>
                  <a:srgbClr val="173A8D"/>
                </a:solidFill>
              </a:rPr>
              <a:t>2</a:t>
            </a:r>
            <a:r>
              <a:rPr lang="ru-RU" sz="2000" b="0" dirty="0">
                <a:solidFill>
                  <a:srgbClr val="173A8D"/>
                </a:solidFill>
              </a:rPr>
              <a:t>) фразеологизмы, репрезентирующие данный образ, отображают некоторые аспекты языкового сознания и мышления этносов, </a:t>
            </a:r>
            <a:r>
              <a:rPr lang="ru-RU" sz="2000" b="0" dirty="0" err="1">
                <a:solidFill>
                  <a:srgbClr val="173A8D"/>
                </a:solidFill>
              </a:rPr>
              <a:t>структурирующихся</a:t>
            </a:r>
            <a:r>
              <a:rPr lang="ru-RU" sz="2000" b="0" dirty="0">
                <a:solidFill>
                  <a:srgbClr val="173A8D"/>
                </a:solidFill>
              </a:rPr>
              <a:t> под влиянием их социально-исторического развития (внешний фактор) и когнитивных механизмов восприятия окружающего мира (внутренний фактор</a:t>
            </a:r>
            <a:r>
              <a:rPr lang="ru-RU" sz="2000" b="0" dirty="0" smtClean="0">
                <a:solidFill>
                  <a:srgbClr val="173A8D"/>
                </a:solidFill>
              </a:rPr>
              <a:t>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b="0" dirty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 smtClean="0">
                <a:solidFill>
                  <a:srgbClr val="173A8D"/>
                </a:solidFill>
              </a:rPr>
              <a:t>3</a:t>
            </a:r>
            <a:r>
              <a:rPr lang="ru-RU" sz="2000" b="0" dirty="0">
                <a:solidFill>
                  <a:srgbClr val="173A8D"/>
                </a:solidFill>
              </a:rPr>
              <a:t>) формирование части фразеологизмов мансийского языка складывалось под влиянием языковых контактов, в частности, с русскоязычным населением, т. е. связано с ареалами межъязыкового взаимодействия.</a:t>
            </a:r>
            <a:endParaRPr lang="ru-RU" sz="2000" b="0" dirty="0">
              <a:solidFill>
                <a:srgbClr val="1F6F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8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055916" y="945697"/>
            <a:ext cx="7097484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173A8D"/>
                </a:solidFill>
              </a:rPr>
              <a:t>М</a:t>
            </a:r>
            <a:r>
              <a:rPr lang="ru-RU" dirty="0" smtClean="0">
                <a:solidFill>
                  <a:srgbClr val="173A8D"/>
                </a:solidFill>
              </a:rPr>
              <a:t>етоды </a:t>
            </a:r>
            <a:r>
              <a:rPr lang="ru-RU" dirty="0">
                <a:solidFill>
                  <a:srgbClr val="173A8D"/>
                </a:solidFill>
              </a:rPr>
              <a:t>исследования: </a:t>
            </a:r>
            <a:endParaRPr lang="ru-RU" dirty="0" smtClean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rgbClr val="173A8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метод </a:t>
            </a:r>
            <a:r>
              <a:rPr lang="ru-RU" b="0" dirty="0">
                <a:solidFill>
                  <a:srgbClr val="1F6F67"/>
                </a:solidFill>
              </a:rPr>
              <a:t>полевого </a:t>
            </a:r>
            <a:r>
              <a:rPr lang="ru-RU" b="0" dirty="0" smtClean="0">
                <a:solidFill>
                  <a:srgbClr val="1F6F67"/>
                </a:solidFill>
              </a:rPr>
              <a:t>исследования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метод </a:t>
            </a:r>
            <a:r>
              <a:rPr lang="ru-RU" b="0" dirty="0">
                <a:solidFill>
                  <a:srgbClr val="1F6F67"/>
                </a:solidFill>
              </a:rPr>
              <a:t>опроса информантов (анкета, интервью, беседа</a:t>
            </a:r>
            <a:r>
              <a:rPr lang="ru-RU" b="0" dirty="0" smtClean="0">
                <a:solidFill>
                  <a:srgbClr val="1F6F67"/>
                </a:solidFill>
              </a:rPr>
              <a:t>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метод </a:t>
            </a:r>
            <a:r>
              <a:rPr lang="ru-RU" b="0" dirty="0">
                <a:solidFill>
                  <a:srgbClr val="1F6F67"/>
                </a:solidFill>
              </a:rPr>
              <a:t>сплошной выборки </a:t>
            </a:r>
            <a:endParaRPr lang="ru-RU" b="0" dirty="0" smtClean="0">
              <a:solidFill>
                <a:srgbClr val="1F6F67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метод </a:t>
            </a:r>
            <a:r>
              <a:rPr lang="ru-RU" b="0" dirty="0">
                <a:solidFill>
                  <a:srgbClr val="1F6F67"/>
                </a:solidFill>
              </a:rPr>
              <a:t>компонентного анализа </a:t>
            </a:r>
            <a:endParaRPr lang="ru-RU" b="0" dirty="0" smtClean="0">
              <a:solidFill>
                <a:srgbClr val="1F6F67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описательно-аналитический метод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метод </a:t>
            </a:r>
            <a:r>
              <a:rPr lang="ru-RU" b="0" dirty="0">
                <a:solidFill>
                  <a:srgbClr val="1F6F67"/>
                </a:solidFill>
              </a:rPr>
              <a:t>семантического определения </a:t>
            </a:r>
            <a:endParaRPr lang="ru-RU" b="0" dirty="0" smtClean="0">
              <a:solidFill>
                <a:srgbClr val="1F6F67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количественно-статистический </a:t>
            </a:r>
            <a:r>
              <a:rPr lang="ru-RU" b="0" dirty="0">
                <a:solidFill>
                  <a:srgbClr val="1F6F67"/>
                </a:solidFill>
              </a:rPr>
              <a:t>метод </a:t>
            </a:r>
            <a:endParaRPr lang="ru-RU" b="0" dirty="0" smtClean="0">
              <a:solidFill>
                <a:srgbClr val="1F6F67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 smtClean="0">
                <a:solidFill>
                  <a:srgbClr val="1F6F67"/>
                </a:solidFill>
              </a:rPr>
              <a:t>интерпретативный</a:t>
            </a:r>
            <a:r>
              <a:rPr lang="ru-RU" b="0" dirty="0" smtClean="0">
                <a:solidFill>
                  <a:srgbClr val="1F6F67"/>
                </a:solidFill>
              </a:rPr>
              <a:t> </a:t>
            </a:r>
            <a:r>
              <a:rPr lang="ru-RU" b="0" dirty="0">
                <a:solidFill>
                  <a:srgbClr val="1F6F67"/>
                </a:solidFill>
              </a:rPr>
              <a:t>метод </a:t>
            </a:r>
            <a:endParaRPr lang="ru-RU" b="0" dirty="0" smtClean="0">
              <a:solidFill>
                <a:srgbClr val="1F6F67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метод </a:t>
            </a:r>
            <a:r>
              <a:rPr lang="ru-RU" b="0" dirty="0" err="1">
                <a:solidFill>
                  <a:srgbClr val="1F6F67"/>
                </a:solidFill>
              </a:rPr>
              <a:t>лингвокультурологического</a:t>
            </a:r>
            <a:r>
              <a:rPr lang="ru-RU" b="0" dirty="0">
                <a:solidFill>
                  <a:srgbClr val="1F6F67"/>
                </a:solidFill>
              </a:rPr>
              <a:t> </a:t>
            </a:r>
            <a:r>
              <a:rPr lang="ru-RU" b="0" dirty="0" smtClean="0">
                <a:solidFill>
                  <a:srgbClr val="1F6F67"/>
                </a:solidFill>
              </a:rPr>
              <a:t>анализа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F6F67"/>
                </a:solidFill>
              </a:rPr>
              <a:t>сравнительно-сопоставительный метод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0" dirty="0">
              <a:solidFill>
                <a:srgbClr val="1F6F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92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055808" y="662073"/>
            <a:ext cx="6977741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1F6F67"/>
                </a:solidFill>
              </a:rPr>
              <a:t>Научная новизна: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b="0" dirty="0" smtClean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173A8D"/>
                </a:solidFill>
              </a:rPr>
              <a:t>а</a:t>
            </a:r>
            <a:r>
              <a:rPr lang="ru-RU" sz="1800" b="0" dirty="0">
                <a:solidFill>
                  <a:srgbClr val="173A8D"/>
                </a:solidFill>
              </a:rPr>
              <a:t>) </a:t>
            </a:r>
            <a:r>
              <a:rPr lang="ru-RU" sz="1800" b="0" dirty="0" smtClean="0">
                <a:solidFill>
                  <a:srgbClr val="173A8D"/>
                </a:solidFill>
              </a:rPr>
              <a:t>впервые в </a:t>
            </a:r>
            <a:r>
              <a:rPr lang="ru-RU" sz="1800" b="0" dirty="0">
                <a:solidFill>
                  <a:srgbClr val="173A8D"/>
                </a:solidFill>
              </a:rPr>
              <a:t>мансийском языке был выявлен, систематизирован и введён в научный оборот обширный пласт </a:t>
            </a:r>
            <a:r>
              <a:rPr lang="ru-RU" sz="1800" b="0" dirty="0" smtClean="0">
                <a:solidFill>
                  <a:srgbClr val="173A8D"/>
                </a:solidFill>
              </a:rPr>
              <a:t>фразеологизмов;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173A8D"/>
                </a:solidFill>
              </a:rPr>
              <a:t>б</a:t>
            </a:r>
            <a:r>
              <a:rPr lang="ru-RU" sz="1800" b="0" dirty="0">
                <a:solidFill>
                  <a:srgbClr val="173A8D"/>
                </a:solidFill>
              </a:rPr>
              <a:t>) </a:t>
            </a:r>
            <a:r>
              <a:rPr lang="ru-RU" sz="1800" b="0" dirty="0" smtClean="0">
                <a:solidFill>
                  <a:srgbClr val="173A8D"/>
                </a:solidFill>
              </a:rPr>
              <a:t>выработан </a:t>
            </a:r>
            <a:r>
              <a:rPr lang="ru-RU" sz="1800" b="0" dirty="0">
                <a:solidFill>
                  <a:srgbClr val="173A8D"/>
                </a:solidFill>
              </a:rPr>
              <a:t>понятийно-терминологический </a:t>
            </a:r>
            <a:r>
              <a:rPr lang="ru-RU" sz="1800" b="0" dirty="0" smtClean="0">
                <a:solidFill>
                  <a:srgbClr val="173A8D"/>
                </a:solidFill>
              </a:rPr>
              <a:t>аппарат, </a:t>
            </a:r>
            <a:r>
              <a:rPr lang="ru-RU" sz="1800" b="0" dirty="0">
                <a:solidFill>
                  <a:srgbClr val="173A8D"/>
                </a:solidFill>
              </a:rPr>
              <a:t>определено место </a:t>
            </a:r>
            <a:r>
              <a:rPr lang="ru-RU" sz="1800" b="0" dirty="0" smtClean="0">
                <a:solidFill>
                  <a:srgbClr val="173A8D"/>
                </a:solidFill>
              </a:rPr>
              <a:t>фразеологизмов </a:t>
            </a:r>
            <a:r>
              <a:rPr lang="ru-RU" sz="1800" b="0" dirty="0">
                <a:solidFill>
                  <a:srgbClr val="173A8D"/>
                </a:solidFill>
              </a:rPr>
              <a:t>в системе языковых знаков мансийского языка, </a:t>
            </a:r>
            <a:r>
              <a:rPr lang="ru-RU" sz="1800" b="0" dirty="0" smtClean="0">
                <a:solidFill>
                  <a:srgbClr val="173A8D"/>
                </a:solidFill>
              </a:rPr>
              <a:t>представлена их </a:t>
            </a:r>
            <a:r>
              <a:rPr lang="ru-RU" sz="1800" b="0" dirty="0">
                <a:solidFill>
                  <a:srgbClr val="173A8D"/>
                </a:solidFill>
              </a:rPr>
              <a:t>классификация </a:t>
            </a:r>
            <a:r>
              <a:rPr lang="ru-RU" sz="1800" b="0" dirty="0" smtClean="0">
                <a:solidFill>
                  <a:srgbClr val="173A8D"/>
                </a:solidFill>
              </a:rPr>
              <a:t>на </a:t>
            </a:r>
            <a:r>
              <a:rPr lang="ru-RU" sz="1800" b="0" dirty="0">
                <a:solidFill>
                  <a:srgbClr val="173A8D"/>
                </a:solidFill>
              </a:rPr>
              <a:t>основании семантической слитности компонентов</a:t>
            </a:r>
            <a:r>
              <a:rPr lang="ru-RU" sz="1800" b="0" dirty="0" smtClean="0">
                <a:solidFill>
                  <a:srgbClr val="173A8D"/>
                </a:solidFill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173A8D"/>
                </a:solidFill>
              </a:rPr>
              <a:t>в</a:t>
            </a:r>
            <a:r>
              <a:rPr lang="ru-RU" sz="1800" b="0" dirty="0">
                <a:solidFill>
                  <a:srgbClr val="173A8D"/>
                </a:solidFill>
              </a:rPr>
              <a:t>) </a:t>
            </a:r>
            <a:r>
              <a:rPr lang="ru-RU" sz="1800" b="0" dirty="0" smtClean="0">
                <a:solidFill>
                  <a:srgbClr val="173A8D"/>
                </a:solidFill>
              </a:rPr>
              <a:t>произведено </a:t>
            </a:r>
            <a:r>
              <a:rPr lang="ru-RU" sz="1800" b="0" dirty="0">
                <a:solidFill>
                  <a:srgbClr val="173A8D"/>
                </a:solidFill>
              </a:rPr>
              <a:t>выделение типов межъязыковых соответствий: полных и частичных эквивалентов, фразеологических аналогов и </a:t>
            </a:r>
            <a:r>
              <a:rPr lang="ru-RU" sz="1800" b="0" dirty="0" err="1">
                <a:solidFill>
                  <a:srgbClr val="173A8D"/>
                </a:solidFill>
              </a:rPr>
              <a:t>безэквивалентных</a:t>
            </a:r>
            <a:r>
              <a:rPr lang="ru-RU" sz="1800" b="0" dirty="0">
                <a:solidFill>
                  <a:srgbClr val="173A8D"/>
                </a:solidFill>
              </a:rPr>
              <a:t> фразеологизмов</a:t>
            </a:r>
            <a:r>
              <a:rPr lang="ru-RU" sz="1800" b="0" dirty="0" smtClean="0">
                <a:solidFill>
                  <a:srgbClr val="173A8D"/>
                </a:solidFill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173A8D"/>
                </a:solidFill>
              </a:rPr>
              <a:t>г</a:t>
            </a:r>
            <a:r>
              <a:rPr lang="ru-RU" sz="1800" b="0" dirty="0">
                <a:solidFill>
                  <a:srgbClr val="173A8D"/>
                </a:solidFill>
              </a:rPr>
              <a:t>) </a:t>
            </a:r>
            <a:r>
              <a:rPr lang="ru-RU" sz="1800" b="0" dirty="0" smtClean="0">
                <a:solidFill>
                  <a:srgbClr val="173A8D"/>
                </a:solidFill>
              </a:rPr>
              <a:t>рассмотрена </a:t>
            </a:r>
            <a:r>
              <a:rPr lang="ru-RU" sz="1800" b="0" dirty="0">
                <a:solidFill>
                  <a:srgbClr val="173A8D"/>
                </a:solidFill>
              </a:rPr>
              <a:t>роль метафоры в процессе декодирования образов, выявлены различные модели метафорических переносов; </a:t>
            </a:r>
            <a:endParaRPr lang="ru-RU" sz="1800" b="0" dirty="0" smtClean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173A8D"/>
                </a:solidFill>
              </a:rPr>
              <a:t>д</a:t>
            </a:r>
            <a:r>
              <a:rPr lang="ru-RU" sz="1800" b="0" dirty="0">
                <a:solidFill>
                  <a:srgbClr val="173A8D"/>
                </a:solidFill>
              </a:rPr>
              <a:t>) исследованы коды культуры, заключённые в образных основаниях ФЕ сравниваемых языков, систематизирована их система;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173A8D"/>
                </a:solidFill>
              </a:rPr>
              <a:t>е</a:t>
            </a:r>
            <a:r>
              <a:rPr lang="ru-RU" sz="1800" b="0" dirty="0" smtClean="0">
                <a:solidFill>
                  <a:srgbClr val="173A8D"/>
                </a:solidFill>
              </a:rPr>
              <a:t>) </a:t>
            </a:r>
            <a:r>
              <a:rPr lang="ru-RU" sz="1800" b="0" dirty="0">
                <a:solidFill>
                  <a:srgbClr val="173A8D"/>
                </a:solidFill>
              </a:rPr>
              <a:t>в сопоставительном аспекте с применением антропоцентрического, </a:t>
            </a:r>
            <a:r>
              <a:rPr lang="ru-RU" sz="1800" b="0" dirty="0" err="1">
                <a:solidFill>
                  <a:srgbClr val="173A8D"/>
                </a:solidFill>
              </a:rPr>
              <a:t>лингвокультурологического</a:t>
            </a:r>
            <a:r>
              <a:rPr lang="ru-RU" sz="1800" b="0" dirty="0">
                <a:solidFill>
                  <a:srgbClr val="173A8D"/>
                </a:solidFill>
              </a:rPr>
              <a:t> и </a:t>
            </a:r>
            <a:r>
              <a:rPr lang="ru-RU" sz="1800" b="0" dirty="0" err="1">
                <a:solidFill>
                  <a:srgbClr val="173A8D"/>
                </a:solidFill>
              </a:rPr>
              <a:t>лингвокогнитивного</a:t>
            </a:r>
            <a:r>
              <a:rPr lang="ru-RU" sz="1800" b="0" dirty="0">
                <a:solidFill>
                  <a:srgbClr val="173A8D"/>
                </a:solidFill>
              </a:rPr>
              <a:t> подходов исследован языковой образ человека в языках разного строя ‒ мансийского и русского</a:t>
            </a:r>
            <a:r>
              <a:rPr lang="ru-RU" sz="1800" dirty="0">
                <a:solidFill>
                  <a:srgbClr val="173A8D"/>
                </a:solidFill>
              </a:rPr>
              <a:t>.</a:t>
            </a:r>
            <a:endParaRPr lang="ru-RU" sz="1800" b="0" dirty="0">
              <a:solidFill>
                <a:srgbClr val="1F6F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7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023259" y="1439434"/>
            <a:ext cx="7184569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1F6F67"/>
                </a:solidFill>
              </a:rPr>
              <a:t>Теоретическая </a:t>
            </a:r>
            <a:r>
              <a:rPr lang="ru-RU" sz="2000" dirty="0" smtClean="0">
                <a:solidFill>
                  <a:srgbClr val="1F6F67"/>
                </a:solidFill>
              </a:rPr>
              <a:t>значимость: </a:t>
            </a:r>
            <a:r>
              <a:rPr lang="ru-RU" sz="2000" b="0" dirty="0" smtClean="0">
                <a:solidFill>
                  <a:srgbClr val="1F6F67"/>
                </a:solidFill>
              </a:rPr>
              <a:t>материалы </a:t>
            </a:r>
            <a:r>
              <a:rPr lang="ru-RU" sz="2000" b="0" dirty="0">
                <a:solidFill>
                  <a:srgbClr val="1F6F67"/>
                </a:solidFill>
              </a:rPr>
              <a:t>и выводы работы в дальнейшем </a:t>
            </a:r>
            <a:r>
              <a:rPr lang="ru-RU" sz="2000" b="0" dirty="0" smtClean="0">
                <a:solidFill>
                  <a:srgbClr val="1F6F67"/>
                </a:solidFill>
              </a:rPr>
              <a:t>могут </a:t>
            </a:r>
            <a:r>
              <a:rPr lang="ru-RU" sz="2000" b="0" dirty="0">
                <a:solidFill>
                  <a:srgbClr val="1F6F67"/>
                </a:solidFill>
              </a:rPr>
              <a:t>послужить базой для реконструкции </a:t>
            </a:r>
            <a:r>
              <a:rPr lang="ru-RU" sz="2000" b="0" dirty="0" smtClean="0">
                <a:solidFill>
                  <a:srgbClr val="1F6F67"/>
                </a:solidFill>
              </a:rPr>
              <a:t>фразеологических картин мира </a:t>
            </a:r>
            <a:r>
              <a:rPr lang="ru-RU" sz="2000" b="0" dirty="0">
                <a:solidFill>
                  <a:srgbClr val="1F6F67"/>
                </a:solidFill>
              </a:rPr>
              <a:t>других языков. </a:t>
            </a:r>
            <a:endParaRPr lang="ru-RU" sz="2000" b="0" dirty="0" smtClean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b="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286B98"/>
                </a:solidFill>
              </a:rPr>
              <a:t>Практическая </a:t>
            </a:r>
            <a:r>
              <a:rPr lang="ru-RU" sz="2000" dirty="0" smtClean="0">
                <a:solidFill>
                  <a:srgbClr val="286B98"/>
                </a:solidFill>
              </a:rPr>
              <a:t>значимость: </a:t>
            </a:r>
            <a:r>
              <a:rPr lang="ru-RU" sz="2000" b="0" dirty="0" smtClean="0">
                <a:solidFill>
                  <a:srgbClr val="286B98"/>
                </a:solidFill>
              </a:rPr>
              <a:t>материалы </a:t>
            </a:r>
            <a:r>
              <a:rPr lang="ru-RU" sz="2000" b="0" dirty="0">
                <a:solidFill>
                  <a:srgbClr val="286B98"/>
                </a:solidFill>
              </a:rPr>
              <a:t>работы </a:t>
            </a:r>
            <a:r>
              <a:rPr lang="ru-RU" sz="2000" b="0" dirty="0" smtClean="0">
                <a:solidFill>
                  <a:srgbClr val="286B98"/>
                </a:solidFill>
              </a:rPr>
              <a:t>могут </a:t>
            </a:r>
            <a:r>
              <a:rPr lang="ru-RU" sz="2000" b="0" dirty="0">
                <a:solidFill>
                  <a:srgbClr val="286B98"/>
                </a:solidFill>
              </a:rPr>
              <a:t>быть использованы в прикладных целях при составлении пособий по проблемам фразеологии, учебно-методических разработок, выработке стратегии и тактики различных видов межкультурной коммуникации, в переводческой деятельности, составлении фразеологических, лексикографических, идеографических, коннотативных словарей различного типа, теоретических курсов по общему и частному языкознанию, проведении дальнейших научных сопоставительных описаний </a:t>
            </a:r>
            <a:r>
              <a:rPr lang="ru-RU" sz="2000" b="0" dirty="0" err="1">
                <a:solidFill>
                  <a:srgbClr val="286B98"/>
                </a:solidFill>
              </a:rPr>
              <a:t>лингвокультурологического</a:t>
            </a:r>
            <a:r>
              <a:rPr lang="ru-RU" sz="2000" b="0" dirty="0">
                <a:solidFill>
                  <a:srgbClr val="286B98"/>
                </a:solidFill>
              </a:rPr>
              <a:t> и </a:t>
            </a:r>
            <a:r>
              <a:rPr lang="ru-RU" sz="2000" b="0" dirty="0" err="1">
                <a:solidFill>
                  <a:srgbClr val="286B98"/>
                </a:solidFill>
              </a:rPr>
              <a:t>лингвокогнитивного</a:t>
            </a:r>
            <a:r>
              <a:rPr lang="ru-RU" sz="2000" b="0" dirty="0">
                <a:solidFill>
                  <a:srgbClr val="286B98"/>
                </a:solidFill>
              </a:rPr>
              <a:t> плана.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b="0" dirty="0">
              <a:solidFill>
                <a:srgbClr val="1F6F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49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066800" y="945697"/>
            <a:ext cx="7119257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1F6F67"/>
                </a:solidFill>
              </a:rPr>
              <a:t>Научная основа: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rgbClr val="1F6F67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286B98"/>
                </a:solidFill>
              </a:rPr>
              <a:t>классические труды, посвящённые связи философии, языка и культуры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286B98"/>
                </a:solidFill>
              </a:rPr>
              <a:t>ключевые работы по общему языкознанию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286B98"/>
                </a:solidFill>
              </a:rPr>
              <a:t>научные труды по общей фразеологии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286B98"/>
                </a:solidFill>
              </a:rPr>
              <a:t>работы по </a:t>
            </a:r>
            <a:r>
              <a:rPr lang="ru-RU" b="0" dirty="0" err="1">
                <a:solidFill>
                  <a:srgbClr val="286B98"/>
                </a:solidFill>
              </a:rPr>
              <a:t>контрастивной</a:t>
            </a:r>
            <a:r>
              <a:rPr lang="ru-RU" b="0" dirty="0">
                <a:solidFill>
                  <a:srgbClr val="286B98"/>
                </a:solidFill>
              </a:rPr>
              <a:t> лингвистике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>
                <a:solidFill>
                  <a:srgbClr val="286B98"/>
                </a:solidFill>
              </a:rPr>
              <a:t>лингвокультурологические</a:t>
            </a:r>
            <a:r>
              <a:rPr lang="ru-RU" b="0" dirty="0">
                <a:solidFill>
                  <a:srgbClr val="286B98"/>
                </a:solidFill>
              </a:rPr>
              <a:t> исследования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286B98"/>
                </a:solidFill>
              </a:rPr>
              <a:t>работы по лексической семантике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286B98"/>
                </a:solidFill>
              </a:rPr>
              <a:t>концептуальные и когнитивные исследования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286B98"/>
                </a:solidFill>
              </a:rPr>
              <a:t>труды по лингвистической аксиологии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286B98"/>
                </a:solidFill>
              </a:rPr>
              <a:t>работы по эмотивной </a:t>
            </a:r>
            <a:r>
              <a:rPr lang="ru-RU" b="0" dirty="0" smtClean="0">
                <a:solidFill>
                  <a:srgbClr val="286B98"/>
                </a:solidFill>
              </a:rPr>
              <a:t>лингвистике и др. </a:t>
            </a:r>
            <a:endParaRPr lang="ru-RU" b="0" dirty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b="0" dirty="0">
              <a:solidFill>
                <a:srgbClr val="1F6F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61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088571" y="662073"/>
            <a:ext cx="7075715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1F6F67"/>
                </a:solidFill>
              </a:rPr>
              <a:t>Апробация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286B98"/>
                </a:solidFill>
              </a:rPr>
              <a:t>Опубликовано 20 </a:t>
            </a:r>
            <a:r>
              <a:rPr lang="ru-RU" sz="1800" b="0" dirty="0">
                <a:solidFill>
                  <a:srgbClr val="286B98"/>
                </a:solidFill>
              </a:rPr>
              <a:t>научных статей, в том числе, </a:t>
            </a:r>
            <a:r>
              <a:rPr lang="ru-RU" sz="1800" b="0" dirty="0" smtClean="0">
                <a:solidFill>
                  <a:srgbClr val="286B98"/>
                </a:solidFill>
              </a:rPr>
              <a:t>4 </a:t>
            </a:r>
            <a:r>
              <a:rPr lang="ru-RU" sz="1800" b="0" dirty="0">
                <a:solidFill>
                  <a:srgbClr val="286B98"/>
                </a:solidFill>
              </a:rPr>
              <a:t>статьи в журналах, входящих в перечень ведущих периодических изданий, рекомендованных ВАК </a:t>
            </a:r>
            <a:r>
              <a:rPr lang="ru-RU" sz="1800" b="0" dirty="0" err="1">
                <a:solidFill>
                  <a:srgbClr val="286B98"/>
                </a:solidFill>
              </a:rPr>
              <a:t>Минобрнауки</a:t>
            </a:r>
            <a:r>
              <a:rPr lang="ru-RU" sz="1800" b="0" dirty="0">
                <a:solidFill>
                  <a:srgbClr val="286B98"/>
                </a:solidFill>
              </a:rPr>
              <a:t> РФ, </a:t>
            </a:r>
            <a:r>
              <a:rPr lang="ru-RU" sz="1800" b="0" dirty="0" smtClean="0">
                <a:solidFill>
                  <a:srgbClr val="286B98"/>
                </a:solidFill>
              </a:rPr>
              <a:t>4 </a:t>
            </a:r>
            <a:r>
              <a:rPr lang="ru-RU" sz="1800" b="0" dirty="0">
                <a:solidFill>
                  <a:srgbClr val="286B98"/>
                </a:solidFill>
              </a:rPr>
              <a:t>статьи в изданиях, входящих в международную реферативную базу данных </a:t>
            </a:r>
            <a:r>
              <a:rPr lang="ru-RU" sz="1800" b="0" dirty="0" err="1">
                <a:solidFill>
                  <a:srgbClr val="286B98"/>
                </a:solidFill>
              </a:rPr>
              <a:t>Web</a:t>
            </a:r>
            <a:r>
              <a:rPr lang="ru-RU" sz="1800" b="0" dirty="0">
                <a:solidFill>
                  <a:srgbClr val="286B98"/>
                </a:solidFill>
              </a:rPr>
              <a:t> </a:t>
            </a:r>
            <a:r>
              <a:rPr lang="ru-RU" sz="1800" b="0" dirty="0" err="1">
                <a:solidFill>
                  <a:srgbClr val="286B98"/>
                </a:solidFill>
              </a:rPr>
              <a:t>of</a:t>
            </a:r>
            <a:r>
              <a:rPr lang="ru-RU" sz="1800" b="0" dirty="0">
                <a:solidFill>
                  <a:srgbClr val="286B98"/>
                </a:solidFill>
              </a:rPr>
              <a:t> </a:t>
            </a:r>
            <a:r>
              <a:rPr lang="ru-RU" sz="1800" b="0" dirty="0" err="1">
                <a:solidFill>
                  <a:srgbClr val="286B98"/>
                </a:solidFill>
              </a:rPr>
              <a:t>Science</a:t>
            </a:r>
            <a:r>
              <a:rPr lang="ru-RU" sz="1800" b="0" dirty="0">
                <a:solidFill>
                  <a:srgbClr val="286B98"/>
                </a:solidFill>
              </a:rPr>
              <a:t>, </a:t>
            </a:r>
            <a:r>
              <a:rPr lang="ru-RU" sz="1800" b="0" dirty="0" smtClean="0">
                <a:solidFill>
                  <a:srgbClr val="286B98"/>
                </a:solidFill>
              </a:rPr>
              <a:t>3 </a:t>
            </a:r>
            <a:r>
              <a:rPr lang="ru-RU" sz="1800" b="0" dirty="0">
                <a:solidFill>
                  <a:srgbClr val="286B98"/>
                </a:solidFill>
              </a:rPr>
              <a:t>статьи в научных журналах, входящих в систему цитирования </a:t>
            </a:r>
            <a:r>
              <a:rPr lang="ru-RU" sz="1800" b="0" dirty="0" err="1" smtClean="0">
                <a:solidFill>
                  <a:srgbClr val="286B98"/>
                </a:solidFill>
              </a:rPr>
              <a:t>Scopus</a:t>
            </a:r>
            <a:r>
              <a:rPr lang="ru-RU" sz="1800" b="0" dirty="0" smtClean="0">
                <a:solidFill>
                  <a:srgbClr val="286B98"/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800" b="0" dirty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0" dirty="0">
                <a:solidFill>
                  <a:srgbClr val="1F6F67"/>
                </a:solidFill>
              </a:rPr>
              <a:t>Динисламова, О. Ю. Языковая репрезентация характера человека в мансийском и русском языках (на материале фразеологических единиц, характеризующих доброго человека) / О. Ю. Динисламова // Ежегодник финно-угорских исследований. – 2018. – Т. 12. – №3. – С. 6–21. (1,2 п. л</a:t>
            </a:r>
            <a:r>
              <a:rPr lang="ru-RU" sz="1600" b="0" dirty="0" smtClean="0">
                <a:solidFill>
                  <a:srgbClr val="1F6F67"/>
                </a:solidFill>
              </a:rPr>
              <a:t>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0" dirty="0">
                <a:solidFill>
                  <a:srgbClr val="1F6F67"/>
                </a:solidFill>
              </a:rPr>
              <a:t>Динисламова, О. Ю. Репрезентация внешнего вида человека в аспекте рассмотрения эстетической категории «безобразное» (на материале фразеологизмов мансийского и русского языков) / О. Ю. Динисламова // Ежегодник финно-угорских исследований. – 2019. – Т. 13. – №2. – С. 343–355. (1,2 п. л</a:t>
            </a:r>
            <a:r>
              <a:rPr lang="ru-RU" sz="1600" b="0" dirty="0" smtClean="0">
                <a:solidFill>
                  <a:srgbClr val="1F6F67"/>
                </a:solidFill>
              </a:rPr>
              <a:t>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0" dirty="0">
                <a:solidFill>
                  <a:srgbClr val="1F6F67"/>
                </a:solidFill>
              </a:rPr>
              <a:t>Динисламова, О. Ю. </a:t>
            </a:r>
            <a:r>
              <a:rPr lang="ru-RU" sz="1600" b="0" dirty="0" err="1">
                <a:solidFill>
                  <a:srgbClr val="1F6F67"/>
                </a:solidFill>
              </a:rPr>
              <a:t>Фразеосемантическое</a:t>
            </a:r>
            <a:r>
              <a:rPr lang="ru-RU" sz="1600" b="0" dirty="0">
                <a:solidFill>
                  <a:srgbClr val="1F6F67"/>
                </a:solidFill>
              </a:rPr>
              <a:t> поле «здоровье человека» в мансийском и русском языках: сопоставительный аспект / О. Ю. Динисламова // Ежегодник финно-угорских исследований. – 2020. – Т. 14. – №1. – С. 55–64. (1,1 п. л.)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b="0" dirty="0">
              <a:solidFill>
                <a:srgbClr val="286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8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175DE4-7406-FD8C-50A0-0E591BCEDE1F}"/>
              </a:ext>
            </a:extLst>
          </p:cNvPr>
          <p:cNvSpPr txBox="1"/>
          <p:nvPr/>
        </p:nvSpPr>
        <p:spPr>
          <a:xfrm>
            <a:off x="652510" y="2773963"/>
            <a:ext cx="33454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Крупный заголовок темы не более шести слов</a:t>
            </a:r>
          </a:p>
          <a:p>
            <a:endParaRPr lang="ru-RU" sz="13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63" y="672872"/>
            <a:ext cx="4848225" cy="5686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5" y="278264"/>
            <a:ext cx="465772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175DE4-7406-FD8C-50A0-0E591BCEDE1F}"/>
              </a:ext>
            </a:extLst>
          </p:cNvPr>
          <p:cNvSpPr txBox="1"/>
          <p:nvPr/>
        </p:nvSpPr>
        <p:spPr>
          <a:xfrm>
            <a:off x="652510" y="2773963"/>
            <a:ext cx="33454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Крупный заголовок темы не более шести слов</a:t>
            </a:r>
          </a:p>
          <a:p>
            <a:endParaRPr lang="ru-RU" sz="13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7" y="1087210"/>
            <a:ext cx="3800475" cy="5314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28" y="255682"/>
            <a:ext cx="4644329" cy="63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175DE4-7406-FD8C-50A0-0E591BCEDE1F}"/>
              </a:ext>
            </a:extLst>
          </p:cNvPr>
          <p:cNvSpPr txBox="1"/>
          <p:nvPr/>
        </p:nvSpPr>
        <p:spPr>
          <a:xfrm>
            <a:off x="652510" y="2773963"/>
            <a:ext cx="33454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Крупный заголовок темы не более шести слов</a:t>
            </a:r>
          </a:p>
          <a:p>
            <a:endParaRPr lang="ru-RU" sz="13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6" y="1219201"/>
            <a:ext cx="3783597" cy="5167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29" y="106816"/>
            <a:ext cx="478155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925285" y="379044"/>
            <a:ext cx="7064830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1F6F67"/>
                </a:solidFill>
              </a:rPr>
              <a:t>Апробация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1F6F67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286B98"/>
                </a:solidFill>
              </a:rPr>
              <a:t>Проблемы </a:t>
            </a:r>
            <a:r>
              <a:rPr lang="ru-RU" sz="1600" b="0" dirty="0">
                <a:solidFill>
                  <a:srgbClr val="286B98"/>
                </a:solidFill>
              </a:rPr>
              <a:t>и перспективы социально-экономического и этнокультурного развития коренных малочисленных народов </a:t>
            </a:r>
            <a:r>
              <a:rPr lang="ru-RU" sz="1600" b="0" dirty="0" smtClean="0">
                <a:solidFill>
                  <a:srgbClr val="286B98"/>
                </a:solidFill>
              </a:rPr>
              <a:t>Севера </a:t>
            </a:r>
            <a:r>
              <a:rPr lang="ru-RU" sz="1600" b="0" dirty="0">
                <a:solidFill>
                  <a:srgbClr val="286B98"/>
                </a:solidFill>
              </a:rPr>
              <a:t>(Ханты-Мансийск, 25 ноября 2016 г</a:t>
            </a:r>
            <a:r>
              <a:rPr lang="ru-RU" sz="1600" b="0" dirty="0" smtClean="0">
                <a:solidFill>
                  <a:srgbClr val="286B98"/>
                </a:solidFill>
              </a:rPr>
              <a:t>.)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b="0" dirty="0" smtClean="0">
              <a:solidFill>
                <a:srgbClr val="286B98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286B98"/>
                </a:solidFill>
              </a:rPr>
              <a:t>Коренные </a:t>
            </a:r>
            <a:r>
              <a:rPr lang="ru-RU" sz="1600" b="0" dirty="0">
                <a:solidFill>
                  <a:srgbClr val="286B98"/>
                </a:solidFill>
              </a:rPr>
              <a:t>малочисленные народы Севера, Сибири и дальнего Востока: традиции и </a:t>
            </a:r>
            <a:r>
              <a:rPr lang="ru-RU" sz="1600" b="0" dirty="0" smtClean="0">
                <a:solidFill>
                  <a:srgbClr val="286B98"/>
                </a:solidFill>
              </a:rPr>
              <a:t>инновации </a:t>
            </a:r>
            <a:r>
              <a:rPr lang="ru-RU" sz="1600" b="0" dirty="0">
                <a:solidFill>
                  <a:srgbClr val="286B98"/>
                </a:solidFill>
              </a:rPr>
              <a:t>(Ханты-Мансийск, 20 декабря 2016 г</a:t>
            </a:r>
            <a:r>
              <a:rPr lang="ru-RU" sz="1600" b="0" dirty="0" smtClean="0">
                <a:solidFill>
                  <a:srgbClr val="286B98"/>
                </a:solidFill>
              </a:rPr>
              <a:t>.)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b="0" dirty="0" smtClean="0">
              <a:solidFill>
                <a:srgbClr val="286B98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286B98"/>
                </a:solidFill>
              </a:rPr>
              <a:t>Проблемы </a:t>
            </a:r>
            <a:r>
              <a:rPr lang="ru-RU" sz="1600" b="0" dirty="0">
                <a:solidFill>
                  <a:srgbClr val="286B98"/>
                </a:solidFill>
              </a:rPr>
              <a:t>внедрения результатов инновационных </a:t>
            </a:r>
            <a:r>
              <a:rPr lang="ru-RU" sz="1600" b="0" dirty="0" smtClean="0">
                <a:solidFill>
                  <a:srgbClr val="286B98"/>
                </a:solidFill>
              </a:rPr>
              <a:t>разработок </a:t>
            </a:r>
            <a:r>
              <a:rPr lang="ru-RU" sz="1600" b="0" dirty="0">
                <a:solidFill>
                  <a:srgbClr val="286B98"/>
                </a:solidFill>
              </a:rPr>
              <a:t>(Стерлитамак, 21 сентября 2017 г</a:t>
            </a:r>
            <a:r>
              <a:rPr lang="ru-RU" sz="1600" b="0" dirty="0" smtClean="0">
                <a:solidFill>
                  <a:srgbClr val="286B98"/>
                </a:solidFill>
              </a:rPr>
              <a:t>.)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b="0" dirty="0" smtClean="0">
              <a:solidFill>
                <a:srgbClr val="286B98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286B98"/>
                </a:solidFill>
              </a:rPr>
              <a:t>I </a:t>
            </a:r>
            <a:r>
              <a:rPr lang="ru-RU" sz="1600" b="0" dirty="0">
                <a:solidFill>
                  <a:srgbClr val="286B98"/>
                </a:solidFill>
              </a:rPr>
              <a:t>Шесталовские чтения» (Ханты-Мансийск, 20–23 сентября 2017 г</a:t>
            </a:r>
            <a:r>
              <a:rPr lang="ru-RU" sz="1600" b="0" dirty="0" smtClean="0">
                <a:solidFill>
                  <a:srgbClr val="286B98"/>
                </a:solidFill>
              </a:rPr>
              <a:t>.)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b="0" dirty="0" smtClean="0">
              <a:solidFill>
                <a:srgbClr val="286B98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286B98"/>
                </a:solidFill>
              </a:rPr>
              <a:t>XVIII </a:t>
            </a:r>
            <a:r>
              <a:rPr lang="ru-RU" sz="1600" b="0" dirty="0">
                <a:solidFill>
                  <a:srgbClr val="286B98"/>
                </a:solidFill>
              </a:rPr>
              <a:t>Югорские чтения» (Ханты-Мансийск, 28 ноября 2019 г</a:t>
            </a:r>
            <a:r>
              <a:rPr lang="ru-RU" sz="1600" b="0" dirty="0" smtClean="0">
                <a:solidFill>
                  <a:srgbClr val="286B98"/>
                </a:solidFill>
              </a:rPr>
              <a:t>.)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286B98"/>
                </a:solidFill>
              </a:rPr>
              <a:t>Языки </a:t>
            </a:r>
            <a:r>
              <a:rPr lang="ru-RU" sz="1600" b="0" dirty="0">
                <a:solidFill>
                  <a:srgbClr val="286B98"/>
                </a:solidFill>
              </a:rPr>
              <a:t>народов Сибири и сопредельных </a:t>
            </a:r>
            <a:r>
              <a:rPr lang="ru-RU" sz="1600" b="0" dirty="0" smtClean="0">
                <a:solidFill>
                  <a:srgbClr val="286B98"/>
                </a:solidFill>
              </a:rPr>
              <a:t>регионов </a:t>
            </a:r>
            <a:r>
              <a:rPr lang="ru-RU" sz="1600" b="0" dirty="0">
                <a:solidFill>
                  <a:srgbClr val="286B98"/>
                </a:solidFill>
              </a:rPr>
              <a:t>(г. Новосибирск, 8–11 октября 2019 г</a:t>
            </a:r>
            <a:r>
              <a:rPr lang="ru-RU" sz="1600" b="0" dirty="0" smtClean="0">
                <a:solidFill>
                  <a:srgbClr val="286B98"/>
                </a:solidFill>
              </a:rPr>
              <a:t>.)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b="0" dirty="0" smtClean="0">
              <a:solidFill>
                <a:srgbClr val="286B98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286B98"/>
                </a:solidFill>
              </a:rPr>
              <a:t>XIX </a:t>
            </a:r>
            <a:r>
              <a:rPr lang="ru-RU" sz="1600" b="0" dirty="0">
                <a:solidFill>
                  <a:srgbClr val="286B98"/>
                </a:solidFill>
              </a:rPr>
              <a:t>Югорские чтения» (Ханты-Мансийск, 1 декабря 2020 г</a:t>
            </a:r>
            <a:r>
              <a:rPr lang="ru-RU" sz="1600" b="0" dirty="0" smtClean="0">
                <a:solidFill>
                  <a:srgbClr val="286B98"/>
                </a:solidFill>
              </a:rPr>
              <a:t>.)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b="0" dirty="0" smtClean="0">
              <a:solidFill>
                <a:srgbClr val="286B98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286B98"/>
                </a:solidFill>
              </a:rPr>
              <a:t>II </a:t>
            </a:r>
            <a:r>
              <a:rPr lang="ru-RU" sz="1600" b="0" dirty="0">
                <a:solidFill>
                  <a:srgbClr val="286B98"/>
                </a:solidFill>
              </a:rPr>
              <a:t>Шесталовские чтения» (Ханты-Мансийск, 20–24 июня 2021 г</a:t>
            </a:r>
            <a:r>
              <a:rPr lang="ru-RU" sz="1600" b="0" dirty="0" smtClean="0">
                <a:solidFill>
                  <a:srgbClr val="286B98"/>
                </a:solidFill>
              </a:rPr>
              <a:t>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0" dirty="0" smtClean="0">
              <a:solidFill>
                <a:srgbClr val="286B98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286B98"/>
                </a:solidFill>
              </a:rPr>
              <a:t>Этнокультурное </a:t>
            </a:r>
            <a:r>
              <a:rPr lang="ru-RU" sz="1600" b="0" dirty="0">
                <a:solidFill>
                  <a:srgbClr val="286B98"/>
                </a:solidFill>
              </a:rPr>
              <a:t>пространство Югры: опыт реализации проектов и перспективы развития» (Ханты-Мансийск, 28–29 марта 2021 г</a:t>
            </a:r>
            <a:r>
              <a:rPr lang="ru-RU" sz="1600" b="0" dirty="0" smtClean="0">
                <a:solidFill>
                  <a:srgbClr val="286B98"/>
                </a:solidFill>
              </a:rPr>
              <a:t>.)</a:t>
            </a:r>
            <a:endParaRPr lang="ru-RU" sz="1600" b="0" dirty="0">
              <a:solidFill>
                <a:srgbClr val="286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7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088570" y="662073"/>
            <a:ext cx="9035143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1F6F67"/>
                </a:solidFill>
              </a:rPr>
              <a:t>Введение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800" dirty="0" smtClean="0">
              <a:solidFill>
                <a:srgbClr val="1F6F67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rgbClr val="286B98"/>
                </a:solidFill>
              </a:rPr>
              <a:t>актуальность </a:t>
            </a:r>
            <a:r>
              <a:rPr lang="ru-RU" sz="2800" b="0" dirty="0">
                <a:solidFill>
                  <a:srgbClr val="286B98"/>
                </a:solidFill>
              </a:rPr>
              <a:t>выбранной </a:t>
            </a:r>
            <a:r>
              <a:rPr lang="ru-RU" sz="2800" b="0" dirty="0" smtClean="0">
                <a:solidFill>
                  <a:srgbClr val="286B98"/>
                </a:solidFill>
              </a:rPr>
              <a:t>темы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rgbClr val="286B98"/>
                </a:solidFill>
              </a:rPr>
              <a:t>объект </a:t>
            </a:r>
            <a:r>
              <a:rPr lang="ru-RU" sz="2800" b="0" dirty="0">
                <a:solidFill>
                  <a:srgbClr val="286B98"/>
                </a:solidFill>
              </a:rPr>
              <a:t>и </a:t>
            </a:r>
            <a:r>
              <a:rPr lang="ru-RU" sz="2800" b="0" dirty="0" smtClean="0">
                <a:solidFill>
                  <a:srgbClr val="286B98"/>
                </a:solidFill>
              </a:rPr>
              <a:t>предмет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rgbClr val="286B98"/>
                </a:solidFill>
              </a:rPr>
              <a:t>цели </a:t>
            </a:r>
            <a:r>
              <a:rPr lang="ru-RU" sz="2800" b="0" dirty="0">
                <a:solidFill>
                  <a:srgbClr val="286B98"/>
                </a:solidFill>
              </a:rPr>
              <a:t>и задачи </a:t>
            </a:r>
            <a:r>
              <a:rPr lang="ru-RU" sz="2800" b="0" dirty="0" smtClean="0">
                <a:solidFill>
                  <a:srgbClr val="286B98"/>
                </a:solidFill>
              </a:rPr>
              <a:t>исследования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286B98"/>
                </a:solidFill>
              </a:rPr>
              <a:t>г</a:t>
            </a:r>
            <a:r>
              <a:rPr lang="ru-RU" sz="2800" b="0" dirty="0" smtClean="0">
                <a:solidFill>
                  <a:srgbClr val="286B98"/>
                </a:solidFill>
              </a:rPr>
              <a:t>ипотеза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rgbClr val="286B98"/>
                </a:solidFill>
              </a:rPr>
              <a:t>материалы </a:t>
            </a:r>
            <a:r>
              <a:rPr lang="ru-RU" sz="2800" b="0" dirty="0">
                <a:solidFill>
                  <a:srgbClr val="286B98"/>
                </a:solidFill>
              </a:rPr>
              <a:t>и </a:t>
            </a:r>
            <a:r>
              <a:rPr lang="ru-RU" sz="2800" b="0" dirty="0" smtClean="0">
                <a:solidFill>
                  <a:srgbClr val="286B98"/>
                </a:solidFill>
              </a:rPr>
              <a:t>методы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rgbClr val="286B98"/>
                </a:solidFill>
              </a:rPr>
              <a:t>научная новизна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rgbClr val="286B98"/>
                </a:solidFill>
              </a:rPr>
              <a:t>практическая </a:t>
            </a:r>
            <a:r>
              <a:rPr lang="ru-RU" sz="2800" b="0" dirty="0">
                <a:solidFill>
                  <a:srgbClr val="286B98"/>
                </a:solidFill>
              </a:rPr>
              <a:t>и теоретическая </a:t>
            </a:r>
            <a:r>
              <a:rPr lang="ru-RU" sz="2800" b="0" dirty="0" smtClean="0">
                <a:solidFill>
                  <a:srgbClr val="286B98"/>
                </a:solidFill>
              </a:rPr>
              <a:t>значимость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rgbClr val="286B98"/>
                </a:solidFill>
              </a:rPr>
              <a:t>теоретико-методологическая база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rgbClr val="286B98"/>
                </a:solidFill>
              </a:rPr>
              <a:t>апробация исследования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rgbClr val="286B98"/>
                </a:solidFill>
              </a:rPr>
              <a:t>положения</a:t>
            </a:r>
            <a:r>
              <a:rPr lang="ru-RU" sz="2800" b="0" dirty="0">
                <a:solidFill>
                  <a:srgbClr val="286B98"/>
                </a:solidFill>
              </a:rPr>
              <a:t>, выносимые на </a:t>
            </a:r>
            <a:r>
              <a:rPr lang="ru-RU" sz="2800" b="0" dirty="0" smtClean="0">
                <a:solidFill>
                  <a:srgbClr val="286B98"/>
                </a:solidFill>
              </a:rPr>
              <a:t>защиту</a:t>
            </a:r>
            <a:endParaRPr lang="ru-RU" sz="2800" b="0" dirty="0">
              <a:solidFill>
                <a:srgbClr val="286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02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099456" y="295870"/>
            <a:ext cx="7075715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1F6F67"/>
                </a:solidFill>
              </a:rPr>
              <a:t>Оглавление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1F6F67"/>
                </a:solidFill>
              </a:rPr>
              <a:t>Введение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1F6F67"/>
                </a:solidFill>
              </a:rPr>
              <a:t>Глава 1. </a:t>
            </a:r>
            <a:r>
              <a:rPr lang="ru-RU" sz="2000" b="0" dirty="0">
                <a:solidFill>
                  <a:srgbClr val="1F6F67"/>
                </a:solidFill>
              </a:rPr>
              <a:t>ФРАЗЕОЛОГИЯ КАК ОБЪЕКТ ЛИНГВОКУЛЬТУРОЛОГИЧЕСКОГО И ЛИНГВОКОГНИТИВНОГО ИССЛЕДОВАНИЯ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>
                <a:solidFill>
                  <a:srgbClr val="1F6F67"/>
                </a:solidFill>
              </a:rPr>
              <a:t>1.1. Исследование фразеологических единиц </a:t>
            </a:r>
            <a:r>
              <a:rPr lang="ru-RU" sz="2000" b="0" dirty="0" err="1">
                <a:solidFill>
                  <a:srgbClr val="1F6F67"/>
                </a:solidFill>
              </a:rPr>
              <a:t>разносистемных</a:t>
            </a:r>
            <a:r>
              <a:rPr lang="ru-RU" sz="2000" b="0" dirty="0">
                <a:solidFill>
                  <a:srgbClr val="1F6F67"/>
                </a:solidFill>
              </a:rPr>
              <a:t> языков в </a:t>
            </a:r>
            <a:r>
              <a:rPr lang="ru-RU" sz="2000" b="0" dirty="0" err="1">
                <a:solidFill>
                  <a:srgbClr val="1F6F67"/>
                </a:solidFill>
              </a:rPr>
              <a:t>лингвокультурологическом</a:t>
            </a:r>
            <a:r>
              <a:rPr lang="ru-RU" sz="2000" b="0" dirty="0">
                <a:solidFill>
                  <a:srgbClr val="1F6F67"/>
                </a:solidFill>
              </a:rPr>
              <a:t> и </a:t>
            </a:r>
            <a:r>
              <a:rPr lang="ru-RU" sz="2000" b="0" dirty="0" err="1">
                <a:solidFill>
                  <a:srgbClr val="1F6F67"/>
                </a:solidFill>
              </a:rPr>
              <a:t>лингвокогнитивном</a:t>
            </a:r>
            <a:r>
              <a:rPr lang="ru-RU" sz="2000" b="0" dirty="0">
                <a:solidFill>
                  <a:srgbClr val="1F6F67"/>
                </a:solidFill>
              </a:rPr>
              <a:t> аспектах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>
                <a:solidFill>
                  <a:srgbClr val="1F6F67"/>
                </a:solidFill>
              </a:rPr>
              <a:t>	1.1.1. Изучение фразеологических единиц в русском языке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>
                <a:solidFill>
                  <a:srgbClr val="1F6F67"/>
                </a:solidFill>
              </a:rPr>
              <a:t>	1.1.2. Изучение фразеологических единиц в финно-угорских языках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>
                <a:solidFill>
                  <a:srgbClr val="1F6F67"/>
                </a:solidFill>
              </a:rPr>
              <a:t>	1.1.3. Категория межъязыковой фразеологической эквивалентности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>
                <a:solidFill>
                  <a:srgbClr val="1F6F67"/>
                </a:solidFill>
              </a:rPr>
              <a:t>1.2. Антропоцентрический и аксиологический аспекты фразеологии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>
                <a:solidFill>
                  <a:srgbClr val="1F6F67"/>
                </a:solidFill>
              </a:rPr>
              <a:t>1.3. Фразеологическая единица в системе языковых знаков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>
                <a:solidFill>
                  <a:srgbClr val="1F6F67"/>
                </a:solidFill>
              </a:rPr>
              <a:t>1.4. Коды культуры как средство интерпретации </a:t>
            </a:r>
            <a:r>
              <a:rPr lang="ru-RU" sz="2000" b="0" dirty="0" smtClean="0">
                <a:solidFill>
                  <a:srgbClr val="1F6F67"/>
                </a:solidFill>
              </a:rPr>
              <a:t>фразеологизмов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1F6F67"/>
                </a:solidFill>
              </a:rPr>
              <a:t>Выводы </a:t>
            </a:r>
          </a:p>
        </p:txBody>
      </p:sp>
    </p:spTree>
    <p:extLst>
      <p:ext uri="{BB962C8B-B14F-4D97-AF65-F5344CB8AC3E}">
        <p14:creationId xmlns:p14="http://schemas.microsoft.com/office/powerpoint/2010/main" val="4260432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001486" y="957943"/>
            <a:ext cx="7173686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286B98"/>
                </a:solidFill>
              </a:rPr>
              <a:t>Параграф </a:t>
            </a:r>
            <a:r>
              <a:rPr lang="ru-RU" sz="2000" dirty="0">
                <a:solidFill>
                  <a:srgbClr val="286B98"/>
                </a:solidFill>
              </a:rPr>
              <a:t>1.1 «Исследование фразеологических единиц </a:t>
            </a:r>
            <a:r>
              <a:rPr lang="ru-RU" sz="2000" dirty="0" err="1">
                <a:solidFill>
                  <a:srgbClr val="286B98"/>
                </a:solidFill>
              </a:rPr>
              <a:t>разносистемных</a:t>
            </a:r>
            <a:r>
              <a:rPr lang="ru-RU" sz="2000" dirty="0">
                <a:solidFill>
                  <a:srgbClr val="286B98"/>
                </a:solidFill>
              </a:rPr>
              <a:t> языков в </a:t>
            </a:r>
            <a:r>
              <a:rPr lang="ru-RU" sz="2000" dirty="0" err="1">
                <a:solidFill>
                  <a:srgbClr val="286B98"/>
                </a:solidFill>
              </a:rPr>
              <a:t>лингвокультурологическом</a:t>
            </a:r>
            <a:r>
              <a:rPr lang="ru-RU" sz="2000" dirty="0">
                <a:solidFill>
                  <a:srgbClr val="286B98"/>
                </a:solidFill>
              </a:rPr>
              <a:t> и </a:t>
            </a:r>
            <a:r>
              <a:rPr lang="ru-RU" sz="2000" dirty="0" err="1">
                <a:solidFill>
                  <a:srgbClr val="286B98"/>
                </a:solidFill>
              </a:rPr>
              <a:t>лингвокогнитивном</a:t>
            </a:r>
            <a:r>
              <a:rPr lang="ru-RU" sz="2000" dirty="0">
                <a:solidFill>
                  <a:srgbClr val="286B98"/>
                </a:solidFill>
              </a:rPr>
              <a:t> аспектах</a:t>
            </a:r>
            <a:r>
              <a:rPr lang="ru-RU" sz="2000" dirty="0" smtClean="0">
                <a:solidFill>
                  <a:srgbClr val="286B98"/>
                </a:solidFill>
              </a:rPr>
              <a:t>»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286B98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rgbClr val="1F6F67"/>
                </a:solidFill>
              </a:rPr>
              <a:t>д</a:t>
            </a:r>
            <a:r>
              <a:rPr lang="ru-RU" sz="2000" b="0" dirty="0" smtClean="0">
                <a:solidFill>
                  <a:srgbClr val="1F6F67"/>
                </a:solidFill>
              </a:rPr>
              <a:t>ан обзор </a:t>
            </a:r>
            <a:r>
              <a:rPr lang="ru-RU" sz="2000" b="0" dirty="0">
                <a:solidFill>
                  <a:srgbClr val="1F6F67"/>
                </a:solidFill>
              </a:rPr>
              <a:t>научных работ по русской и финно-угорской </a:t>
            </a:r>
            <a:r>
              <a:rPr lang="ru-RU" sz="2000" b="0" dirty="0" smtClean="0">
                <a:solidFill>
                  <a:srgbClr val="1F6F67"/>
                </a:solidFill>
              </a:rPr>
              <a:t>фразеологии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b="0" dirty="0" smtClean="0">
              <a:solidFill>
                <a:srgbClr val="1F6F67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1F6F67"/>
                </a:solidFill>
              </a:rPr>
              <a:t>охарактеризованы </a:t>
            </a:r>
            <a:r>
              <a:rPr lang="ru-RU" sz="2000" b="0" dirty="0">
                <a:solidFill>
                  <a:srgbClr val="1F6F67"/>
                </a:solidFill>
              </a:rPr>
              <a:t>основные направления изучения человека в </a:t>
            </a:r>
            <a:r>
              <a:rPr lang="ru-RU" sz="2000" b="0" dirty="0" err="1">
                <a:solidFill>
                  <a:srgbClr val="1F6F67"/>
                </a:solidFill>
              </a:rPr>
              <a:t>лингвокультурологии</a:t>
            </a:r>
            <a:r>
              <a:rPr lang="ru-RU" sz="2000" b="0" dirty="0">
                <a:solidFill>
                  <a:srgbClr val="1F6F67"/>
                </a:solidFill>
              </a:rPr>
              <a:t> и когнитивной </a:t>
            </a:r>
            <a:r>
              <a:rPr lang="ru-RU" sz="2000" b="0" dirty="0" smtClean="0">
                <a:solidFill>
                  <a:srgbClr val="1F6F67"/>
                </a:solidFill>
              </a:rPr>
              <a:t>лингвистике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b="0" dirty="0" smtClean="0">
              <a:solidFill>
                <a:srgbClr val="1F6F67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1F6F67"/>
                </a:solidFill>
              </a:rPr>
              <a:t>исследована категория </a:t>
            </a:r>
            <a:r>
              <a:rPr lang="ru-RU" sz="2000" b="0" dirty="0">
                <a:solidFill>
                  <a:srgbClr val="1F6F67"/>
                </a:solidFill>
              </a:rPr>
              <a:t>межъязыковой фразеологической </a:t>
            </a:r>
            <a:r>
              <a:rPr lang="ru-RU" sz="2000" b="0" dirty="0" smtClean="0">
                <a:solidFill>
                  <a:srgbClr val="1F6F67"/>
                </a:solidFill>
              </a:rPr>
              <a:t>эквивалентности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b="0" dirty="0" smtClean="0">
              <a:solidFill>
                <a:srgbClr val="1F6F67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rgbClr val="1F6F67"/>
                </a:solidFill>
              </a:rPr>
              <a:t>п</a:t>
            </a:r>
            <a:r>
              <a:rPr lang="ru-RU" sz="2000" b="0" dirty="0" smtClean="0">
                <a:solidFill>
                  <a:srgbClr val="1F6F67"/>
                </a:solidFill>
              </a:rPr>
              <a:t>роанализированы </a:t>
            </a:r>
            <a:r>
              <a:rPr lang="ru-RU" sz="2000" b="0" dirty="0">
                <a:solidFill>
                  <a:srgbClr val="1F6F67"/>
                </a:solidFill>
              </a:rPr>
              <a:t>традиционно выделяемые типы межъязыковой эквивалентности – полные и частичные эквиваленты, фразеологические аналоги и </a:t>
            </a:r>
            <a:r>
              <a:rPr lang="ru-RU" sz="2000" b="0" dirty="0" err="1">
                <a:solidFill>
                  <a:srgbClr val="1F6F67"/>
                </a:solidFill>
              </a:rPr>
              <a:t>безэквивалентные</a:t>
            </a:r>
            <a:r>
              <a:rPr lang="ru-RU" sz="2000" b="0" dirty="0">
                <a:solidFill>
                  <a:srgbClr val="1F6F67"/>
                </a:solidFill>
              </a:rPr>
              <a:t> </a:t>
            </a:r>
            <a:r>
              <a:rPr lang="ru-RU" sz="2000" b="0" dirty="0" smtClean="0">
                <a:solidFill>
                  <a:srgbClr val="1F6F67"/>
                </a:solidFill>
              </a:rPr>
              <a:t>фразеологизмы</a:t>
            </a:r>
            <a:endParaRPr lang="ru-RU" sz="2000" b="0" dirty="0">
              <a:solidFill>
                <a:srgbClr val="1F6F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66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001486" y="957943"/>
            <a:ext cx="7173686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286B98"/>
                </a:solidFill>
              </a:rPr>
              <a:t>Параграф </a:t>
            </a:r>
            <a:r>
              <a:rPr lang="ru-RU" sz="1800" dirty="0">
                <a:solidFill>
                  <a:srgbClr val="286B98"/>
                </a:solidFill>
              </a:rPr>
              <a:t>1.2 «Антропоцентрический и аксиологический аспекты фразеологии</a:t>
            </a:r>
            <a:r>
              <a:rPr lang="ru-RU" sz="1800" dirty="0" smtClean="0">
                <a:solidFill>
                  <a:srgbClr val="286B98"/>
                </a:solidFill>
              </a:rPr>
              <a:t>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800" b="0" dirty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0" dirty="0" smtClean="0">
                <a:solidFill>
                  <a:srgbClr val="1F6F67"/>
                </a:solidFill>
              </a:rPr>
              <a:t>Идея </a:t>
            </a:r>
            <a:r>
              <a:rPr lang="ru-RU" sz="1600" b="0" dirty="0" err="1" smtClean="0">
                <a:solidFill>
                  <a:srgbClr val="1F6F67"/>
                </a:solidFill>
              </a:rPr>
              <a:t>антропоцентричности</a:t>
            </a:r>
            <a:r>
              <a:rPr lang="ru-RU" sz="1600" b="0" dirty="0" smtClean="0">
                <a:solidFill>
                  <a:srgbClr val="1F6F67"/>
                </a:solidFill>
              </a:rPr>
              <a:t>: </a:t>
            </a:r>
            <a:r>
              <a:rPr lang="ru-RU" sz="1600" b="0" dirty="0">
                <a:solidFill>
                  <a:srgbClr val="1F6F67"/>
                </a:solidFill>
              </a:rPr>
              <a:t>в качестве естественной точки отсчёта выступает человек как создатель языковых единиц, а также как творец, автора новых языковых и речевых </a:t>
            </a:r>
            <a:r>
              <a:rPr lang="ru-RU" sz="1600" b="0" dirty="0" smtClean="0">
                <a:solidFill>
                  <a:srgbClr val="1F6F67"/>
                </a:solidFill>
              </a:rPr>
              <a:t>форм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0" dirty="0" smtClean="0">
                <a:solidFill>
                  <a:srgbClr val="1F6F67"/>
                </a:solidFill>
              </a:rPr>
              <a:t>Аксиологический </a:t>
            </a:r>
            <a:r>
              <a:rPr lang="ru-RU" sz="1600" b="0" dirty="0">
                <a:solidFill>
                  <a:srgbClr val="1F6F67"/>
                </a:solidFill>
              </a:rPr>
              <a:t>аспект фразеологии актуализируется благодаря репрезентации в ней общекультурных и национально-культурных </a:t>
            </a:r>
            <a:r>
              <a:rPr lang="ru-RU" sz="1600" b="0" dirty="0" smtClean="0">
                <a:solidFill>
                  <a:srgbClr val="1F6F67"/>
                </a:solidFill>
              </a:rPr>
              <a:t>ценностей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0" dirty="0" smtClean="0">
                <a:solidFill>
                  <a:srgbClr val="1F6F67"/>
                </a:solidFill>
              </a:rPr>
              <a:t>Универсально </a:t>
            </a:r>
            <a:r>
              <a:rPr lang="ru-RU" sz="1600" b="0" dirty="0">
                <a:solidFill>
                  <a:srgbClr val="1F6F67"/>
                </a:solidFill>
              </a:rPr>
              <a:t>мансийской и русской фразеологии присущи такие ценности как национальные традиции и обычаи, историческое прошлое, фольклор, растительный и животный миры, повседневный быт. </a:t>
            </a:r>
            <a:endParaRPr lang="ru-RU" sz="1600" b="0" dirty="0" smtClean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0" dirty="0" smtClean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0" dirty="0" smtClean="0">
                <a:solidFill>
                  <a:srgbClr val="1F6F67"/>
                </a:solidFill>
              </a:rPr>
              <a:t>В </a:t>
            </a:r>
            <a:r>
              <a:rPr lang="ru-RU" sz="1600" b="0" dirty="0">
                <a:solidFill>
                  <a:srgbClr val="1F6F67"/>
                </a:solidFill>
              </a:rPr>
              <a:t>мансийской ФКМ многочисленными являются лакунарные компоненты, этимологически восходящие к языческим мотивам, фольклору, мифологии, традиционным видам деятельности (охота, рыболовство, собирательство, ремесло, национальное искусство</a:t>
            </a:r>
            <a:r>
              <a:rPr lang="ru-RU" sz="1600" b="0" dirty="0" smtClean="0">
                <a:solidFill>
                  <a:srgbClr val="1F6F67"/>
                </a:solidFill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0" dirty="0" smtClean="0">
                <a:solidFill>
                  <a:srgbClr val="1F6F67"/>
                </a:solidFill>
              </a:rPr>
              <a:t> В </a:t>
            </a:r>
            <a:r>
              <a:rPr lang="ru-RU" sz="1600" b="0" dirty="0">
                <a:solidFill>
                  <a:srgbClr val="1F6F67"/>
                </a:solidFill>
              </a:rPr>
              <a:t>русской ФКМ широко представлены лакунарные единицы, связанные с православием, духовной связью с Богом, сельским хозяйством, гастрономией. </a:t>
            </a:r>
            <a:r>
              <a:rPr lang="ru-RU" sz="1600" dirty="0">
                <a:solidFill>
                  <a:srgbClr val="1F6F67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82697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001485" y="957943"/>
            <a:ext cx="7217229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1F6F67"/>
                </a:solidFill>
              </a:rPr>
              <a:t>Параграф </a:t>
            </a:r>
            <a:r>
              <a:rPr lang="ru-RU" dirty="0">
                <a:solidFill>
                  <a:srgbClr val="1F6F67"/>
                </a:solidFill>
              </a:rPr>
              <a:t>1.3 «Фразеологическая единица в системе языковых знаков» </a:t>
            </a:r>
            <a:endParaRPr lang="ru-RU" dirty="0" smtClean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rgbClr val="286B98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286B98"/>
                </a:solidFill>
              </a:rPr>
              <a:t>определено </a:t>
            </a:r>
            <a:r>
              <a:rPr lang="ru-RU" sz="2000" b="0" dirty="0">
                <a:solidFill>
                  <a:srgbClr val="286B98"/>
                </a:solidFill>
              </a:rPr>
              <a:t>понимание природы фразеологизма, обуславливающее последующий отбор конкретного фразеологического материала. </a:t>
            </a:r>
            <a:endParaRPr lang="ru-RU" sz="2000" b="0" dirty="0" smtClean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b="0" dirty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 smtClean="0">
                <a:solidFill>
                  <a:srgbClr val="286B98"/>
                </a:solidFill>
              </a:rPr>
              <a:t>Ядром </a:t>
            </a:r>
            <a:r>
              <a:rPr lang="ru-RU" sz="2000" b="0" dirty="0">
                <a:solidFill>
                  <a:srgbClr val="286B98"/>
                </a:solidFill>
              </a:rPr>
              <a:t>фразеологии сопоставляемых языков в работе являются идиомы (фразеологические сращения и фразеологические единства), фразеологические сочетания и фразеологические выражения номинативного характера (поговорки). </a:t>
            </a:r>
            <a:endParaRPr lang="ru-RU" sz="2000" b="0" dirty="0" smtClean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b="0" dirty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 smtClean="0">
                <a:solidFill>
                  <a:srgbClr val="286B98"/>
                </a:solidFill>
              </a:rPr>
              <a:t>Фразеологические </a:t>
            </a:r>
            <a:r>
              <a:rPr lang="ru-RU" sz="2000" b="0" dirty="0">
                <a:solidFill>
                  <a:srgbClr val="286B98"/>
                </a:solidFill>
              </a:rPr>
              <a:t>выражения коммуникативного характера, представляющие по структуре законченные предложения, исключены из материала исследования.</a:t>
            </a:r>
            <a:endParaRPr lang="ru-RU" sz="2000" b="0" dirty="0">
              <a:solidFill>
                <a:srgbClr val="1F6F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11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023258" y="945697"/>
            <a:ext cx="7206344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1F6F67"/>
                </a:solidFill>
              </a:rPr>
              <a:t>Параграф </a:t>
            </a:r>
            <a:r>
              <a:rPr lang="ru-RU" sz="2000" dirty="0">
                <a:solidFill>
                  <a:srgbClr val="1F6F67"/>
                </a:solidFill>
              </a:rPr>
              <a:t>1.4. «Коды культуры как средство интерпретации фразеологизмов» </a:t>
            </a:r>
            <a:endParaRPr lang="ru-RU" sz="2000" dirty="0" smtClean="0">
              <a:solidFill>
                <a:srgbClr val="1F6F67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b="0" dirty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286B98"/>
                </a:solidFill>
              </a:rPr>
              <a:t>Установлено </a:t>
            </a:r>
            <a:r>
              <a:rPr lang="ru-RU" sz="1800" b="0" dirty="0">
                <a:solidFill>
                  <a:srgbClr val="286B98"/>
                </a:solidFill>
              </a:rPr>
              <a:t>многообразие закодированных компонентов, лежащих в основе семантики ФЕ, в виде разнообразных кодов культуры и их </a:t>
            </a:r>
            <a:r>
              <a:rPr lang="ru-RU" sz="1800" b="0" dirty="0" err="1">
                <a:solidFill>
                  <a:srgbClr val="286B98"/>
                </a:solidFill>
              </a:rPr>
              <a:t>субкодов</a:t>
            </a:r>
            <a:r>
              <a:rPr lang="ru-RU" sz="1800" b="0" dirty="0">
                <a:solidFill>
                  <a:srgbClr val="286B98"/>
                </a:solidFill>
              </a:rPr>
              <a:t>: </a:t>
            </a:r>
            <a:endParaRPr lang="ru-RU" sz="1800" b="0" dirty="0" smtClean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800" b="0" dirty="0" smtClean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286B98"/>
                </a:solidFill>
              </a:rPr>
              <a:t>а</a:t>
            </a:r>
            <a:r>
              <a:rPr lang="ru-RU" sz="1800" b="0" dirty="0">
                <a:solidFill>
                  <a:srgbClr val="286B98"/>
                </a:solidFill>
              </a:rPr>
              <a:t>) антропного; </a:t>
            </a:r>
            <a:endParaRPr lang="ru-RU" sz="1800" b="0" dirty="0" smtClean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286B98"/>
                </a:solidFill>
              </a:rPr>
              <a:t>б</a:t>
            </a:r>
            <a:r>
              <a:rPr lang="ru-RU" sz="1800" b="0" dirty="0">
                <a:solidFill>
                  <a:srgbClr val="286B98"/>
                </a:solidFill>
              </a:rPr>
              <a:t>) </a:t>
            </a:r>
            <a:r>
              <a:rPr lang="ru-RU" sz="1800" b="0" dirty="0" err="1">
                <a:solidFill>
                  <a:srgbClr val="286B98"/>
                </a:solidFill>
              </a:rPr>
              <a:t>биоморфного</a:t>
            </a:r>
            <a:r>
              <a:rPr lang="ru-RU" sz="1800" b="0" dirty="0">
                <a:solidFill>
                  <a:srgbClr val="286B98"/>
                </a:solidFill>
              </a:rPr>
              <a:t>; </a:t>
            </a:r>
            <a:endParaRPr lang="ru-RU" sz="1800" b="0" dirty="0" smtClean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286B98"/>
                </a:solidFill>
              </a:rPr>
              <a:t>в</a:t>
            </a:r>
            <a:r>
              <a:rPr lang="ru-RU" sz="1800" b="0" dirty="0">
                <a:solidFill>
                  <a:srgbClr val="286B98"/>
                </a:solidFill>
              </a:rPr>
              <a:t>) природного; </a:t>
            </a:r>
            <a:endParaRPr lang="ru-RU" sz="1800" b="0" dirty="0" smtClean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286B98"/>
                </a:solidFill>
              </a:rPr>
              <a:t>г</a:t>
            </a:r>
            <a:r>
              <a:rPr lang="ru-RU" sz="1800" b="0" dirty="0">
                <a:solidFill>
                  <a:srgbClr val="286B98"/>
                </a:solidFill>
              </a:rPr>
              <a:t>) </a:t>
            </a:r>
            <a:r>
              <a:rPr lang="ru-RU" sz="1800" b="0" dirty="0" err="1">
                <a:solidFill>
                  <a:srgbClr val="286B98"/>
                </a:solidFill>
              </a:rPr>
              <a:t>артефактивного</a:t>
            </a:r>
            <a:r>
              <a:rPr lang="ru-RU" sz="1800" b="0" dirty="0">
                <a:solidFill>
                  <a:srgbClr val="286B98"/>
                </a:solidFill>
              </a:rPr>
              <a:t>; </a:t>
            </a:r>
            <a:endParaRPr lang="ru-RU" sz="1800" b="0" dirty="0" smtClean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286B98"/>
                </a:solidFill>
              </a:rPr>
              <a:t>д</a:t>
            </a:r>
            <a:r>
              <a:rPr lang="ru-RU" sz="1800" b="0" dirty="0">
                <a:solidFill>
                  <a:srgbClr val="286B98"/>
                </a:solidFill>
              </a:rPr>
              <a:t>) соматического; </a:t>
            </a:r>
            <a:endParaRPr lang="ru-RU" sz="1800" b="0" dirty="0" smtClean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286B98"/>
                </a:solidFill>
              </a:rPr>
              <a:t>е</a:t>
            </a:r>
            <a:r>
              <a:rPr lang="ru-RU" sz="1800" b="0" dirty="0">
                <a:solidFill>
                  <a:srgbClr val="286B98"/>
                </a:solidFill>
              </a:rPr>
              <a:t>) временного; </a:t>
            </a:r>
            <a:endParaRPr lang="ru-RU" sz="1800" b="0" dirty="0" smtClean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286B98"/>
                </a:solidFill>
              </a:rPr>
              <a:t>ж</a:t>
            </a:r>
            <a:r>
              <a:rPr lang="ru-RU" sz="1800" b="0" dirty="0">
                <a:solidFill>
                  <a:srgbClr val="286B98"/>
                </a:solidFill>
              </a:rPr>
              <a:t>) пространственного; </a:t>
            </a:r>
            <a:endParaRPr lang="ru-RU" sz="1800" b="0" dirty="0" smtClean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286B98"/>
                </a:solidFill>
              </a:rPr>
              <a:t>з</a:t>
            </a:r>
            <a:r>
              <a:rPr lang="ru-RU" sz="1800" b="0" dirty="0">
                <a:solidFill>
                  <a:srgbClr val="286B98"/>
                </a:solidFill>
              </a:rPr>
              <a:t>) числового; </a:t>
            </a:r>
            <a:endParaRPr lang="ru-RU" sz="1800" b="0" dirty="0" smtClean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286B98"/>
                </a:solidFill>
              </a:rPr>
              <a:t>и</a:t>
            </a:r>
            <a:r>
              <a:rPr lang="ru-RU" sz="1800" b="0" dirty="0">
                <a:solidFill>
                  <a:srgbClr val="286B98"/>
                </a:solidFill>
              </a:rPr>
              <a:t>) гастрономического</a:t>
            </a:r>
            <a:r>
              <a:rPr lang="ru-RU" sz="1800" b="0" dirty="0" smtClean="0">
                <a:solidFill>
                  <a:srgbClr val="286B98"/>
                </a:solidFill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286B98"/>
                </a:solidFill>
              </a:rPr>
              <a:t>к</a:t>
            </a:r>
            <a:r>
              <a:rPr lang="ru-RU" sz="1800" b="0" dirty="0">
                <a:solidFill>
                  <a:srgbClr val="286B98"/>
                </a:solidFill>
              </a:rPr>
              <a:t>) цветового; </a:t>
            </a:r>
            <a:endParaRPr lang="ru-RU" sz="1800" b="0" dirty="0" smtClean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286B98"/>
                </a:solidFill>
              </a:rPr>
              <a:t>л</a:t>
            </a:r>
            <a:r>
              <a:rPr lang="ru-RU" sz="1800" b="0" dirty="0">
                <a:solidFill>
                  <a:srgbClr val="286B98"/>
                </a:solidFill>
              </a:rPr>
              <a:t>) мифологического; </a:t>
            </a:r>
            <a:endParaRPr lang="ru-RU" sz="1800" b="0" dirty="0" smtClean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286B98"/>
                </a:solidFill>
              </a:rPr>
              <a:t>м</a:t>
            </a:r>
            <a:r>
              <a:rPr lang="ru-RU" sz="1800" b="0" dirty="0">
                <a:solidFill>
                  <a:srgbClr val="286B98"/>
                </a:solidFill>
              </a:rPr>
              <a:t>) духовного и др.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286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75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823452" y="295870"/>
            <a:ext cx="7340833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1F6F67"/>
                </a:solidFill>
              </a:rPr>
              <a:t>Глава 2. СОПОСТАВИТЕЛЬНЫЙ АНАЛИЗ МАНСИЙСКИХ И РУССКИХ ФРАЗЕОЛОГИЗМОВ, РЕПРЕЗЕНТИРУЮЩИХ ОБРАЗ ЧЕЛОВЕКА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1F6F67"/>
                </a:solidFill>
              </a:rPr>
              <a:t>2.1. Фразеологическое представление качеств характера  человека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1F6F67"/>
                </a:solidFill>
              </a:rPr>
              <a:t>	2.1.1. Фразеологическое представление образа доброго человека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1F6F67"/>
                </a:solidFill>
              </a:rPr>
              <a:t>	2.1.2. Фразеологическое представление образа злого человека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1F6F67"/>
                </a:solidFill>
              </a:rPr>
              <a:t>2.2. Фразеологическое представление умственных способностей человека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1F6F67"/>
                </a:solidFill>
              </a:rPr>
              <a:t>2.3. Эмоциональная картина мира и её фразеологическое представление в мансийском и русском языках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1F6F67"/>
                </a:solidFill>
              </a:rPr>
              <a:t>	2.3.1. Фразеологическое представление эмоции гнев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1F6F67"/>
                </a:solidFill>
              </a:rPr>
              <a:t>	2.3.2. Фразеологическое представление эмоции страх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1F6F67"/>
                </a:solidFill>
              </a:rPr>
              <a:t>Выводы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1F6F67"/>
                </a:solidFill>
              </a:rPr>
              <a:t>Заключение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1F6F67"/>
                </a:solidFill>
              </a:rPr>
              <a:t>Список литературы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1F6F67"/>
                </a:solidFill>
              </a:rPr>
              <a:t>Приложения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1F6F67"/>
                </a:solidFill>
              </a:rPr>
              <a:t>Приложение I. Список условных сокращений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1F6F67"/>
                </a:solidFill>
              </a:rPr>
              <a:t>Приложение II. Список информантов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1F6F67"/>
                </a:solidFill>
              </a:rPr>
              <a:t>Приложение III. Фразеологизмы мансийского языка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1F6F67"/>
                </a:solidFill>
              </a:rPr>
              <a:t>Приложение IV. Фразеологизмы русского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325456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3117505" y="870857"/>
            <a:ext cx="4313245" cy="5007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0070C0"/>
                </a:solidFill>
              </a:rPr>
              <a:t>Суть идиом-охоты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327950" y="2499701"/>
            <a:ext cx="7739743" cy="346577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0" dirty="0">
                <a:solidFill>
                  <a:srgbClr val="129481"/>
                </a:solidFill>
              </a:rPr>
              <a:t>Сбор </a:t>
            </a:r>
            <a:r>
              <a:rPr lang="ru-RU" sz="3600" b="0" dirty="0" smtClean="0">
                <a:solidFill>
                  <a:srgbClr val="129481"/>
                </a:solidFill>
              </a:rPr>
              <a:t>данных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0" dirty="0" smtClean="0">
                <a:solidFill>
                  <a:srgbClr val="129481"/>
                </a:solidFill>
              </a:rPr>
              <a:t>Анализ структуры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0" dirty="0" smtClean="0">
                <a:solidFill>
                  <a:srgbClr val="129481"/>
                </a:solidFill>
              </a:rPr>
              <a:t>Исследование значений 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0" dirty="0" smtClean="0">
                <a:solidFill>
                  <a:srgbClr val="129481"/>
                </a:solidFill>
              </a:rPr>
              <a:t>Кросс-культурные сравнения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0" dirty="0">
                <a:solidFill>
                  <a:srgbClr val="129481"/>
                </a:solidFill>
              </a:rPr>
              <a:t>Применение в обучении</a:t>
            </a:r>
          </a:p>
        </p:txBody>
      </p:sp>
    </p:spTree>
    <p:extLst>
      <p:ext uri="{BB962C8B-B14F-4D97-AF65-F5344CB8AC3E}">
        <p14:creationId xmlns:p14="http://schemas.microsoft.com/office/powerpoint/2010/main" val="41481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077686" y="295870"/>
            <a:ext cx="7195458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1F6F67"/>
                </a:solidFill>
              </a:rPr>
              <a:t>Параграф </a:t>
            </a:r>
            <a:r>
              <a:rPr lang="ru-RU" sz="1800" dirty="0">
                <a:solidFill>
                  <a:srgbClr val="1F6F67"/>
                </a:solidFill>
              </a:rPr>
              <a:t>2.1.1 «Фразеологическое представление образа доброго человека</a:t>
            </a:r>
            <a:r>
              <a:rPr lang="ru-RU" sz="1800" dirty="0" smtClean="0">
                <a:solidFill>
                  <a:srgbClr val="1F6F67"/>
                </a:solidFill>
              </a:rPr>
              <a:t>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286B98"/>
                </a:solidFill>
              </a:rPr>
              <a:t>Корпус исследуемого материала: 40 ФЕ в мансийском и 45 ФЕ в русском языках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286B98"/>
                </a:solidFill>
              </a:rPr>
              <a:t>Соматические ФЕ: 60% в мансийском (</a:t>
            </a:r>
            <a:r>
              <a:rPr lang="ru-RU" sz="1800" b="0" dirty="0" err="1">
                <a:solidFill>
                  <a:srgbClr val="286B98"/>
                </a:solidFill>
              </a:rPr>
              <a:t>сым</a:t>
            </a:r>
            <a:r>
              <a:rPr lang="ru-RU" sz="1800" b="0" dirty="0">
                <a:solidFill>
                  <a:srgbClr val="286B98"/>
                </a:solidFill>
              </a:rPr>
              <a:t> ‘сердце’, пāйт ‘щека’, </a:t>
            </a:r>
            <a:r>
              <a:rPr lang="ru-RU" sz="1800" b="0" dirty="0" err="1">
                <a:solidFill>
                  <a:srgbClr val="286B98"/>
                </a:solidFill>
              </a:rPr>
              <a:t>тӣвыр</a:t>
            </a:r>
            <a:r>
              <a:rPr lang="ru-RU" sz="1800" b="0" dirty="0">
                <a:solidFill>
                  <a:srgbClr val="286B98"/>
                </a:solidFill>
              </a:rPr>
              <a:t> ‘внутренности’, суп ‘рот’, ‘язык’, </a:t>
            </a:r>
            <a:r>
              <a:rPr lang="ru-RU" sz="1800" b="0" dirty="0" err="1">
                <a:solidFill>
                  <a:srgbClr val="286B98"/>
                </a:solidFill>
              </a:rPr>
              <a:t>лылы</a:t>
            </a:r>
            <a:r>
              <a:rPr lang="ru-RU" sz="1800" b="0" dirty="0">
                <a:solidFill>
                  <a:srgbClr val="286B98"/>
                </a:solidFill>
              </a:rPr>
              <a:t> ‘душа-дыхание’, ‘рука’, </a:t>
            </a:r>
            <a:r>
              <a:rPr lang="ru-RU" sz="1800" b="0" dirty="0" err="1">
                <a:solidFill>
                  <a:srgbClr val="286B98"/>
                </a:solidFill>
              </a:rPr>
              <a:t>няхсям</a:t>
            </a:r>
            <a:r>
              <a:rPr lang="ru-RU" sz="1800" b="0" dirty="0">
                <a:solidFill>
                  <a:srgbClr val="286B98"/>
                </a:solidFill>
              </a:rPr>
              <a:t> ‘жабры’) и 47,7% (душа, сердце, крыло, ладонь, плечо, рука) в русском языках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286B98"/>
                </a:solidFill>
              </a:rPr>
              <a:t>Универсальные </a:t>
            </a:r>
            <a:r>
              <a:rPr lang="ru-RU" sz="1800" b="0" dirty="0" err="1">
                <a:solidFill>
                  <a:srgbClr val="286B98"/>
                </a:solidFill>
              </a:rPr>
              <a:t>соматизмы</a:t>
            </a:r>
            <a:r>
              <a:rPr lang="ru-RU" sz="1800" b="0" dirty="0">
                <a:solidFill>
                  <a:srgbClr val="286B98"/>
                </a:solidFill>
              </a:rPr>
              <a:t>: сердце, душа, плечо, рука</a:t>
            </a:r>
            <a:r>
              <a:rPr lang="ru-RU" sz="1800" b="0" dirty="0" smtClean="0">
                <a:solidFill>
                  <a:srgbClr val="286B98"/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882" y="3780888"/>
            <a:ext cx="6505065" cy="29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13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023257" y="295870"/>
            <a:ext cx="7184572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286B98"/>
                </a:solidFill>
              </a:rPr>
              <a:t>Фразеологизмы, описывающие слабохарактерность, </a:t>
            </a:r>
            <a:r>
              <a:rPr lang="ru-RU" sz="2000" dirty="0" smtClean="0">
                <a:solidFill>
                  <a:srgbClr val="286B98"/>
                </a:solidFill>
              </a:rPr>
              <a:t>бесхарактерность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rgbClr val="1F6F67"/>
                </a:solidFill>
                <a:latin typeface="PT Serif" panose="020A0603040505020204" pitchFamily="18" charset="-52"/>
              </a:rPr>
              <a:t>в</a:t>
            </a:r>
            <a:r>
              <a:rPr lang="ru-RU" sz="2000" dirty="0" err="1">
                <a:solidFill>
                  <a:srgbClr val="1F6F67"/>
                </a:solidFill>
                <a:latin typeface="PT Serif" panose="020A0603040505020204" pitchFamily="18" charset="-52"/>
              </a:rPr>
              <a:t>р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 </a:t>
            </a:r>
            <a:r>
              <a:rPr lang="ru-RU" sz="2000" dirty="0" err="1">
                <a:solidFill>
                  <a:srgbClr val="1F6F67"/>
                </a:solidFill>
                <a:latin typeface="PT Serif" panose="020A0603040505020204" pitchFamily="18" charset="-52"/>
              </a:rPr>
              <a:t>сяӈси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 </a:t>
            </a:r>
            <a:r>
              <a:rPr lang="ru-RU" sz="2000" dirty="0">
                <a:solidFill>
                  <a:srgbClr val="1F6F67"/>
                </a:solidFill>
              </a:rPr>
              <a:t>‘тихий, слабохарактерный человек (букв.: лесной воробушек)’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solidFill>
                  <a:srgbClr val="1F6F67"/>
                </a:solidFill>
                <a:latin typeface="PT Serif" panose="020A0603040505020204" pitchFamily="18" charset="-52"/>
              </a:rPr>
              <a:t>сяр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 </a:t>
            </a:r>
            <a:r>
              <a:rPr lang="ru-RU" sz="2000" dirty="0" err="1">
                <a:solidFill>
                  <a:srgbClr val="1F6F67"/>
                </a:solidFill>
                <a:latin typeface="PT Serif" panose="020A0603040505020204" pitchFamily="18" charset="-52"/>
              </a:rPr>
              <a:t>нхсям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 </a:t>
            </a:r>
            <a:r>
              <a:rPr lang="ru-RU" sz="2000" dirty="0">
                <a:solidFill>
                  <a:srgbClr val="1F6F67"/>
                </a:solidFill>
              </a:rPr>
              <a:t>‘бесхарактерный человек (букв.: совсем жабры)’,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(</a:t>
            </a:r>
            <a:r>
              <a:rPr lang="ru-RU" sz="2000" dirty="0" err="1">
                <a:solidFill>
                  <a:srgbClr val="1F6F67"/>
                </a:solidFill>
                <a:latin typeface="PT Serif" panose="020A0603040505020204" pitchFamily="18" charset="-52"/>
              </a:rPr>
              <a:t>саюм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) </a:t>
            </a:r>
            <a:r>
              <a:rPr lang="ru-RU" sz="2000" dirty="0" err="1">
                <a:solidFill>
                  <a:srgbClr val="1F6F67"/>
                </a:solidFill>
                <a:latin typeface="PT Serif" panose="020A0603040505020204" pitchFamily="18" charset="-52"/>
              </a:rPr>
              <a:t>хӯлыӈ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 </a:t>
            </a:r>
            <a:r>
              <a:rPr lang="ru-RU" sz="2000" dirty="0" err="1">
                <a:solidFill>
                  <a:srgbClr val="1F6F67"/>
                </a:solidFill>
                <a:latin typeface="PT Serif" panose="020A0603040505020204" pitchFamily="18" charset="-52"/>
              </a:rPr>
              <a:t>ннь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 </a:t>
            </a:r>
            <a:r>
              <a:rPr lang="ru-RU" sz="2000" dirty="0">
                <a:solidFill>
                  <a:srgbClr val="1F6F67"/>
                </a:solidFill>
              </a:rPr>
              <a:t>‘1) бесхарактерный человек; 2) медлительный, нерасторопный, вялый человек (букв.: (испорченный, тухлый) рыбный пирог)’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solidFill>
                  <a:srgbClr val="1F6F67"/>
                </a:solidFill>
                <a:latin typeface="PT Serif" panose="020A0603040505020204" pitchFamily="18" charset="-52"/>
              </a:rPr>
              <a:t>нёвиям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 </a:t>
            </a:r>
            <a:r>
              <a:rPr lang="ru-RU" sz="2000" dirty="0" err="1">
                <a:solidFill>
                  <a:srgbClr val="1F6F67"/>
                </a:solidFill>
                <a:latin typeface="PT Serif" panose="020A0603040505020204" pitchFamily="18" charset="-52"/>
              </a:rPr>
              <a:t>Сман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 </a:t>
            </a:r>
            <a:r>
              <a:rPr lang="ru-RU" sz="2000" dirty="0">
                <a:solidFill>
                  <a:srgbClr val="1F6F67"/>
                </a:solidFill>
              </a:rPr>
              <a:t>‘мягкотелый человек (букв.: протухший (несвежий, затхлый) Семён)’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286B98"/>
                </a:solidFill>
              </a:rPr>
              <a:t>Ср. рус. ни рыба ни мясо, мокрая курица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96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077686" y="295870"/>
            <a:ext cx="7108372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1F6F67"/>
                </a:solidFill>
              </a:rPr>
              <a:t>Параграф </a:t>
            </a:r>
            <a:r>
              <a:rPr lang="ru-RU" sz="2000" dirty="0">
                <a:solidFill>
                  <a:srgbClr val="1F6F67"/>
                </a:solidFill>
              </a:rPr>
              <a:t>2.1.2 «Фразеологическое представление образа злого человека» </a:t>
            </a:r>
            <a:endParaRPr lang="ru-RU" sz="2000" dirty="0" smtClean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286B98"/>
                </a:solidFill>
              </a:rPr>
              <a:t>Корпус исследуемого материала: 56 ФЕ в мансийском и 64 ФЕ в русском языках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286B98"/>
                </a:solidFill>
              </a:rPr>
              <a:t>Соматические ФЕ: 47,2% в мансийском (</a:t>
            </a:r>
            <a:r>
              <a:rPr lang="ru-RU" sz="1800" b="0" dirty="0" err="1">
                <a:solidFill>
                  <a:srgbClr val="286B98"/>
                </a:solidFill>
                <a:latin typeface="PT Serif" panose="020A0603040505020204" pitchFamily="18" charset="-52"/>
              </a:rPr>
              <a:t>сым</a:t>
            </a:r>
            <a:r>
              <a:rPr lang="ru-RU" sz="1800" b="0" dirty="0">
                <a:solidFill>
                  <a:srgbClr val="286B98"/>
                </a:solidFill>
              </a:rPr>
              <a:t> ‘сердце’, </a:t>
            </a:r>
            <a:r>
              <a:rPr lang="ru-RU" sz="1800" b="0" dirty="0" err="1">
                <a:solidFill>
                  <a:srgbClr val="286B98"/>
                </a:solidFill>
                <a:latin typeface="PT Serif" panose="020A0603040505020204" pitchFamily="18" charset="-52"/>
              </a:rPr>
              <a:t>мйт</a:t>
            </a:r>
            <a:r>
              <a:rPr lang="ru-RU" sz="1800" b="0" dirty="0">
                <a:solidFill>
                  <a:srgbClr val="286B98"/>
                </a:solidFill>
                <a:latin typeface="PT Serif" panose="020A0603040505020204" pitchFamily="18" charset="-52"/>
              </a:rPr>
              <a:t> </a:t>
            </a:r>
            <a:r>
              <a:rPr lang="ru-RU" sz="1800" b="0" dirty="0">
                <a:solidFill>
                  <a:srgbClr val="286B98"/>
                </a:solidFill>
              </a:rPr>
              <a:t>‘печень’, </a:t>
            </a:r>
            <a:r>
              <a:rPr lang="ru-RU" sz="1800" b="0" dirty="0">
                <a:solidFill>
                  <a:srgbClr val="286B98"/>
                </a:solidFill>
                <a:latin typeface="PT Serif" panose="020A0603040505020204" pitchFamily="18" charset="-52"/>
              </a:rPr>
              <a:t>вӣльт</a:t>
            </a:r>
            <a:r>
              <a:rPr lang="ru-RU" sz="1800" b="0" dirty="0">
                <a:solidFill>
                  <a:srgbClr val="286B98"/>
                </a:solidFill>
              </a:rPr>
              <a:t> ‘лицо’, </a:t>
            </a:r>
            <a:r>
              <a:rPr lang="ru-RU" sz="1800" b="0" dirty="0">
                <a:solidFill>
                  <a:srgbClr val="286B98"/>
                </a:solidFill>
                <a:latin typeface="PT Serif" panose="020A0603040505020204" pitchFamily="18" charset="-52"/>
              </a:rPr>
              <a:t>сам</a:t>
            </a:r>
            <a:r>
              <a:rPr lang="ru-RU" sz="1800" b="0" dirty="0">
                <a:solidFill>
                  <a:srgbClr val="286B98"/>
                </a:solidFill>
              </a:rPr>
              <a:t> ‘глаз’, </a:t>
            </a:r>
            <a:r>
              <a:rPr lang="ru-RU" sz="1800" b="0" dirty="0" err="1">
                <a:solidFill>
                  <a:srgbClr val="286B98"/>
                </a:solidFill>
                <a:latin typeface="PT Serif" panose="020A0603040505020204" pitchFamily="18" charset="-52"/>
              </a:rPr>
              <a:t>лгыл</a:t>
            </a:r>
            <a:r>
              <a:rPr lang="ru-RU" sz="1800" b="0" dirty="0">
                <a:solidFill>
                  <a:srgbClr val="286B98"/>
                </a:solidFill>
                <a:latin typeface="PT Serif" panose="020A0603040505020204" pitchFamily="18" charset="-52"/>
              </a:rPr>
              <a:t> </a:t>
            </a:r>
            <a:r>
              <a:rPr lang="ru-RU" sz="1800" b="0" dirty="0">
                <a:solidFill>
                  <a:srgbClr val="286B98"/>
                </a:solidFill>
              </a:rPr>
              <a:t>‘нога’, </a:t>
            </a:r>
            <a:r>
              <a:rPr lang="ru-RU" sz="1800" b="0" dirty="0" err="1">
                <a:solidFill>
                  <a:srgbClr val="286B98"/>
                </a:solidFill>
                <a:latin typeface="PT Serif" panose="020A0603040505020204" pitchFamily="18" charset="-52"/>
              </a:rPr>
              <a:t>тн</a:t>
            </a:r>
            <a:r>
              <a:rPr lang="ru-RU" sz="1800" b="0" dirty="0">
                <a:solidFill>
                  <a:srgbClr val="286B98"/>
                </a:solidFill>
                <a:latin typeface="PT Serif" panose="020A0603040505020204" pitchFamily="18" charset="-52"/>
              </a:rPr>
              <a:t> </a:t>
            </a:r>
            <a:r>
              <a:rPr lang="ru-RU" sz="1800" b="0" dirty="0">
                <a:solidFill>
                  <a:srgbClr val="286B98"/>
                </a:solidFill>
              </a:rPr>
              <a:t>‘сухожилие’, </a:t>
            </a:r>
            <a:r>
              <a:rPr lang="ru-RU" sz="1800" b="0" dirty="0" err="1">
                <a:solidFill>
                  <a:srgbClr val="286B98"/>
                </a:solidFill>
                <a:latin typeface="PT Serif" panose="020A0603040505020204" pitchFamily="18" charset="-52"/>
              </a:rPr>
              <a:t>тлп</a:t>
            </a:r>
            <a:r>
              <a:rPr lang="ru-RU" sz="1800" b="0" dirty="0">
                <a:solidFill>
                  <a:srgbClr val="286B98"/>
                </a:solidFill>
                <a:latin typeface="PT Serif" panose="020A0603040505020204" pitchFamily="18" charset="-52"/>
              </a:rPr>
              <a:t> </a:t>
            </a:r>
            <a:r>
              <a:rPr lang="ru-RU" sz="1800" b="0" dirty="0">
                <a:solidFill>
                  <a:srgbClr val="286B98"/>
                </a:solidFill>
              </a:rPr>
              <a:t>‘кровь’) и 35,2% (сердце, душа, шкура, кишки, кровь, жилы, нога) в русском </a:t>
            </a:r>
            <a:r>
              <a:rPr lang="ru-RU" sz="1800" b="0" dirty="0" smtClean="0">
                <a:solidFill>
                  <a:srgbClr val="286B98"/>
                </a:solidFill>
              </a:rPr>
              <a:t>языках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286B98"/>
                </a:solidFill>
              </a:rPr>
              <a:t>Универсальные </a:t>
            </a:r>
            <a:r>
              <a:rPr lang="ru-RU" sz="1800" b="0" dirty="0" err="1">
                <a:solidFill>
                  <a:srgbClr val="286B98"/>
                </a:solidFill>
              </a:rPr>
              <a:t>соматизмы</a:t>
            </a:r>
            <a:r>
              <a:rPr lang="ru-RU" sz="1800" b="0" dirty="0">
                <a:solidFill>
                  <a:srgbClr val="286B98"/>
                </a:solidFill>
              </a:rPr>
              <a:t>: сердце, кровь, нога</a:t>
            </a:r>
            <a:r>
              <a:rPr lang="ru-RU" sz="1800" b="0" dirty="0" smtClean="0">
                <a:solidFill>
                  <a:srgbClr val="286B98"/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800" b="0" dirty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386" y="4000008"/>
            <a:ext cx="6324950" cy="26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09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-620486" y="529286"/>
            <a:ext cx="7195458" cy="13914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rgbClr val="1F6F67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rgbClr val="1F6F67"/>
                </a:solidFill>
              </a:rPr>
              <a:t>Зоонимические</a:t>
            </a:r>
            <a:r>
              <a:rPr lang="ru-RU" sz="2000" dirty="0" smtClean="0">
                <a:solidFill>
                  <a:srgbClr val="1F6F67"/>
                </a:solidFill>
              </a:rPr>
              <a:t> </a:t>
            </a:r>
            <a:r>
              <a:rPr lang="ru-RU" sz="2000" dirty="0">
                <a:solidFill>
                  <a:srgbClr val="1F6F67"/>
                </a:solidFill>
              </a:rPr>
              <a:t>фразеологизмы: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b="0" dirty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373" y="1833114"/>
            <a:ext cx="6874741" cy="398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64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2743199" y="-171701"/>
            <a:ext cx="6237515" cy="1467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1F6F67"/>
                </a:solidFill>
              </a:rPr>
              <a:t>Параграф </a:t>
            </a:r>
            <a:r>
              <a:rPr lang="ru-RU" sz="2000" dirty="0">
                <a:solidFill>
                  <a:srgbClr val="1F6F67"/>
                </a:solidFill>
              </a:rPr>
              <a:t>2.2 «Фразеологическое представление умственных способностей человека</a:t>
            </a:r>
            <a:r>
              <a:rPr lang="ru-RU" sz="2000" dirty="0" smtClean="0">
                <a:solidFill>
                  <a:srgbClr val="1F6F67"/>
                </a:solidFill>
              </a:rPr>
              <a:t>»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1F6F67"/>
                </a:solidFill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b="0" dirty="0">
              <a:solidFill>
                <a:srgbClr val="286B98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1F6F6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1076" y="1154997"/>
            <a:ext cx="72049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Корпус </a:t>
            </a:r>
            <a:r>
              <a:rPr lang="ru-RU" b="1" dirty="0">
                <a:solidFill>
                  <a:srgbClr val="C00000"/>
                </a:solidFill>
                <a:latin typeface="PT Serif" panose="020A0603040505020204" pitchFamily="18" charset="-52"/>
              </a:rPr>
              <a:t>исследуемого </a:t>
            </a:r>
            <a:r>
              <a:rPr lang="ru-RU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материала:</a:t>
            </a:r>
          </a:p>
          <a:p>
            <a:pPr algn="ctr"/>
            <a:endParaRPr lang="ru-RU" b="1" dirty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600" b="1" dirty="0" smtClean="0">
                <a:solidFill>
                  <a:srgbClr val="07875F"/>
                </a:solidFill>
                <a:latin typeface="PT Serif" panose="020A0603040505020204" pitchFamily="18" charset="-52"/>
              </a:rPr>
              <a:t>Соматические ФЕ: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50,9% </a:t>
            </a:r>
            <a:r>
              <a:rPr lang="ru-RU" sz="1600" b="1" dirty="0">
                <a:solidFill>
                  <a:srgbClr val="002060"/>
                </a:solidFill>
                <a:latin typeface="PT Serif" panose="020A0603040505020204" pitchFamily="18" charset="-52"/>
              </a:rPr>
              <a:t>в </a:t>
            </a:r>
            <a:r>
              <a:rPr lang="ru-RU" sz="1600" b="1" u="sng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мансийском языке</a:t>
            </a:r>
            <a:r>
              <a:rPr lang="ru-RU" sz="16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: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Глупый человек </a:t>
            </a:r>
            <a:r>
              <a:rPr lang="ru-RU" sz="16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- пуӈк </a:t>
            </a:r>
            <a:r>
              <a:rPr lang="ru-RU" sz="1600" b="1" dirty="0">
                <a:solidFill>
                  <a:srgbClr val="002060"/>
                </a:solidFill>
                <a:latin typeface="PT Serif" panose="020A0603040505020204" pitchFamily="18" charset="-52"/>
              </a:rPr>
              <a:t>‘голова’, нёл ‘нос’, тулвыл ‘палец’, сам ‘глаз’, </a:t>
            </a:r>
            <a:r>
              <a:rPr lang="ru-RU" sz="1600" b="1" dirty="0" err="1">
                <a:solidFill>
                  <a:srgbClr val="002060"/>
                </a:solidFill>
                <a:latin typeface="PT Serif" panose="020A0603040505020204" pitchFamily="18" charset="-52"/>
              </a:rPr>
              <a:t>пӯй</a:t>
            </a:r>
            <a:r>
              <a:rPr lang="ru-RU" sz="1600" b="1" dirty="0">
                <a:solidFill>
                  <a:srgbClr val="002060"/>
                </a:solidFill>
                <a:latin typeface="PT Serif" panose="020A0603040505020204" pitchFamily="18" charset="-52"/>
              </a:rPr>
              <a:t> ‘</a:t>
            </a:r>
            <a:r>
              <a:rPr lang="ru-RU" sz="16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зад’, </a:t>
            </a:r>
            <a:r>
              <a:rPr lang="ru-RU" sz="1600" b="1" dirty="0">
                <a:solidFill>
                  <a:srgbClr val="002060"/>
                </a:solidFill>
                <a:latin typeface="PT Serif" panose="020A0603040505020204" pitchFamily="18" charset="-52"/>
              </a:rPr>
              <a:t>пап ‘</a:t>
            </a:r>
            <a:r>
              <a:rPr lang="ru-RU" sz="16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зад’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Умный человек </a:t>
            </a:r>
            <a:r>
              <a:rPr lang="ru-RU" sz="16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- </a:t>
            </a:r>
            <a:r>
              <a:rPr lang="ru-RU" sz="1600" b="1" dirty="0" err="1">
                <a:solidFill>
                  <a:srgbClr val="002060"/>
                </a:solidFill>
                <a:latin typeface="PT Serif" panose="020A0603040505020204" pitchFamily="18" charset="-52"/>
              </a:rPr>
              <a:t>пуӈк</a:t>
            </a:r>
            <a:r>
              <a:rPr lang="ru-RU" sz="1600" b="1" dirty="0">
                <a:solidFill>
                  <a:srgbClr val="002060"/>
                </a:solidFill>
                <a:latin typeface="PT Serif" panose="020A0603040505020204" pitchFamily="18" charset="-52"/>
              </a:rPr>
              <a:t> ‘голова’, сам ‘глаз’, паль ‘ухо’</a:t>
            </a:r>
            <a:endParaRPr lang="ru-RU" sz="1600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sz="1600" b="1" dirty="0" smtClean="0">
              <a:solidFill>
                <a:srgbClr val="C0000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55,1%</a:t>
            </a:r>
            <a:r>
              <a:rPr lang="ru-RU" sz="16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PT Serif" panose="020A0603040505020204" pitchFamily="18" charset="-52"/>
              </a:rPr>
              <a:t>в </a:t>
            </a:r>
            <a:r>
              <a:rPr lang="ru-RU" sz="1600" b="1" u="sng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русском языке</a:t>
            </a:r>
            <a:r>
              <a:rPr lang="ru-RU" sz="16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:</a:t>
            </a: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PT Serif" panose="020A0603040505020204" pitchFamily="18" charset="-52"/>
              </a:rPr>
              <a:t>Глупый </a:t>
            </a:r>
            <a:r>
              <a:rPr lang="ru-RU" sz="16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человек </a:t>
            </a:r>
            <a:r>
              <a:rPr lang="ru-RU" sz="16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- голова </a:t>
            </a:r>
            <a:r>
              <a:rPr lang="ru-RU" sz="1600" b="1" dirty="0">
                <a:solidFill>
                  <a:srgbClr val="002060"/>
                </a:solidFill>
                <a:latin typeface="PT Serif" panose="020A0603040505020204" pitchFamily="18" charset="-52"/>
              </a:rPr>
              <a:t>(башка), ухо, нос, глаз, мозги, лоб</a:t>
            </a:r>
            <a:endParaRPr lang="ru-RU" sz="1600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Умный человек </a:t>
            </a:r>
            <a:r>
              <a:rPr lang="ru-RU" sz="16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- </a:t>
            </a:r>
            <a:r>
              <a:rPr lang="ru-RU" sz="1600" b="1" dirty="0">
                <a:solidFill>
                  <a:srgbClr val="002060"/>
                </a:solidFill>
                <a:latin typeface="PT Serif" panose="020A0603040505020204" pitchFamily="18" charset="-52"/>
              </a:rPr>
              <a:t>голова, мозг, </a:t>
            </a:r>
            <a:r>
              <a:rPr lang="ru-RU" sz="16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лоб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Универсальный компонент -</a:t>
            </a:r>
            <a:r>
              <a:rPr lang="ru-RU" sz="16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 голова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PT Serif" panose="020A0603040505020204" pitchFamily="18" charset="-52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46807"/>
              </p:ext>
            </p:extLst>
          </p:nvPr>
        </p:nvGraphicFramePr>
        <p:xfrm>
          <a:off x="1804529" y="1631360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3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Serif" panose="020A0603040505020204" pitchFamily="18" charset="-52"/>
                        </a:rPr>
                        <a:t>Язык</a:t>
                      </a:r>
                      <a:endParaRPr lang="ru-RU" b="1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Serif" panose="020A0603040505020204" pitchFamily="18" charset="-52"/>
                        </a:rPr>
                        <a:t>Всего ФЕ</a:t>
                      </a:r>
                      <a:endParaRPr lang="ru-RU" b="1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Serif" panose="020A0603040505020204" pitchFamily="18" charset="-52"/>
                        </a:rPr>
                        <a:t>Глупый человек</a:t>
                      </a:r>
                      <a:endParaRPr lang="ru-RU" b="1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Serif" panose="020A0603040505020204" pitchFamily="18" charset="-52"/>
                        </a:rPr>
                        <a:t>Умный человек</a:t>
                      </a:r>
                      <a:endParaRPr lang="ru-RU" b="1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PT Serif" panose="020A0603040505020204" pitchFamily="18" charset="-52"/>
                        </a:rPr>
                        <a:t>Мансийский</a:t>
                      </a:r>
                      <a:endParaRPr lang="ru-RU" b="1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PT Serif" panose="020A0603040505020204" pitchFamily="18" charset="-52"/>
                        </a:rPr>
                        <a:t>54</a:t>
                      </a:r>
                      <a:endParaRPr lang="ru-RU" b="1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PT Serif" panose="020A0603040505020204" pitchFamily="18" charset="-52"/>
                        </a:rPr>
                        <a:t>43</a:t>
                      </a:r>
                      <a:endParaRPr lang="ru-RU" b="1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PT Serif" panose="020A0603040505020204" pitchFamily="18" charset="-52"/>
                        </a:rPr>
                        <a:t>11</a:t>
                      </a:r>
                      <a:endParaRPr lang="ru-RU" b="1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PT Serif" panose="020A0603040505020204" pitchFamily="18" charset="-52"/>
                        </a:rPr>
                        <a:t>Русский</a:t>
                      </a:r>
                      <a:endParaRPr lang="ru-RU" b="1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PT Serif" panose="020A0603040505020204" pitchFamily="18" charset="-52"/>
                        </a:rPr>
                        <a:t>79</a:t>
                      </a:r>
                      <a:endParaRPr lang="ru-RU" b="1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PT Serif" panose="020A0603040505020204" pitchFamily="18" charset="-52"/>
                        </a:rPr>
                        <a:t>64</a:t>
                      </a:r>
                      <a:endParaRPr lang="ru-RU" b="1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PT Serif" panose="020A0603040505020204" pitchFamily="18" charset="-52"/>
                        </a:rPr>
                        <a:t>15</a:t>
                      </a:r>
                      <a:endParaRPr lang="ru-RU" b="1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187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553" y="282322"/>
            <a:ext cx="7839635" cy="9778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Фразеологическое </a:t>
            </a:r>
            <a:r>
              <a:rPr lang="ru-RU" sz="2400" b="1" dirty="0">
                <a:solidFill>
                  <a:srgbClr val="002060"/>
                </a:solidFill>
                <a:latin typeface="PT Serif" panose="020A0603040505020204" pitchFamily="18" charset="-52"/>
              </a:rPr>
              <a:t>представление </a:t>
            </a:r>
            <a:r>
              <a:rPr lang="ru-RU" sz="24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</a:br>
            <a:r>
              <a:rPr lang="ru-RU" sz="24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образа</a:t>
            </a:r>
            <a:r>
              <a:rPr lang="ru-RU" sz="24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 глупого </a:t>
            </a:r>
            <a:r>
              <a:rPr lang="ru-RU" sz="24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человека</a:t>
            </a:r>
            <a:endParaRPr lang="ru-RU" sz="2400" b="1" dirty="0">
              <a:solidFill>
                <a:srgbClr val="002060"/>
              </a:solidFill>
              <a:latin typeface="PT Serif" panose="020A0603040505020204" pitchFamily="18" charset="-52"/>
            </a:endParaRPr>
          </a:p>
        </p:txBody>
      </p:sp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368139"/>
              </p:ext>
            </p:extLst>
          </p:nvPr>
        </p:nvGraphicFramePr>
        <p:xfrm>
          <a:off x="379639" y="1373988"/>
          <a:ext cx="7991475" cy="523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8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erif" panose="020A0603040505020204" pitchFamily="18" charset="-52"/>
                        </a:rPr>
                        <a:t>Мансийский язык</a:t>
                      </a:r>
                      <a:endParaRPr lang="ru-RU" sz="1600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erif" panose="020A0603040505020204" pitchFamily="18" charset="-52"/>
                        </a:rPr>
                        <a:t>Русский язык</a:t>
                      </a:r>
                      <a:endParaRPr lang="ru-RU" sz="1600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r>
                        <a:rPr lang="ru-RU" sz="1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асыӈ</a:t>
                      </a: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пуӈк</a:t>
                      </a: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‘1) забывчивый человек; 2) глупый человек (букв.: дырявая голова)’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дырявая голова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9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ттыл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пуӈк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‘глупый, тупой человек (букв.: пустая голова)’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пустая голова</a:t>
                      </a:r>
                      <a:endParaRPr lang="ru-RU" sz="15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пуӈке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ат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рӯпиты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‘глупый, несообразительный человек (букв.: голова=его не работает)’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мякинная голова</a:t>
                      </a:r>
                      <a:endParaRPr lang="ru-RU" sz="15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Трум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номт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ӯртнэ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мн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ат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</a:t>
                      </a:r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лымас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‘глупый, бездарный человек (букв.: к месту, где </a:t>
                      </a:r>
                      <a:r>
                        <a:rPr lang="ru-RU" sz="1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Торум</a:t>
                      </a:r>
                      <a:r>
                        <a:rPr lang="ru-RU" sz="15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раздавал ум, не успел)’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Бог ума не дал</a:t>
                      </a:r>
                      <a:endParaRPr lang="ru-RU" sz="15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77"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сиськурек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пуӈк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‘глупый человек (букв.: куриная голова)’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куриные мозги</a:t>
                      </a:r>
                      <a:endParaRPr lang="ru-RU" sz="15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пāлсāйтуп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ут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‘глупый человек (букв.: некто на половину без ума (толка, сообразительности)’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чугунные мозги</a:t>
                      </a:r>
                      <a:endParaRPr lang="ru-RU" sz="15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асыӈ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пуӈк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‘1) забывчивый человек; 2) глупый человек (букв.: дырявая голова)’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балда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осиновая</a:t>
                      </a:r>
                      <a:endParaRPr lang="ru-RU" sz="15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оссам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Ванька </a:t>
                      </a:r>
                      <a:r>
                        <a:rPr lang="ru-RU" sz="15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‘бестолковый, глупый мужчина (букв.: глупый Ванька)’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Балда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Ивановна</a:t>
                      </a:r>
                      <a:endParaRPr lang="ru-RU" sz="15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хль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</a:t>
                      </a:r>
                      <a:r>
                        <a:rPr lang="ru-RU" sz="15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ӈквал</a:t>
                      </a: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сома </a:t>
                      </a:r>
                      <a:r>
                        <a:rPr lang="ru-RU" sz="15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‘глупый, тупой человек (букв.: словно берёзовый пень)’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пень берёзовый</a:t>
                      </a:r>
                      <a:endParaRPr lang="ru-RU" sz="15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7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165" y="264743"/>
            <a:ext cx="7839635" cy="9778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Фразеологическое </a:t>
            </a:r>
            <a:r>
              <a:rPr lang="ru-RU" sz="2400" b="1" dirty="0">
                <a:solidFill>
                  <a:srgbClr val="002060"/>
                </a:solidFill>
                <a:latin typeface="PT Serif" panose="020A0603040505020204" pitchFamily="18" charset="-52"/>
              </a:rPr>
              <a:t>представление </a:t>
            </a:r>
            <a:r>
              <a:rPr lang="ru-RU" sz="24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</a:br>
            <a:r>
              <a:rPr lang="ru-RU" sz="24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образа</a:t>
            </a:r>
            <a:r>
              <a:rPr lang="ru-RU" sz="24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 умного </a:t>
            </a:r>
            <a:r>
              <a:rPr lang="ru-RU" sz="24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человека</a:t>
            </a:r>
            <a:endParaRPr lang="ru-RU" sz="2400" b="1" dirty="0">
              <a:solidFill>
                <a:srgbClr val="002060"/>
              </a:solidFill>
              <a:latin typeface="PT Serif" panose="020A0603040505020204" pitchFamily="18" charset="-52"/>
            </a:endParaRPr>
          </a:p>
        </p:txBody>
      </p:sp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352327"/>
              </p:ext>
            </p:extLst>
          </p:nvPr>
        </p:nvGraphicFramePr>
        <p:xfrm>
          <a:off x="967468" y="1242642"/>
          <a:ext cx="7991475" cy="5103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8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erif" panose="020A0603040505020204" pitchFamily="18" charset="-52"/>
                        </a:rPr>
                        <a:t>Мансийский язык</a:t>
                      </a:r>
                      <a:endParaRPr lang="ru-RU" sz="1600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erif" panose="020A0603040505020204" pitchFamily="18" charset="-52"/>
                        </a:rPr>
                        <a:t>Русский язык</a:t>
                      </a:r>
                      <a:endParaRPr lang="ru-RU" sz="1600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51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посыӈ</a:t>
                      </a: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пуӈк</a:t>
                      </a: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‘умный человек (букв.: светлая голова)’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светлая голова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5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посыӈ</a:t>
                      </a: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номт</a:t>
                      </a: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‘умный человек (букв.: светлый ум)’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светлый ум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пӯтсове</a:t>
                      </a: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рӯпиты</a:t>
                      </a: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‘умный, сообразительный человек (букв.: котелок=его работает)’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котелок варит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пуӈкен</a:t>
                      </a: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тра</a:t>
                      </a: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паты </a:t>
                      </a:r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‘умный, сообразительный человек (букв.: в голову=его сразу падает)’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 царём в голове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пункыӈ</a:t>
                      </a: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хтпа</a:t>
                      </a: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‘умный человек (букв.: с головой человек)’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золотая голова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самыӈ-палиӈ</a:t>
                      </a:r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‘умный, смышлёный человек (букв.: глазастый-ушастый)’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ума палата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осыӈ-сāйтыӈ</a:t>
                      </a:r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‘умный человек (букв.: со внешностью-с толком (соответствующими возрасту)’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семь (семи) пядей во лбу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тк</a:t>
                      </a: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номт</a:t>
                      </a: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‘умный человек (букв.: крепкий ум)’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хорошие мозги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Трумн</a:t>
                      </a: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номтыл</a:t>
                      </a: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ат</a:t>
                      </a: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слитавес</a:t>
                      </a: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‘умный, одарённый человек (букв.: </a:t>
                      </a:r>
                      <a:r>
                        <a:rPr lang="ru-RU" sz="16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Торум</a:t>
                      </a:r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ума ему не пожалел)’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Бог умом не обидел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6257" y="455716"/>
            <a:ext cx="743525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B50B27"/>
              </a:solidFill>
              <a:latin typeface="PT Serif" panose="020A0603040505020204" pitchFamily="18" charset="-52"/>
              <a:cs typeface="Times New Roman"/>
            </a:endParaRPr>
          </a:p>
          <a:p>
            <a:pPr algn="just"/>
            <a:endParaRPr lang="ru-RU" b="1" dirty="0">
              <a:latin typeface="PT Serif" panose="020A0603040505020204" pitchFamily="18" charset="-52"/>
            </a:endParaRPr>
          </a:p>
          <a:p>
            <a:pPr algn="just"/>
            <a:r>
              <a:rPr lang="en-US" b="1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	</a:t>
            </a:r>
            <a:r>
              <a:rPr lang="ru-RU" b="1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Универсальным </a:t>
            </a:r>
            <a:r>
              <a:rPr lang="ru-RU" b="1" dirty="0">
                <a:solidFill>
                  <a:srgbClr val="173A8D"/>
                </a:solidFill>
                <a:latin typeface="PT Serif" panose="020A0603040505020204" pitchFamily="18" charset="-52"/>
              </a:rPr>
              <a:t>символом глупости человека выступили деревянные предметы или части </a:t>
            </a:r>
            <a:r>
              <a:rPr lang="ru-RU" b="1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деревьев: </a:t>
            </a:r>
          </a:p>
          <a:p>
            <a:pPr algn="just"/>
            <a:endParaRPr lang="ru-RU" b="1" dirty="0" smtClean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algn="just"/>
            <a:r>
              <a:rPr lang="en-US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	</a:t>
            </a:r>
            <a:r>
              <a:rPr lang="ru-RU" dirty="0" err="1" smtClean="0">
                <a:solidFill>
                  <a:srgbClr val="1F6F67"/>
                </a:solidFill>
                <a:latin typeface="PT Serif" panose="020A0603040505020204" pitchFamily="18" charset="-52"/>
              </a:rPr>
              <a:t>манс</a:t>
            </a:r>
            <a:r>
              <a:rPr lang="ru-RU" dirty="0">
                <a:solidFill>
                  <a:srgbClr val="1F6F67"/>
                </a:solidFill>
                <a:latin typeface="PT Serif" panose="020A0603040505020204" pitchFamily="18" charset="-52"/>
              </a:rPr>
              <a:t>. </a:t>
            </a:r>
            <a:r>
              <a:rPr lang="ru-RU" dirty="0" err="1">
                <a:solidFill>
                  <a:srgbClr val="1F6F67"/>
                </a:solidFill>
                <a:latin typeface="PT Serif" panose="020A0603040505020204" pitchFamily="18" charset="-52"/>
              </a:rPr>
              <a:t>йӣв</a:t>
            </a:r>
            <a:r>
              <a:rPr lang="ru-RU" dirty="0">
                <a:solidFill>
                  <a:srgbClr val="1F6F67"/>
                </a:solidFill>
                <a:latin typeface="PT Serif" panose="020A0603040505020204" pitchFamily="18" charset="-52"/>
              </a:rPr>
              <a:t> </a:t>
            </a:r>
            <a:r>
              <a:rPr lang="ru-RU" dirty="0" err="1">
                <a:solidFill>
                  <a:srgbClr val="1F6F67"/>
                </a:solidFill>
                <a:latin typeface="PT Serif" panose="020A0603040505020204" pitchFamily="18" charset="-52"/>
              </a:rPr>
              <a:t>поталы</a:t>
            </a:r>
            <a:r>
              <a:rPr lang="ru-RU" dirty="0">
                <a:solidFill>
                  <a:srgbClr val="1F6F67"/>
                </a:solidFill>
                <a:latin typeface="PT Serif" panose="020A0603040505020204" pitchFamily="18" charset="-52"/>
              </a:rPr>
              <a:t> ‘кусок дерева (полено)’, </a:t>
            </a:r>
            <a:r>
              <a:rPr lang="ru-RU" dirty="0" err="1">
                <a:solidFill>
                  <a:srgbClr val="1F6F67"/>
                </a:solidFill>
                <a:latin typeface="PT Serif" panose="020A0603040505020204" pitchFamily="18" charset="-52"/>
              </a:rPr>
              <a:t>йӣвсуп</a:t>
            </a:r>
            <a:r>
              <a:rPr lang="ru-RU" dirty="0">
                <a:solidFill>
                  <a:srgbClr val="1F6F67"/>
                </a:solidFill>
                <a:latin typeface="PT Serif" panose="020A0603040505020204" pitchFamily="18" charset="-52"/>
              </a:rPr>
              <a:t> ‘бревно’, </a:t>
            </a:r>
            <a:r>
              <a:rPr lang="ru-RU" dirty="0" err="1">
                <a:solidFill>
                  <a:srgbClr val="1F6F67"/>
                </a:solidFill>
                <a:latin typeface="PT Serif" panose="020A0603040505020204" pitchFamily="18" charset="-52"/>
              </a:rPr>
              <a:t>ӈквал</a:t>
            </a:r>
            <a:r>
              <a:rPr lang="ru-RU" dirty="0">
                <a:solidFill>
                  <a:srgbClr val="1F6F67"/>
                </a:solidFill>
                <a:latin typeface="PT Serif" panose="020A0603040505020204" pitchFamily="18" charset="-52"/>
              </a:rPr>
              <a:t> ‘пень’ и др</a:t>
            </a:r>
            <a:r>
              <a:rPr lang="ru-RU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.</a:t>
            </a:r>
          </a:p>
          <a:p>
            <a:pPr algn="just"/>
            <a:r>
              <a:rPr lang="en-US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	</a:t>
            </a:r>
            <a:r>
              <a:rPr lang="ru-RU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рус</a:t>
            </a:r>
            <a:r>
              <a:rPr lang="ru-RU" dirty="0">
                <a:solidFill>
                  <a:srgbClr val="1F6F67"/>
                </a:solidFill>
                <a:latin typeface="PT Serif" panose="020A0603040505020204" pitchFamily="18" charset="-52"/>
              </a:rPr>
              <a:t>. пень, бревно, дрова, полено, дубина, чурбан, чурка и др.</a:t>
            </a:r>
          </a:p>
          <a:p>
            <a:pPr algn="just"/>
            <a:endParaRPr lang="ru-RU" b="1" dirty="0" smtClean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algn="just"/>
            <a:r>
              <a:rPr lang="en-US" b="1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	</a:t>
            </a:r>
            <a:r>
              <a:rPr lang="ru-RU" b="1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Наличие в составе </a:t>
            </a:r>
            <a:r>
              <a:rPr lang="ru-RU" b="1" dirty="0" err="1" smtClean="0">
                <a:solidFill>
                  <a:srgbClr val="173A8D"/>
                </a:solidFill>
                <a:latin typeface="PT Serif" panose="020A0603040505020204" pitchFamily="18" charset="-52"/>
              </a:rPr>
              <a:t>фулизмов</a:t>
            </a:r>
            <a:r>
              <a:rPr lang="ru-RU" b="1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 </a:t>
            </a:r>
            <a:r>
              <a:rPr lang="ru-RU" b="1" dirty="0">
                <a:solidFill>
                  <a:srgbClr val="173A8D"/>
                </a:solidFill>
                <a:latin typeface="PT Serif" panose="020A0603040505020204" pitchFamily="18" charset="-52"/>
              </a:rPr>
              <a:t>– лексем, носящих сниженный, бранный, ругательный характер, служащих средством репрезентации глупого </a:t>
            </a:r>
            <a:r>
              <a:rPr lang="ru-RU" b="1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человека:</a:t>
            </a:r>
            <a:endParaRPr lang="en-US" b="1" dirty="0" smtClean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algn="just"/>
            <a:r>
              <a:rPr lang="en-US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	</a:t>
            </a:r>
            <a:r>
              <a:rPr lang="ru-RU" dirty="0" err="1" smtClean="0">
                <a:solidFill>
                  <a:srgbClr val="1F6F67"/>
                </a:solidFill>
                <a:latin typeface="PT Serif" panose="020A0603040505020204" pitchFamily="18" charset="-52"/>
              </a:rPr>
              <a:t>манс</a:t>
            </a:r>
            <a:r>
              <a:rPr lang="ru-RU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. </a:t>
            </a:r>
            <a:r>
              <a:rPr lang="ru-RU" dirty="0" err="1">
                <a:solidFill>
                  <a:srgbClr val="1F6F67"/>
                </a:solidFill>
                <a:latin typeface="PT Serif" panose="020A0603040505020204" pitchFamily="18" charset="-52"/>
              </a:rPr>
              <a:t>оссам</a:t>
            </a:r>
            <a:r>
              <a:rPr lang="ru-RU" dirty="0">
                <a:solidFill>
                  <a:srgbClr val="1F6F67"/>
                </a:solidFill>
                <a:latin typeface="PT Serif" panose="020A0603040505020204" pitchFamily="18" charset="-52"/>
              </a:rPr>
              <a:t> ‘глупый</a:t>
            </a:r>
            <a:r>
              <a:rPr lang="ru-RU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’</a:t>
            </a:r>
          </a:p>
          <a:p>
            <a:pPr algn="just"/>
            <a:r>
              <a:rPr lang="en-US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	</a:t>
            </a:r>
            <a:r>
              <a:rPr lang="ru-RU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рус. тупой</a:t>
            </a:r>
            <a:r>
              <a:rPr lang="ru-RU" dirty="0">
                <a:solidFill>
                  <a:srgbClr val="1F6F67"/>
                </a:solidFill>
                <a:latin typeface="PT Serif" panose="020A0603040505020204" pitchFamily="18" charset="-52"/>
              </a:rPr>
              <a:t>, дурак, дурень, олух, </a:t>
            </a:r>
            <a:r>
              <a:rPr lang="ru-RU" dirty="0" err="1">
                <a:solidFill>
                  <a:srgbClr val="1F6F67"/>
                </a:solidFill>
                <a:latin typeface="PT Serif" panose="020A0603040505020204" pitchFamily="18" charset="-52"/>
              </a:rPr>
              <a:t>балда</a:t>
            </a:r>
            <a:r>
              <a:rPr lang="ru-RU" dirty="0">
                <a:solidFill>
                  <a:srgbClr val="1F6F67"/>
                </a:solidFill>
                <a:latin typeface="PT Serif" panose="020A0603040505020204" pitchFamily="18" charset="-52"/>
              </a:rPr>
              <a:t>, дубина, </a:t>
            </a:r>
            <a:r>
              <a:rPr lang="ru-RU" dirty="0" err="1" smtClean="0">
                <a:solidFill>
                  <a:srgbClr val="1F6F67"/>
                </a:solidFill>
                <a:latin typeface="PT Serif" panose="020A0603040505020204" pitchFamily="18" charset="-52"/>
              </a:rPr>
              <a:t>балбешка</a:t>
            </a:r>
            <a:endParaRPr lang="ru-RU" dirty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algn="just"/>
            <a:r>
              <a:rPr lang="en-US" b="1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	</a:t>
            </a:r>
            <a:r>
              <a:rPr lang="ru-RU" b="1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Общекультурные лексемы: </a:t>
            </a:r>
          </a:p>
          <a:p>
            <a:pPr algn="just"/>
            <a:endParaRPr lang="ru-RU" b="1" dirty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курица</a:t>
            </a:r>
            <a:r>
              <a:rPr lang="ru-RU" dirty="0">
                <a:solidFill>
                  <a:srgbClr val="1F6F67"/>
                </a:solidFill>
                <a:latin typeface="PT Serif" panose="020A0603040505020204" pitchFamily="18" charset="-52"/>
              </a:rPr>
              <a:t>, ветер, котёл при репрезентации образа глупого </a:t>
            </a:r>
            <a:r>
              <a:rPr lang="ru-RU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человека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светлый </a:t>
            </a:r>
            <a:r>
              <a:rPr lang="ru-RU" dirty="0">
                <a:solidFill>
                  <a:srgbClr val="1F6F67"/>
                </a:solidFill>
                <a:latin typeface="PT Serif" panose="020A0603040505020204" pitchFamily="18" charset="-52"/>
              </a:rPr>
              <a:t>и котёл при описании образа умного </a:t>
            </a:r>
            <a:r>
              <a:rPr lang="ru-RU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человека</a:t>
            </a:r>
            <a:endParaRPr lang="ru-RU" dirty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173A8D"/>
              </a:solidFill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25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6372" y="1306820"/>
            <a:ext cx="77074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B50B27"/>
              </a:solidFill>
              <a:latin typeface="PT Serif" panose="020A0603040505020204" pitchFamily="18" charset="-52"/>
              <a:cs typeface="Times New Roman"/>
            </a:endParaRPr>
          </a:p>
          <a:p>
            <a:pPr algn="just"/>
            <a:endParaRPr lang="ru-RU" b="1" dirty="0">
              <a:latin typeface="PT Serif" panose="020A0603040505020204" pitchFamily="18" charset="-52"/>
            </a:endParaRPr>
          </a:p>
          <a:p>
            <a:pPr algn="just"/>
            <a:r>
              <a:rPr lang="en-US" b="1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	</a:t>
            </a:r>
            <a:r>
              <a:rPr lang="ru-RU" sz="2400" dirty="0">
                <a:solidFill>
                  <a:srgbClr val="173A8D"/>
                </a:solidFill>
                <a:latin typeface="PT Serif" panose="020A0603040505020204" pitchFamily="18" charset="-52"/>
              </a:rPr>
              <a:t>В обоих языках </a:t>
            </a:r>
            <a:r>
              <a:rPr lang="ru-RU" sz="24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отмечена </a:t>
            </a:r>
            <a:r>
              <a:rPr lang="ru-RU" sz="2400" b="1" dirty="0">
                <a:solidFill>
                  <a:srgbClr val="1F6F67"/>
                </a:solidFill>
                <a:latin typeface="PT Serif" panose="020A0603040505020204" pitchFamily="18" charset="-52"/>
              </a:rPr>
              <a:t>количественная асимметрия</a:t>
            </a:r>
            <a:r>
              <a:rPr lang="ru-RU" sz="2400" dirty="0">
                <a:solidFill>
                  <a:srgbClr val="1F6F67"/>
                </a:solidFill>
                <a:latin typeface="PT Serif" panose="020A0603040505020204" pitchFamily="18" charset="-52"/>
              </a:rPr>
              <a:t>,</a:t>
            </a:r>
            <a:r>
              <a:rPr lang="ru-RU" sz="2400" dirty="0">
                <a:solidFill>
                  <a:srgbClr val="173A8D"/>
                </a:solidFill>
                <a:latin typeface="PT Serif" panose="020A0603040505020204" pitchFamily="18" charset="-52"/>
              </a:rPr>
              <a:t> заключающаяся в значительном превалировании ФЕ, репрезентирующих образ </a:t>
            </a:r>
            <a:r>
              <a:rPr lang="ru-RU" sz="24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глупого. </a:t>
            </a:r>
            <a:endParaRPr lang="en-US" sz="2400" dirty="0" smtClean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algn="just"/>
            <a:endParaRPr lang="en-US" sz="2400" dirty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24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	Процесс </a:t>
            </a:r>
            <a:r>
              <a:rPr lang="ru-RU" sz="2400" dirty="0">
                <a:solidFill>
                  <a:srgbClr val="173A8D"/>
                </a:solidFill>
                <a:latin typeface="PT Serif" panose="020A0603040505020204" pitchFamily="18" charset="-52"/>
              </a:rPr>
              <a:t>возникновения наименований интеллектуально неполноценных людей </a:t>
            </a:r>
            <a:r>
              <a:rPr lang="ru-RU" sz="24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всегда </a:t>
            </a:r>
            <a:r>
              <a:rPr lang="ru-RU" sz="2400" dirty="0">
                <a:solidFill>
                  <a:srgbClr val="173A8D"/>
                </a:solidFill>
                <a:latin typeface="PT Serif" panose="020A0603040505020204" pitchFamily="18" charset="-52"/>
              </a:rPr>
              <a:t>связан с высокой степенью </a:t>
            </a:r>
            <a:r>
              <a:rPr lang="ru-RU" sz="2400" b="1" dirty="0">
                <a:solidFill>
                  <a:srgbClr val="1F6F67"/>
                </a:solidFill>
                <a:latin typeface="PT Serif" panose="020A0603040505020204" pitchFamily="18" charset="-52"/>
              </a:rPr>
              <a:t>эмоционального всплеска </a:t>
            </a:r>
            <a:r>
              <a:rPr lang="ru-RU" sz="2400" dirty="0">
                <a:solidFill>
                  <a:srgbClr val="173A8D"/>
                </a:solidFill>
                <a:latin typeface="PT Serif" panose="020A0603040505020204" pitchFamily="18" charset="-52"/>
              </a:rPr>
              <a:t>по отношению к ним. </a:t>
            </a:r>
            <a:endParaRPr lang="ru-RU" sz="2400" dirty="0" smtClean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algn="just"/>
            <a:endParaRPr lang="ru-RU" sz="1900" b="1" dirty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42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042" y="734026"/>
            <a:ext cx="7839635" cy="9778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</a:rPr>
              <a:t>Фразеологическое представление эмоции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</a:rPr>
              <a:t>гнев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458" y="1585066"/>
            <a:ext cx="7787685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Корпус </a:t>
            </a:r>
            <a:r>
              <a:rPr lang="ru-RU" sz="1700" b="1" dirty="0">
                <a:solidFill>
                  <a:srgbClr val="002060"/>
                </a:solidFill>
                <a:latin typeface="PT Serif" panose="020A0603040505020204" pitchFamily="18" charset="-52"/>
              </a:rPr>
              <a:t>исследуемого материала: </a:t>
            </a:r>
            <a:r>
              <a:rPr lang="ru-RU" sz="17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70</a:t>
            </a:r>
            <a:r>
              <a:rPr lang="ru-RU" sz="17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PT Serif" panose="020A0603040505020204" pitchFamily="18" charset="-52"/>
              </a:rPr>
              <a:t>ФЕ мансийского и </a:t>
            </a:r>
            <a:r>
              <a:rPr lang="ru-RU" sz="17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68 </a:t>
            </a:r>
            <a:r>
              <a:rPr lang="ru-RU" sz="17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ФЕ </a:t>
            </a:r>
            <a:r>
              <a:rPr lang="ru-RU" sz="1700" b="1" dirty="0">
                <a:solidFill>
                  <a:srgbClr val="002060"/>
                </a:solidFill>
                <a:latin typeface="PT Serif" panose="020A0603040505020204" pitchFamily="18" charset="-52"/>
              </a:rPr>
              <a:t>русского </a:t>
            </a:r>
            <a:r>
              <a:rPr lang="ru-RU" sz="17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языков</a:t>
            </a:r>
            <a:endParaRPr lang="ru-RU" sz="1700" b="1" dirty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sz="1700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Соматические </a:t>
            </a:r>
            <a:r>
              <a:rPr lang="ru-RU" sz="1700" b="1" dirty="0">
                <a:solidFill>
                  <a:srgbClr val="002060"/>
                </a:solidFill>
                <a:latin typeface="PT Serif" panose="020A0603040505020204" pitchFamily="18" charset="-52"/>
              </a:rPr>
              <a:t>фразеологизмы: </a:t>
            </a:r>
            <a:r>
              <a:rPr lang="ru-RU" sz="17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54,3%</a:t>
            </a:r>
            <a:r>
              <a:rPr lang="ru-RU" sz="17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PT Serif" panose="020A0603040505020204" pitchFamily="18" charset="-52"/>
              </a:rPr>
              <a:t>в мансийском и </a:t>
            </a:r>
            <a:r>
              <a:rPr lang="ru-RU" sz="17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31%</a:t>
            </a:r>
            <a:r>
              <a:rPr lang="ru-RU" sz="17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PT Serif" panose="020A0603040505020204" pitchFamily="18" charset="-52"/>
              </a:rPr>
              <a:t>в русском </a:t>
            </a:r>
            <a:r>
              <a:rPr lang="ru-RU" sz="17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языках</a:t>
            </a:r>
          </a:p>
          <a:p>
            <a:pPr algn="just"/>
            <a:endParaRPr lang="ru-RU" sz="1700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Мансийские </a:t>
            </a:r>
            <a:r>
              <a:rPr lang="ru-RU" sz="1700" b="1" dirty="0" err="1" smtClean="0">
                <a:solidFill>
                  <a:srgbClr val="002060"/>
                </a:solidFill>
                <a:latin typeface="PT Serif" panose="020A0603040505020204" pitchFamily="18" charset="-52"/>
              </a:rPr>
              <a:t>соматизмы</a:t>
            </a:r>
            <a:r>
              <a:rPr lang="ru-RU" sz="17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 – 20 единиц: 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сам ‘глаз’, </a:t>
            </a:r>
            <a:r>
              <a:rPr lang="ru-RU" sz="1700" dirty="0" err="1">
                <a:solidFill>
                  <a:srgbClr val="1F6F67"/>
                </a:solidFill>
                <a:latin typeface="PT Serif" panose="020A0603040505020204" pitchFamily="18" charset="-52"/>
              </a:rPr>
              <a:t>сым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 ‘сердце’, к</a:t>
            </a:r>
            <a:r>
              <a:rPr lang="en-US" sz="1700" dirty="0">
                <a:solidFill>
                  <a:srgbClr val="1F6F67"/>
                </a:solidFill>
                <a:latin typeface="PT Serif" panose="020A0603040505020204" pitchFamily="18" charset="-52"/>
              </a:rPr>
              <a:t>ē</a:t>
            </a:r>
            <a:r>
              <a:rPr lang="ru-RU" sz="1700" dirty="0" err="1">
                <a:solidFill>
                  <a:srgbClr val="1F6F67"/>
                </a:solidFill>
                <a:latin typeface="PT Serif" panose="020A0603040505020204" pitchFamily="18" charset="-52"/>
              </a:rPr>
              <a:t>лп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 ‘кровь’, </a:t>
            </a:r>
            <a:r>
              <a:rPr lang="ru-RU" sz="1700" dirty="0" err="1">
                <a:solidFill>
                  <a:srgbClr val="1F6F67"/>
                </a:solidFill>
                <a:latin typeface="PT Serif" panose="020A0603040505020204" pitchFamily="18" charset="-52"/>
              </a:rPr>
              <a:t>восьрам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 ‘желчь’, </a:t>
            </a:r>
            <a:r>
              <a:rPr lang="ru-RU" sz="1700" dirty="0" err="1">
                <a:solidFill>
                  <a:srgbClr val="1F6F67"/>
                </a:solidFill>
                <a:latin typeface="PT Serif" panose="020A0603040505020204" pitchFamily="18" charset="-52"/>
              </a:rPr>
              <a:t>тӣвыр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 ‘внутренности’, вӣльт ‘лицо’, вӣльтъят ‘лоб’, нёл ‘нос’, питьми ‘губы’, сӯп ‘рот’, н</a:t>
            </a:r>
            <a:r>
              <a:rPr lang="en-US" sz="1700" dirty="0">
                <a:solidFill>
                  <a:srgbClr val="1F6F67"/>
                </a:solidFill>
                <a:latin typeface="PT Serif" panose="020A0603040505020204" pitchFamily="18" charset="-52"/>
              </a:rPr>
              <a:t>ē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лм ‘язык’, пуӈк ‘зуб’, пуӈк ‘голова’, тур ‘горло’, </a:t>
            </a:r>
            <a:r>
              <a:rPr lang="ru-RU" sz="1700" dirty="0" err="1">
                <a:solidFill>
                  <a:srgbClr val="1F6F67"/>
                </a:solidFill>
                <a:latin typeface="PT Serif" panose="020A0603040505020204" pitchFamily="18" charset="-52"/>
              </a:rPr>
              <a:t>нё̄выль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 ‘мясо (мышцы)’, </a:t>
            </a:r>
            <a:r>
              <a:rPr lang="ru-RU" sz="1700" dirty="0" err="1">
                <a:solidFill>
                  <a:srgbClr val="1F6F67"/>
                </a:solidFill>
                <a:latin typeface="PT Serif" panose="020A0603040505020204" pitchFamily="18" charset="-52"/>
              </a:rPr>
              <a:t>та̄н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 ‘сухожилия’, </a:t>
            </a:r>
            <a:r>
              <a:rPr lang="ru-RU" sz="1700" dirty="0" err="1">
                <a:solidFill>
                  <a:srgbClr val="1F6F67"/>
                </a:solidFill>
                <a:latin typeface="PT Serif" panose="020A0603040505020204" pitchFamily="18" charset="-52"/>
              </a:rPr>
              <a:t>ма̄йт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 ‘печень’, </a:t>
            </a:r>
            <a:r>
              <a:rPr lang="ru-RU" sz="1700" dirty="0" err="1">
                <a:solidFill>
                  <a:srgbClr val="1F6F67"/>
                </a:solidFill>
                <a:latin typeface="PT Serif" panose="020A0603040505020204" pitchFamily="18" charset="-52"/>
              </a:rPr>
              <a:t>ла̄гыл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 ‘нога’, </a:t>
            </a:r>
            <a:r>
              <a:rPr lang="ru-RU" sz="1700" dirty="0" err="1">
                <a:solidFill>
                  <a:srgbClr val="1F6F67"/>
                </a:solidFill>
                <a:latin typeface="PT Serif" panose="020A0603040505020204" pitchFamily="18" charset="-52"/>
              </a:rPr>
              <a:t>ка̄т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 ‘рука’, </a:t>
            </a:r>
            <a:r>
              <a:rPr lang="ru-RU" sz="1700" dirty="0" err="1">
                <a:solidFill>
                  <a:srgbClr val="1F6F67"/>
                </a:solidFill>
                <a:latin typeface="PT Serif" panose="020A0603040505020204" pitchFamily="18" charset="-52"/>
              </a:rPr>
              <a:t>о̄с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 ‘кожа лица’. </a:t>
            </a:r>
            <a:endParaRPr lang="ru-RU" sz="1700" dirty="0" smtClean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endParaRPr lang="ru-RU" sz="1700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Наиболее продуктивные компоненты: 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сам ‘глаз’ , </a:t>
            </a:r>
            <a:r>
              <a:rPr lang="ru-RU" sz="1700" dirty="0" err="1" smtClean="0">
                <a:solidFill>
                  <a:srgbClr val="1F6F67"/>
                </a:solidFill>
                <a:latin typeface="PT Serif" panose="020A0603040505020204" pitchFamily="18" charset="-52"/>
              </a:rPr>
              <a:t>сым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 ‘сердце’</a:t>
            </a:r>
          </a:p>
          <a:p>
            <a:pPr algn="just"/>
            <a:endParaRPr lang="ru-RU" sz="1700" dirty="0" smtClean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Русские </a:t>
            </a:r>
            <a:r>
              <a:rPr lang="ru-RU" sz="1700" b="1" dirty="0">
                <a:solidFill>
                  <a:srgbClr val="002060"/>
                </a:solidFill>
                <a:latin typeface="PT Serif" panose="020A0603040505020204" pitchFamily="18" charset="-52"/>
              </a:rPr>
              <a:t>соматизмы: 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сердце, кровь, жилы, нервы, печень, желчь, голова, глаза, горло, рот, зубы, рука, нога, дух, когти. </a:t>
            </a:r>
            <a:endParaRPr lang="ru-RU" sz="1700" dirty="0" smtClean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Наиболее продуктивные компоненты: 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сердце, 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зубы.</a:t>
            </a:r>
            <a:endParaRPr lang="ru-RU" sz="1700" dirty="0" smtClean="0">
              <a:solidFill>
                <a:srgbClr val="1F6F67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05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175DE4-7406-FD8C-50A0-0E591BCEDE1F}"/>
              </a:ext>
            </a:extLst>
          </p:cNvPr>
          <p:cNvSpPr txBox="1"/>
          <p:nvPr/>
        </p:nvSpPr>
        <p:spPr>
          <a:xfrm>
            <a:off x="652510" y="2773963"/>
            <a:ext cx="33454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Крупный заголовок темы не более шести слов</a:t>
            </a:r>
          </a:p>
          <a:p>
            <a:endParaRPr lang="ru-RU" sz="1350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41" y="1578429"/>
            <a:ext cx="7221563" cy="40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83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042" y="734026"/>
            <a:ext cx="7839635" cy="9778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Общекультурные представления </a:t>
            </a:r>
            <a:r>
              <a:rPr lang="ru-RU" sz="2000" b="1" dirty="0">
                <a:solidFill>
                  <a:srgbClr val="1F6F67"/>
                </a:solidFill>
                <a:latin typeface="PT Serif" panose="020A0603040505020204" pitchFamily="18" charset="-52"/>
              </a:rPr>
              <a:t>о </a:t>
            </a:r>
            <a:r>
              <a:rPr lang="ru-RU" sz="2000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гневе:</a:t>
            </a:r>
            <a:endParaRPr lang="ru-RU" sz="2000" b="1" dirty="0">
              <a:solidFill>
                <a:srgbClr val="1F6F67"/>
              </a:solidFill>
              <a:latin typeface="PT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572" y="1389123"/>
            <a:ext cx="7787685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00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Универсальные </a:t>
            </a:r>
            <a:r>
              <a:rPr lang="ru-RU" sz="1700" b="1" dirty="0" err="1" smtClean="0">
                <a:solidFill>
                  <a:srgbClr val="002060"/>
                </a:solidFill>
                <a:latin typeface="PT Serif" panose="020A0603040505020204" pitchFamily="18" charset="-52"/>
              </a:rPr>
              <a:t>соматизмы</a:t>
            </a:r>
            <a:r>
              <a:rPr lang="ru-RU" sz="17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: 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сердце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, глаза, горло, кровь, желчь, рот, зубы, нога, печень, рука.</a:t>
            </a:r>
          </a:p>
          <a:p>
            <a:pPr algn="just"/>
            <a:endParaRPr lang="ru-RU" sz="1700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Метафоры:</a:t>
            </a:r>
          </a:p>
          <a:p>
            <a:pPr algn="ctr"/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гнев – заполнитель контейнера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»</a:t>
            </a:r>
          </a:p>
          <a:p>
            <a:pPr algn="ctr"/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гнев – кипение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»</a:t>
            </a:r>
          </a:p>
          <a:p>
            <a:pPr algn="ctr"/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гнев – пена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»</a:t>
            </a:r>
          </a:p>
          <a:p>
            <a:pPr algn="ctr"/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гнев – взрыв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»</a:t>
            </a:r>
          </a:p>
          <a:p>
            <a:pPr algn="ctr"/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гнев – стихия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»</a:t>
            </a:r>
          </a:p>
          <a:p>
            <a:pPr algn="ctr"/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«гнев 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– туча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»</a:t>
            </a:r>
          </a:p>
          <a:p>
            <a:pPr algn="ctr"/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гнев – гроза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»</a:t>
            </a:r>
          </a:p>
          <a:p>
            <a:pPr algn="ctr"/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гнев – огонь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»</a:t>
            </a:r>
          </a:p>
          <a:p>
            <a:pPr algn="ctr"/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гнев – безумие, помутнение рассудка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»</a:t>
            </a:r>
          </a:p>
          <a:p>
            <a:pPr algn="ctr"/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гнев – ослепление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»</a:t>
            </a:r>
          </a:p>
          <a:p>
            <a:pPr algn="ctr"/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гнев – желчь как горькое 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вещество»</a:t>
            </a:r>
          </a:p>
          <a:p>
            <a:pPr algn="ctr"/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гнев – противник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9577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042" y="734026"/>
            <a:ext cx="7839635" cy="9778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Национально-культурные представления </a:t>
            </a:r>
            <a:r>
              <a:rPr lang="ru-RU" sz="2000" b="1" dirty="0">
                <a:solidFill>
                  <a:srgbClr val="1F6F67"/>
                </a:solidFill>
                <a:latin typeface="PT Serif" panose="020A0603040505020204" pitchFamily="18" charset="-52"/>
              </a:rPr>
              <a:t>о </a:t>
            </a:r>
            <a:r>
              <a:rPr lang="ru-RU" sz="2000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гневе:</a:t>
            </a:r>
            <a:endParaRPr lang="ru-RU" sz="2000" b="1" dirty="0">
              <a:solidFill>
                <a:srgbClr val="1F6F67"/>
              </a:solidFill>
              <a:latin typeface="PT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572" y="1711925"/>
            <a:ext cx="7787685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00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2000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В </a:t>
            </a:r>
            <a:r>
              <a:rPr lang="ru-RU" sz="2000" b="1" dirty="0">
                <a:solidFill>
                  <a:srgbClr val="1F6F67"/>
                </a:solidFill>
                <a:latin typeface="PT Serif" panose="020A0603040505020204" pitchFamily="18" charset="-52"/>
              </a:rPr>
              <a:t>мансийском </a:t>
            </a:r>
            <a:r>
              <a:rPr lang="ru-RU" sz="2000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языке:</a:t>
            </a:r>
          </a:p>
          <a:p>
            <a:pPr algn="just"/>
            <a:endParaRPr lang="ru-RU" sz="2000" dirty="0" smtClean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гнев – нечто острое и твёрдое</a:t>
            </a:r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»</a:t>
            </a:r>
          </a:p>
          <a:p>
            <a:pPr algn="just"/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гнев – </a:t>
            </a:r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болевые / неприятные 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ощущения</a:t>
            </a:r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»</a:t>
            </a:r>
          </a:p>
          <a:p>
            <a:pPr algn="just"/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гнев – некая сила, сущность</a:t>
            </a:r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»</a:t>
            </a:r>
          </a:p>
          <a:p>
            <a:pPr algn="just"/>
            <a:endParaRPr lang="ru-RU" sz="2000" dirty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endParaRPr lang="ru-RU" sz="2000" dirty="0" smtClean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2000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В </a:t>
            </a:r>
            <a:r>
              <a:rPr lang="ru-RU" sz="2000" b="1" dirty="0">
                <a:solidFill>
                  <a:srgbClr val="1F6F67"/>
                </a:solidFill>
                <a:latin typeface="PT Serif" panose="020A0603040505020204" pitchFamily="18" charset="-52"/>
              </a:rPr>
              <a:t>русском </a:t>
            </a:r>
            <a:r>
              <a:rPr lang="ru-RU" sz="2000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языке:</a:t>
            </a:r>
          </a:p>
          <a:p>
            <a:pPr algn="just"/>
            <a:endParaRPr lang="ru-RU" sz="2000" dirty="0" smtClean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гнев – жидкость</a:t>
            </a:r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»</a:t>
            </a:r>
          </a:p>
          <a:p>
            <a:pPr algn="just"/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гнев – нагревание</a:t>
            </a:r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»</a:t>
            </a:r>
          </a:p>
          <a:p>
            <a:pPr algn="just"/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«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гнев – опасное животное</a:t>
            </a:r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8624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496916"/>
              </p:ext>
            </p:extLst>
          </p:nvPr>
        </p:nvGraphicFramePr>
        <p:xfrm>
          <a:off x="348343" y="998614"/>
          <a:ext cx="7991475" cy="5669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8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erif" panose="020A0603040505020204" pitchFamily="18" charset="-52"/>
                        </a:rPr>
                        <a:t>Мансийский язык</a:t>
                      </a:r>
                      <a:endParaRPr lang="ru-RU" sz="1600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erif" panose="020A0603040505020204" pitchFamily="18" charset="-52"/>
                        </a:rPr>
                        <a:t>Русский язык</a:t>
                      </a:r>
                      <a:endParaRPr lang="ru-RU" sz="1600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сыме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тлпыл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хӯлиглы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‘злится (кто-либо) (букв.: сердце=его кровью наполняется)’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чаша терпения переполнилась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9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кант </a:t>
                      </a:r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хӯрыг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‘1) разгневанный, рассерженный человек; 2) злой человек (букв.: мешок со злостью)’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быть вне себя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самаге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тлпыл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</a:t>
                      </a:r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вумлавг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‘свирепеет (кто-либо) (букв.: глаза=его кровью наливаются)’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кровь бросилась (ударила) в голову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тлпе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нас </a:t>
                      </a:r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пайтахты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‘злится (кто-либо) (букв.: кровь=его так и кипит)’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кипит на сердце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77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нр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хольт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конгуӈкве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‘неистовствовать, буйствовать (букв.: как пена кипеть)’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кипеть от гнева (ярости)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кантыл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покматаӈкве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‘прийти в ярость (букв.: от злости лопаться (взрываться)’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взорваться (взрываться) как порох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сяхлыг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кургуӈкве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‘злобно ругаться (букв.: грозой греметь)’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метать искры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самаге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ӯлял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слг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псгг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) ‘злобно глядит (букв.: глаза=его огнём вспыхивают (капают)’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испепелить гневом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5206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кантэн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титхал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6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паттувес</a:t>
                      </a: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‘обезумел от ярости (кто-либо) (букв.: злость его надвое разделила)’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слететь с катушек</a:t>
                      </a:r>
                      <a:endParaRPr lang="ru-RU" sz="16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2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705206"/>
              </p:ext>
            </p:extLst>
          </p:nvPr>
        </p:nvGraphicFramePr>
        <p:xfrm>
          <a:off x="440554" y="1706880"/>
          <a:ext cx="7386275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6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erif" panose="020A0603040505020204" pitchFamily="18" charset="-52"/>
                        </a:rPr>
                        <a:t>Мансийский язык</a:t>
                      </a:r>
                      <a:endParaRPr lang="ru-RU" sz="1600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erif" panose="020A0603040505020204" pitchFamily="18" charset="-52"/>
                        </a:rPr>
                        <a:t>Русский язык</a:t>
                      </a:r>
                      <a:endParaRPr lang="ru-RU" sz="1600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12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</a:t>
                      </a:r>
                      <a:r>
                        <a:rPr lang="ru-RU" sz="18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мп</a:t>
                      </a:r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хольт</a:t>
                      </a:r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каргуӈкве</a:t>
                      </a:r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‘злобно ругаться (букв.: подобно собаке рычать)’</a:t>
                      </a:r>
                      <a:endParaRPr lang="ru-RU" sz="18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зверь просыпается (в ком-либо)</a:t>
                      </a:r>
                      <a:endParaRPr lang="ru-RU" sz="18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1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хрмис</a:t>
                      </a:r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самыл</a:t>
                      </a:r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</a:t>
                      </a:r>
                      <a:r>
                        <a:rPr lang="ru-RU" sz="18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ӈкватаӈкве</a:t>
                      </a:r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сунсуӈкве</a:t>
                      </a:r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) ‘злобно смотреть (букв.: бычьими глазами глядеть (смотреть)’</a:t>
                      </a:r>
                      <a:endParaRPr lang="ru-RU" sz="18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быком смотрит (глядит)</a:t>
                      </a:r>
                      <a:endParaRPr lang="ru-RU" sz="1800" b="0" i="0" dirty="0" smtClean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125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ӯринква</a:t>
                      </a:r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хольт</a:t>
                      </a:r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рӈхуӈкве</a:t>
                      </a:r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‘громко ругаться (кричать) (букв.: как ворона кричать)’</a:t>
                      </a:r>
                      <a:endParaRPr lang="ru-RU" sz="18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как с цепи сорвался</a:t>
                      </a:r>
                      <a:endParaRPr lang="ru-RU" sz="18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125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тӯлмах</a:t>
                      </a:r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хольт</a:t>
                      </a:r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сунсы</a:t>
                      </a:r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‘злобно смотрит (кто-либо) (букв.: как росомаха смотрит)’</a:t>
                      </a:r>
                      <a:endParaRPr lang="ru-RU" sz="18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rgbClr val="1F6F67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как разъярённый бык</a:t>
                      </a:r>
                      <a:endParaRPr lang="ru-RU" sz="1800" b="0" i="0" dirty="0" smtClean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dirty="0">
                        <a:solidFill>
                          <a:srgbClr val="1F6F67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5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2217" y="727771"/>
            <a:ext cx="7839635" cy="9778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Фразеологическое </a:t>
            </a:r>
            <a:r>
              <a:rPr lang="ru-RU" sz="2400" b="1" dirty="0">
                <a:solidFill>
                  <a:srgbClr val="1F6F67"/>
                </a:solidFill>
                <a:latin typeface="PT Serif" panose="020A0603040505020204" pitchFamily="18" charset="-52"/>
              </a:rPr>
              <a:t>представление эмоции </a:t>
            </a:r>
            <a:r>
              <a:rPr lang="ru-RU" sz="2400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страх </a:t>
            </a:r>
            <a:endParaRPr lang="ru-RU" sz="2400" b="1" dirty="0">
              <a:solidFill>
                <a:srgbClr val="1F6F67"/>
              </a:solidFill>
              <a:latin typeface="PT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5869" y="1216721"/>
            <a:ext cx="7738382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7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Корпус 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исследуемого материала: </a:t>
            </a:r>
            <a:r>
              <a:rPr lang="ru-RU" sz="17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109 ФЕ 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мансийского и </a:t>
            </a:r>
            <a:r>
              <a:rPr lang="ru-RU" sz="17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107 ФЕ 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русского </a:t>
            </a:r>
            <a:r>
              <a:rPr lang="ru-RU" sz="17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языков</a:t>
            </a:r>
            <a:endParaRPr lang="ru-RU" sz="1700" dirty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algn="just"/>
            <a:endParaRPr lang="ru-RU" sz="1700" dirty="0" smtClean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7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Соматические 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фразеологизмы: </a:t>
            </a:r>
            <a:r>
              <a:rPr lang="ru-RU" sz="17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75,2% 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в мансийском и </a:t>
            </a:r>
            <a:r>
              <a:rPr lang="ru-RU" sz="17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54,2% 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в русском </a:t>
            </a:r>
            <a:r>
              <a:rPr lang="ru-RU" sz="17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языках</a:t>
            </a:r>
          </a:p>
          <a:p>
            <a:pPr algn="just"/>
            <a:endParaRPr lang="ru-RU" sz="1700" dirty="0" smtClean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7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Мансийские 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соматизмы: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сым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‘сердце’,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вӣльт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‘лицо’,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кт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‘рука’,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лгыл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‘нога’, тур ‘горло’,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нвыль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‘мясо (мышцы)’, с ‘кожа лица’,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пуӈк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‘голова’, т ‘волосы’,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пуӈк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‘зуб’, сам ‘глаз’,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алпи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‘тело’,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ис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‘душа’,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исхор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‘душа-тень’,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лылы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‘душа-дыхание’,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тлп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‘кровь’,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трс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</a:t>
            </a:r>
            <a:r>
              <a:rPr lang="ru-RU" sz="17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‘кровеносный сосуд’, 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сов ‘кожа’,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нлм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‘язык’,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спри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‘затылок’, суп ‘рот’,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туля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‘палец’,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хаӈра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патта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‘пятка’,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тн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</a:t>
            </a:r>
            <a:r>
              <a:rPr lang="ru-RU" sz="17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сухожилие’</a:t>
            </a:r>
          </a:p>
          <a:p>
            <a:pPr algn="just"/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Наиболее </a:t>
            </a:r>
            <a:r>
              <a:rPr lang="ru-RU" sz="17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продуктивные компоненты: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сым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‘сердце’, </a:t>
            </a:r>
            <a:r>
              <a:rPr lang="ru-RU" sz="1700" dirty="0" err="1">
                <a:solidFill>
                  <a:srgbClr val="173A8D"/>
                </a:solidFill>
                <a:latin typeface="PT Serif" panose="020A0603040505020204" pitchFamily="18" charset="-52"/>
              </a:rPr>
              <a:t>лгыл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 ‘нога’ </a:t>
            </a:r>
            <a:r>
              <a:rPr lang="ru-RU" sz="17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, </a:t>
            </a:r>
            <a:r>
              <a:rPr lang="ru-RU" sz="1700" dirty="0" err="1" smtClean="0">
                <a:solidFill>
                  <a:srgbClr val="173A8D"/>
                </a:solidFill>
                <a:latin typeface="PT Serif" panose="020A0603040505020204" pitchFamily="18" charset="-52"/>
              </a:rPr>
              <a:t>вӣльт</a:t>
            </a:r>
            <a:r>
              <a:rPr lang="ru-RU" sz="17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 </a:t>
            </a:r>
            <a:r>
              <a:rPr lang="ru-RU" sz="1700" dirty="0">
                <a:solidFill>
                  <a:srgbClr val="173A8D"/>
                </a:solidFill>
                <a:latin typeface="PT Serif" panose="020A0603040505020204" pitchFamily="18" charset="-52"/>
              </a:rPr>
              <a:t>‘лицо</a:t>
            </a:r>
            <a:r>
              <a:rPr lang="ru-RU" sz="17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’</a:t>
            </a:r>
          </a:p>
          <a:p>
            <a:pPr algn="just"/>
            <a:endParaRPr lang="ru-RU" sz="1700" dirty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Русские соматизмы: сердце, нога, лицо, язык, глаза, кровь, голова, хвост, кожа, пятка, волосы, душа, плечо, спина, грудь, зоб, лоб, зуб, 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колено, 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горло, 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кровеносный сосуд, сухожилие</a:t>
            </a:r>
          </a:p>
          <a:p>
            <a:pPr algn="just"/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Наиболее продуктивные компоненты: </a:t>
            </a:r>
            <a:r>
              <a:rPr lang="ru-RU" sz="1700" dirty="0">
                <a:solidFill>
                  <a:srgbClr val="1F6F67"/>
                </a:solidFill>
                <a:latin typeface="PT Serif" panose="020A0603040505020204" pitchFamily="18" charset="-52"/>
              </a:rPr>
              <a:t>сердце, нога </a:t>
            </a:r>
            <a:r>
              <a:rPr lang="ru-RU" sz="17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, лицо</a:t>
            </a:r>
          </a:p>
        </p:txBody>
      </p:sp>
    </p:spTree>
    <p:extLst>
      <p:ext uri="{BB962C8B-B14F-4D97-AF65-F5344CB8AC3E}">
        <p14:creationId xmlns:p14="http://schemas.microsoft.com/office/powerpoint/2010/main" val="11631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0299" y="1551147"/>
            <a:ext cx="70161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2000" b="1" dirty="0">
                <a:solidFill>
                  <a:srgbClr val="1F6F67"/>
                </a:solidFill>
                <a:latin typeface="PT Serif" panose="020A0603040505020204" pitchFamily="18" charset="-52"/>
              </a:rPr>
              <a:t>Общечеловеческое </a:t>
            </a:r>
            <a:r>
              <a:rPr lang="ru-RU" sz="2000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мировидение:</a:t>
            </a:r>
          </a:p>
          <a:p>
            <a:pPr algn="just"/>
            <a:endParaRPr lang="ru-RU" sz="2000" b="1" dirty="0" smtClean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соматические компоненты: сердце</a:t>
            </a:r>
            <a:r>
              <a:rPr lang="ru-RU" sz="2000" dirty="0">
                <a:solidFill>
                  <a:srgbClr val="173A8D"/>
                </a:solidFill>
                <a:latin typeface="PT Serif" panose="020A0603040505020204" pitchFamily="18" charset="-52"/>
              </a:rPr>
              <a:t>, нога, лицо, глаза, голова, зубы, душа, язык, волосы, горло, кровь, кожа, пятка, пот, кровеносные сосуды, сухожилие; </a:t>
            </a:r>
            <a:endParaRPr lang="ru-RU" sz="2000" dirty="0" smtClean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73A8D"/>
                </a:solidFill>
                <a:latin typeface="PT Serif" panose="020A0603040505020204" pitchFamily="18" charset="-52"/>
              </a:rPr>
              <a:t>л</a:t>
            </a:r>
            <a:r>
              <a:rPr lang="ru-RU" sz="20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ексемы: </a:t>
            </a:r>
            <a:r>
              <a:rPr lang="ru-RU" sz="2000" dirty="0">
                <a:solidFill>
                  <a:srgbClr val="173A8D"/>
                </a:solidFill>
                <a:latin typeface="PT Serif" panose="020A0603040505020204" pitchFamily="18" charset="-52"/>
              </a:rPr>
              <a:t>заяц, осиновый лист, земля, жар, лёд, камень, штаны; </a:t>
            </a:r>
            <a:endParaRPr lang="ru-RU" sz="2000" dirty="0" smtClean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73A8D"/>
                </a:solidFill>
                <a:latin typeface="PT Serif" panose="020A0603040505020204" pitchFamily="18" charset="-52"/>
              </a:rPr>
              <a:t>с</a:t>
            </a:r>
            <a:r>
              <a:rPr lang="ru-RU" sz="20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имволика </a:t>
            </a:r>
            <a:r>
              <a:rPr lang="ru-RU" sz="2000" dirty="0">
                <a:solidFill>
                  <a:srgbClr val="173A8D"/>
                </a:solidFill>
                <a:latin typeface="PT Serif" panose="020A0603040505020204" pitchFamily="18" charset="-52"/>
              </a:rPr>
              <a:t>белого </a:t>
            </a:r>
            <a:r>
              <a:rPr lang="ru-RU" sz="20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цвета</a:t>
            </a:r>
            <a:endParaRPr lang="ru-RU" sz="2000" dirty="0" smtClean="0">
              <a:solidFill>
                <a:srgbClr val="1F6F67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644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1185" y="951398"/>
            <a:ext cx="701615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2000" b="1" dirty="0">
                <a:solidFill>
                  <a:srgbClr val="1F6F67"/>
                </a:solidFill>
                <a:latin typeface="PT Serif" panose="020A0603040505020204" pitchFamily="18" charset="-52"/>
              </a:rPr>
              <a:t>Инвентарь </a:t>
            </a:r>
            <a:r>
              <a:rPr lang="ru-RU" sz="2000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ФЕ:</a:t>
            </a:r>
          </a:p>
          <a:p>
            <a:pPr algn="just"/>
            <a:endParaRPr lang="ru-RU" sz="2000" b="1" dirty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2000" b="1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329 мансийских </a:t>
            </a:r>
            <a:r>
              <a:rPr lang="ru-RU" sz="2000" b="1" dirty="0">
                <a:solidFill>
                  <a:srgbClr val="173A8D"/>
                </a:solidFill>
                <a:latin typeface="PT Serif" panose="020A0603040505020204" pitchFamily="18" charset="-52"/>
              </a:rPr>
              <a:t>и 363 </a:t>
            </a:r>
            <a:r>
              <a:rPr lang="ru-RU" sz="2000" b="1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русских фразеологизмов:</a:t>
            </a:r>
          </a:p>
          <a:p>
            <a:pPr algn="just"/>
            <a:endParaRPr lang="ru-RU" sz="2000" dirty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образ </a:t>
            </a:r>
            <a:r>
              <a:rPr lang="ru-RU" sz="2000" dirty="0">
                <a:solidFill>
                  <a:srgbClr val="173A8D"/>
                </a:solidFill>
                <a:latin typeface="PT Serif" panose="020A0603040505020204" pitchFamily="18" charset="-52"/>
              </a:rPr>
              <a:t>доброго человека – 40 и 45 ФЕ</a:t>
            </a:r>
            <a:r>
              <a:rPr lang="ru-RU" sz="20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образ </a:t>
            </a:r>
            <a:r>
              <a:rPr lang="ru-RU" sz="2000" dirty="0">
                <a:solidFill>
                  <a:srgbClr val="173A8D"/>
                </a:solidFill>
                <a:latin typeface="PT Serif" panose="020A0603040505020204" pitchFamily="18" charset="-52"/>
              </a:rPr>
              <a:t>злого человека – 56 и 64 ФЕ</a:t>
            </a:r>
            <a:r>
              <a:rPr lang="ru-RU" sz="20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образ </a:t>
            </a:r>
            <a:r>
              <a:rPr lang="ru-RU" sz="2000" dirty="0">
                <a:solidFill>
                  <a:srgbClr val="173A8D"/>
                </a:solidFill>
                <a:latin typeface="PT Serif" panose="020A0603040505020204" pitchFamily="18" charset="-52"/>
              </a:rPr>
              <a:t>умного человека – 11 и 15 ФЕ</a:t>
            </a:r>
            <a:r>
              <a:rPr lang="ru-RU" sz="20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образ </a:t>
            </a:r>
            <a:r>
              <a:rPr lang="ru-RU" sz="2000" dirty="0">
                <a:solidFill>
                  <a:srgbClr val="173A8D"/>
                </a:solidFill>
                <a:latin typeface="PT Serif" panose="020A0603040505020204" pitchFamily="18" charset="-52"/>
              </a:rPr>
              <a:t>глупого человека – 43 и 64 ФЕ</a:t>
            </a:r>
            <a:r>
              <a:rPr lang="ru-RU" sz="20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эмоция </a:t>
            </a:r>
            <a:r>
              <a:rPr lang="ru-RU" sz="2000" dirty="0">
                <a:solidFill>
                  <a:srgbClr val="173A8D"/>
                </a:solidFill>
                <a:latin typeface="PT Serif" panose="020A0603040505020204" pitchFamily="18" charset="-52"/>
              </a:rPr>
              <a:t>гнева – 70 и 68 ФЕ</a:t>
            </a:r>
            <a:r>
              <a:rPr lang="ru-RU" sz="20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эмоция </a:t>
            </a:r>
            <a:r>
              <a:rPr lang="ru-RU" sz="2000" dirty="0">
                <a:solidFill>
                  <a:srgbClr val="173A8D"/>
                </a:solidFill>
                <a:latin typeface="PT Serif" panose="020A0603040505020204" pitchFamily="18" charset="-52"/>
              </a:rPr>
              <a:t>страха – 109 и 107 </a:t>
            </a:r>
            <a:r>
              <a:rPr lang="ru-RU" sz="20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ФЕ.</a:t>
            </a:r>
          </a:p>
        </p:txBody>
      </p:sp>
    </p:spTree>
    <p:extLst>
      <p:ext uri="{BB962C8B-B14F-4D97-AF65-F5344CB8AC3E}">
        <p14:creationId xmlns:p14="http://schemas.microsoft.com/office/powerpoint/2010/main" val="22947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9543" y="745126"/>
            <a:ext cx="7337286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B50B27"/>
              </a:solidFill>
              <a:latin typeface="PT Serif" panose="020A0603040505020204" pitchFamily="18" charset="-52"/>
              <a:cs typeface="Times New Roman"/>
            </a:endParaRPr>
          </a:p>
          <a:p>
            <a:pPr algn="just"/>
            <a:r>
              <a:rPr lang="ru-RU" sz="1600" b="1" dirty="0" smtClean="0">
                <a:solidFill>
                  <a:srgbClr val="B50B27"/>
                </a:solidFill>
                <a:latin typeface="PT Serif" panose="020A0603040505020204" pitchFamily="18" charset="-52"/>
                <a:cs typeface="Times New Roman"/>
              </a:rPr>
              <a:t>• </a:t>
            </a:r>
            <a:r>
              <a:rPr lang="ru-RU" sz="1600" dirty="0" smtClean="0">
                <a:solidFill>
                  <a:srgbClr val="B50B27"/>
                </a:solidFill>
                <a:latin typeface="PT Serif" panose="020A0603040505020204" pitchFamily="18" charset="-52"/>
              </a:rPr>
              <a:t>фразеологические сращения: </a:t>
            </a:r>
            <a:r>
              <a:rPr lang="ru-RU" sz="1600" dirty="0" err="1" smtClean="0">
                <a:solidFill>
                  <a:srgbClr val="173A8D"/>
                </a:solidFill>
                <a:latin typeface="PT Serif" panose="020A0603040505020204" pitchFamily="18" charset="-52"/>
              </a:rPr>
              <a:t>манс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. 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мол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тлы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(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букв.: вчера зимой) – устойчивое выражение, 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употребляемое 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в качестве отвязки от разговора;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пасан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пувуӈкве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(букв.: стол держать) – обычай держать край стола, когда уходят гости, чтобы хранить удачу в 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доме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;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рус. бить баклуши,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точить лясы, ничтоже </a:t>
            </a:r>
            <a:r>
              <a:rPr lang="ru-RU" sz="1600" dirty="0" err="1" smtClean="0">
                <a:solidFill>
                  <a:srgbClr val="1F6F67"/>
                </a:solidFill>
                <a:latin typeface="PT Serif" panose="020A0603040505020204" pitchFamily="18" charset="-52"/>
              </a:rPr>
              <a:t>сумняшеся</a:t>
            </a:r>
            <a:endParaRPr lang="ru-RU" sz="1600" dirty="0" smtClean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endParaRPr lang="ru-RU" sz="1600" dirty="0" smtClean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600" dirty="0" smtClean="0">
                <a:solidFill>
                  <a:srgbClr val="B50B27"/>
                </a:solidFill>
                <a:latin typeface="PT Serif" panose="020A0603040505020204" pitchFamily="18" charset="-52"/>
                <a:cs typeface="Times New Roman"/>
              </a:rPr>
              <a:t>• </a:t>
            </a:r>
            <a:r>
              <a:rPr lang="ru-RU" sz="1600" dirty="0" smtClean="0">
                <a:solidFill>
                  <a:srgbClr val="B50B27"/>
                </a:solidFill>
                <a:latin typeface="PT Serif" panose="020A0603040505020204" pitchFamily="18" charset="-52"/>
              </a:rPr>
              <a:t>фразеологические единства: </a:t>
            </a:r>
            <a:r>
              <a:rPr lang="ru-RU" sz="1600" dirty="0" err="1" smtClean="0">
                <a:solidFill>
                  <a:srgbClr val="173A8D"/>
                </a:solidFill>
                <a:latin typeface="PT Serif" panose="020A0603040505020204" pitchFamily="18" charset="-52"/>
              </a:rPr>
              <a:t>манс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.</a:t>
            </a:r>
            <a:r>
              <a:rPr lang="ru-RU" sz="1600" dirty="0">
                <a:latin typeface="PT Serif" panose="020A0603040505020204" pitchFamily="18" charset="-52"/>
              </a:rPr>
              <a:t>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восьраме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нас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псги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‘свирепствует, неистовствует (кто-либо) (букв.: желчь=его так и капает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)’,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мт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совын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патуӈкве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‘испытать сильный страх (букв.: в другую шкуру (кожу) попасть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)’;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рус.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держать камень за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пазухой,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испепелять (испепелить) гневом </a:t>
            </a:r>
            <a:endParaRPr lang="ru-RU" sz="1600" dirty="0" smtClean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endParaRPr lang="ru-RU" sz="1600" dirty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lvl="0" algn="just"/>
            <a:r>
              <a:rPr lang="ru-RU" sz="1600" dirty="0" smtClean="0">
                <a:solidFill>
                  <a:srgbClr val="C00000"/>
                </a:solidFill>
                <a:latin typeface="PT Serif" panose="020A0603040505020204" pitchFamily="18" charset="-52"/>
                <a:cs typeface="Times New Roman"/>
              </a:rPr>
              <a:t>• </a:t>
            </a:r>
            <a:r>
              <a:rPr lang="ru-RU" sz="16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фразеологические сочетания: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манс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.</a:t>
            </a:r>
            <a:r>
              <a:rPr lang="ru-RU" sz="1600" dirty="0">
                <a:latin typeface="PT Serif" panose="020A0603040505020204" pitchFamily="18" charset="-52"/>
              </a:rPr>
              <a:t>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сыме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хаӈра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паттан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хояс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‘сильно испугался (кто-либо) (букв.: сердце=его пяток коснулось)’,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кантэ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ёт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хйтыгты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‘злится (кто-либо) (букв.: со злостью=своей вместе бегают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)’;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рус.  быть ослеплённым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от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ярости, чёрствое сердце</a:t>
            </a:r>
            <a:endParaRPr lang="ru-RU" sz="1600" dirty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endParaRPr lang="ru-RU" sz="1600" dirty="0" smtClean="0">
              <a:solidFill>
                <a:srgbClr val="1F6F67"/>
              </a:solidFill>
              <a:latin typeface="PT Serif" panose="020A0603040505020204" pitchFamily="18" charset="-52"/>
              <a:cs typeface="Times New Roman"/>
            </a:endParaRP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PT Serif" panose="020A0603040505020204" pitchFamily="18" charset="-52"/>
                <a:cs typeface="Times New Roman"/>
              </a:rPr>
              <a:t>• </a:t>
            </a:r>
            <a:r>
              <a:rPr lang="ru-RU" sz="16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фразеологические выражения номинативного характера: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манс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.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ст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кол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мты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‘человек, ведущий праздный образ жизни (букв.: в семи домах метки ставит)’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; 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пан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Пащар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-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ӯлтта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тӯптл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</a:t>
            </a:r>
            <a:r>
              <a:rPr lang="ru-RU" sz="1600" dirty="0" err="1">
                <a:solidFill>
                  <a:srgbClr val="173A8D"/>
                </a:solidFill>
                <a:latin typeface="PT Serif" panose="020A0603040505020204" pitchFamily="18" charset="-52"/>
              </a:rPr>
              <a:t>минастэ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 ‘упрямый, упорный человек (букв.: дед=твой Печору-реку без</a:t>
            </a:r>
            <a:r>
              <a:rPr lang="en-US" sz="1600" dirty="0">
                <a:solidFill>
                  <a:srgbClr val="173A8D"/>
                </a:solidFill>
                <a:latin typeface="PT Serif" panose="020A0603040505020204" pitchFamily="18" charset="-52"/>
              </a:rPr>
              <a:t> 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вёсел пересёк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)’;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рус.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комар носу не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подточит,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не учи учёного</a:t>
            </a:r>
          </a:p>
          <a:p>
            <a:pPr algn="just"/>
            <a:endParaRPr lang="ru-RU" b="1" dirty="0" smtClean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62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0520" y="845726"/>
            <a:ext cx="4381276" cy="97789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Парные слова-фразеологизмы</a:t>
            </a:r>
            <a:endParaRPr lang="ru-RU" sz="1800" b="1" dirty="0">
              <a:solidFill>
                <a:srgbClr val="1F6F67"/>
              </a:solidFill>
              <a:latin typeface="PT Serif" panose="020A0603040505020204" pitchFamily="18" charset="-52"/>
            </a:endParaRPr>
          </a:p>
        </p:txBody>
      </p:sp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316346" y="1459230"/>
            <a:ext cx="364605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B50B27"/>
              </a:solidFill>
              <a:latin typeface="PT Serif" panose="020A0603040505020204" pitchFamily="18" charset="-52"/>
              <a:cs typeface="Times New Roman"/>
            </a:endParaRPr>
          </a:p>
          <a:p>
            <a:pPr algn="just"/>
            <a:endParaRPr lang="ru-RU" b="1" dirty="0">
              <a:latin typeface="PT Serif" panose="020A0603040505020204" pitchFamily="18" charset="-52"/>
            </a:endParaRPr>
          </a:p>
          <a:p>
            <a:pPr algn="just"/>
            <a:r>
              <a:rPr lang="ru-RU" dirty="0" err="1">
                <a:solidFill>
                  <a:srgbClr val="C00000"/>
                </a:solidFill>
                <a:latin typeface="PT Serif" panose="020A0603040505020204" pitchFamily="18" charset="-52"/>
              </a:rPr>
              <a:t>нвлиӈ-тпыӈ</a:t>
            </a:r>
            <a:r>
              <a:rPr lang="ru-RU" dirty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dirty="0">
                <a:solidFill>
                  <a:srgbClr val="002060"/>
                </a:solidFill>
                <a:latin typeface="PT Serif" panose="020A0603040505020204" pitchFamily="18" charset="-52"/>
              </a:rPr>
              <a:t>‘располневший, упитанный, толстый человек (букв.: мясистый-питательный</a:t>
            </a:r>
            <a:r>
              <a:rPr lang="ru-RU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)’</a:t>
            </a:r>
          </a:p>
          <a:p>
            <a:pPr algn="just"/>
            <a:endParaRPr lang="ru-RU" dirty="0" smtClean="0">
              <a:solidFill>
                <a:srgbClr val="07875F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dirty="0" err="1" smtClean="0">
                <a:solidFill>
                  <a:srgbClr val="C00000"/>
                </a:solidFill>
                <a:latin typeface="PT Serif" panose="020A0603040505020204" pitchFamily="18" charset="-52"/>
              </a:rPr>
              <a:t>вāӈныӈ-консыӈ</a:t>
            </a:r>
            <a:r>
              <a:rPr lang="ru-RU" dirty="0" smtClean="0">
                <a:solidFill>
                  <a:srgbClr val="07875F"/>
                </a:solidFill>
                <a:latin typeface="PT Serif" panose="020A0603040505020204" pitchFamily="18" charset="-52"/>
              </a:rPr>
              <a:t> </a:t>
            </a:r>
            <a:r>
              <a:rPr lang="ru-RU" dirty="0">
                <a:solidFill>
                  <a:srgbClr val="002060"/>
                </a:solidFill>
                <a:latin typeface="PT Serif" panose="020A0603040505020204" pitchFamily="18" charset="-52"/>
              </a:rPr>
              <a:t>‘здоровый, коренастый мужчина (букв.: плечистый-когтистый</a:t>
            </a:r>
            <a:r>
              <a:rPr lang="ru-RU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)’</a:t>
            </a:r>
          </a:p>
          <a:p>
            <a:pPr algn="just"/>
            <a:endParaRPr lang="ru-RU" b="1" dirty="0" smtClean="0">
              <a:solidFill>
                <a:srgbClr val="07875F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4816" y="1927991"/>
            <a:ext cx="34738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лом-лом </a:t>
            </a:r>
            <a:r>
              <a:rPr lang="ru-RU" dirty="0">
                <a:solidFill>
                  <a:srgbClr val="C00000"/>
                </a:solidFill>
                <a:latin typeface="PT Serif" panose="020A0603040505020204" pitchFamily="18" charset="-52"/>
              </a:rPr>
              <a:t></a:t>
            </a:r>
            <a:r>
              <a:rPr lang="ru-RU" dirty="0" err="1">
                <a:solidFill>
                  <a:srgbClr val="C00000"/>
                </a:solidFill>
                <a:latin typeface="PT Serif" panose="020A0603040505020204" pitchFamily="18" charset="-52"/>
              </a:rPr>
              <a:t>ква</a:t>
            </a:r>
            <a:r>
              <a:rPr lang="ru-RU" dirty="0">
                <a:solidFill>
                  <a:srgbClr val="002060"/>
                </a:solidFill>
                <a:latin typeface="PT Serif" panose="020A0603040505020204" pitchFamily="18" charset="-52"/>
              </a:rPr>
              <a:t> ‘сплетница, болтунья (букв.: лом-лом (звукоподражание) женщина</a:t>
            </a:r>
            <a:r>
              <a:rPr lang="ru-RU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)’</a:t>
            </a:r>
          </a:p>
          <a:p>
            <a:pPr algn="just"/>
            <a:r>
              <a:rPr lang="ru-RU" dirty="0" err="1" smtClean="0">
                <a:solidFill>
                  <a:srgbClr val="C00000"/>
                </a:solidFill>
                <a:latin typeface="PT Serif" panose="020A0603040505020204" pitchFamily="18" charset="-52"/>
              </a:rPr>
              <a:t>пāӈкын</a:t>
            </a:r>
            <a:r>
              <a:rPr lang="ru-RU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PT Serif" panose="020A0603040505020204" pitchFamily="18" charset="-52"/>
              </a:rPr>
              <a:t>лоп-лоп</a:t>
            </a:r>
            <a:r>
              <a:rPr lang="ru-RU" dirty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dirty="0">
                <a:solidFill>
                  <a:srgbClr val="002060"/>
                </a:solidFill>
                <a:latin typeface="PT Serif" panose="020A0603040505020204" pitchFamily="18" charset="-52"/>
              </a:rPr>
              <a:t>‘чумазый, грязный человек (букв.: грязный </a:t>
            </a:r>
            <a:r>
              <a:rPr lang="ru-RU" dirty="0" err="1">
                <a:solidFill>
                  <a:srgbClr val="002060"/>
                </a:solidFill>
                <a:latin typeface="PT Serif" panose="020A0603040505020204" pitchFamily="18" charset="-52"/>
              </a:rPr>
              <a:t>лоп-лоп</a:t>
            </a:r>
            <a:r>
              <a:rPr lang="ru-RU" dirty="0">
                <a:solidFill>
                  <a:srgbClr val="002060"/>
                </a:solidFill>
                <a:latin typeface="PT Serif" panose="020A0603040505020204" pitchFamily="18" charset="-52"/>
              </a:rPr>
              <a:t> (звукоподражание</a:t>
            </a:r>
            <a:r>
              <a:rPr lang="ru-RU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)’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хор-хор </a:t>
            </a:r>
            <a:r>
              <a:rPr lang="ru-RU" dirty="0" err="1">
                <a:solidFill>
                  <a:srgbClr val="C00000"/>
                </a:solidFill>
                <a:latin typeface="PT Serif" panose="020A0603040505020204" pitchFamily="18" charset="-52"/>
              </a:rPr>
              <a:t>ворсик</a:t>
            </a:r>
            <a:r>
              <a:rPr lang="ru-RU" dirty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dirty="0">
                <a:solidFill>
                  <a:srgbClr val="002060"/>
                </a:solidFill>
                <a:latin typeface="PT Serif" panose="020A0603040505020204" pitchFamily="18" charset="-52"/>
              </a:rPr>
              <a:t>‘подвижный, шустрый человек (букв.: хор-хор (звукоподражание) трясогузка</a:t>
            </a:r>
            <a:r>
              <a:rPr lang="ru-RU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)’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61947" y="85330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Изобразительные парные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 слова-фразеологизмы</a:t>
            </a:r>
            <a:endParaRPr lang="ru-RU" sz="1800" b="1" dirty="0">
              <a:solidFill>
                <a:srgbClr val="C00000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772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301" y="149634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</a:rPr>
              <a:t>У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</a:rPr>
              <a:t>стойчивые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</a:rPr>
              <a:t>сравнительные обороты </a:t>
            </a:r>
          </a:p>
        </p:txBody>
      </p:sp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533085" y="1277166"/>
            <a:ext cx="732640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супе </a:t>
            </a:r>
            <a:r>
              <a:rPr lang="ru-RU" dirty="0" err="1">
                <a:solidFill>
                  <a:srgbClr val="C00000"/>
                </a:solidFill>
                <a:latin typeface="PT Serif" panose="020A0603040505020204" pitchFamily="18" charset="-52"/>
              </a:rPr>
              <a:t>нй</a:t>
            </a:r>
            <a:r>
              <a:rPr lang="ru-RU" dirty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PT Serif" panose="020A0603040505020204" pitchFamily="18" charset="-52"/>
              </a:rPr>
              <a:t>хольт</a:t>
            </a:r>
            <a:r>
              <a:rPr lang="ru-RU" dirty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dirty="0">
                <a:solidFill>
                  <a:srgbClr val="07875F"/>
                </a:solidFill>
                <a:latin typeface="PT Serif" panose="020A0603040505020204" pitchFamily="18" charset="-52"/>
              </a:rPr>
              <a:t>‘болтун (букв.: рот=его как огонь</a:t>
            </a:r>
            <a:r>
              <a:rPr lang="ru-RU" dirty="0" smtClean="0">
                <a:solidFill>
                  <a:srgbClr val="07875F"/>
                </a:solidFill>
                <a:latin typeface="PT Serif" panose="020A0603040505020204" pitchFamily="18" charset="-52"/>
              </a:rPr>
              <a:t>)’</a:t>
            </a:r>
          </a:p>
          <a:p>
            <a:pPr algn="just"/>
            <a:endParaRPr lang="ru-RU" dirty="0" smtClean="0">
              <a:solidFill>
                <a:srgbClr val="C0000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dirty="0" err="1" smtClean="0">
                <a:solidFill>
                  <a:srgbClr val="C00000"/>
                </a:solidFill>
                <a:latin typeface="PT Serif" panose="020A0603040505020204" pitchFamily="18" charset="-52"/>
              </a:rPr>
              <a:t>султум</a:t>
            </a:r>
            <a:r>
              <a:rPr lang="ru-RU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PT Serif" panose="020A0603040505020204" pitchFamily="18" charset="-52"/>
              </a:rPr>
              <a:t>хольт</a:t>
            </a:r>
            <a:r>
              <a:rPr lang="ru-RU" dirty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PT Serif" panose="020A0603040505020204" pitchFamily="18" charset="-52"/>
              </a:rPr>
              <a:t>яласы</a:t>
            </a:r>
            <a:r>
              <a:rPr lang="ru-RU" dirty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dirty="0">
                <a:solidFill>
                  <a:srgbClr val="07875F"/>
                </a:solidFill>
                <a:latin typeface="PT Serif" panose="020A0603040505020204" pitchFamily="18" charset="-52"/>
              </a:rPr>
              <a:t>‘подвижный, шустрый человек (букв.: подобно искре двигается)’</a:t>
            </a:r>
          </a:p>
          <a:p>
            <a:pPr algn="just"/>
            <a:endParaRPr lang="ru-RU" dirty="0" smtClean="0">
              <a:solidFill>
                <a:srgbClr val="C0000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dirty="0" err="1" smtClean="0">
                <a:solidFill>
                  <a:srgbClr val="C00000"/>
                </a:solidFill>
                <a:latin typeface="PT Serif" panose="020A0603040505020204" pitchFamily="18" charset="-52"/>
              </a:rPr>
              <a:t>л</a:t>
            </a:r>
            <a:r>
              <a:rPr lang="ru-RU" dirty="0" err="1">
                <a:solidFill>
                  <a:srgbClr val="C00000"/>
                </a:solidFill>
                <a:latin typeface="PT Serif" panose="020A0603040505020204" pitchFamily="18" charset="-52"/>
              </a:rPr>
              <a:t>мвой</a:t>
            </a:r>
            <a:r>
              <a:rPr lang="ru-RU" dirty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PT Serif" panose="020A0603040505020204" pitchFamily="18" charset="-52"/>
              </a:rPr>
              <a:t>хурипа</a:t>
            </a:r>
            <a:r>
              <a:rPr lang="ru-RU" dirty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dirty="0">
                <a:solidFill>
                  <a:srgbClr val="07875F"/>
                </a:solidFill>
                <a:latin typeface="PT Serif" panose="020A0603040505020204" pitchFamily="18" charset="-52"/>
              </a:rPr>
              <a:t>‘скромный, застенчивый, тихий человек (букв.: комару подобный</a:t>
            </a:r>
            <a:r>
              <a:rPr lang="ru-RU" dirty="0" smtClean="0">
                <a:solidFill>
                  <a:srgbClr val="07875F"/>
                </a:solidFill>
                <a:latin typeface="PT Serif" panose="020A0603040505020204" pitchFamily="18" charset="-52"/>
              </a:rPr>
              <a:t>)’</a:t>
            </a:r>
          </a:p>
          <a:p>
            <a:pPr algn="just"/>
            <a:endParaRPr lang="ru-RU" dirty="0" smtClean="0">
              <a:solidFill>
                <a:srgbClr val="C0000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dirty="0" err="1" smtClean="0">
                <a:solidFill>
                  <a:srgbClr val="C00000"/>
                </a:solidFill>
                <a:latin typeface="PT Serif" panose="020A0603040505020204" pitchFamily="18" charset="-52"/>
              </a:rPr>
              <a:t>корпин</a:t>
            </a:r>
            <a:r>
              <a:rPr lang="ru-RU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PT Serif" panose="020A0603040505020204" pitchFamily="18" charset="-52"/>
              </a:rPr>
              <a:t>хурипа</a:t>
            </a:r>
            <a:r>
              <a:rPr lang="ru-RU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dirty="0">
                <a:solidFill>
                  <a:srgbClr val="07875F"/>
                </a:solidFill>
                <a:latin typeface="PT Serif" panose="020A0603040505020204" pitchFamily="18" charset="-52"/>
              </a:rPr>
              <a:t>‘острый на язык человек (букв.: бруску точильному подобный</a:t>
            </a:r>
            <a:r>
              <a:rPr lang="ru-RU" dirty="0" smtClean="0">
                <a:solidFill>
                  <a:srgbClr val="07875F"/>
                </a:solidFill>
                <a:latin typeface="PT Serif" panose="020A0603040505020204" pitchFamily="18" charset="-52"/>
              </a:rPr>
              <a:t>)’</a:t>
            </a:r>
          </a:p>
          <a:p>
            <a:pPr algn="just"/>
            <a:endParaRPr lang="ru-RU" dirty="0" smtClean="0">
              <a:solidFill>
                <a:srgbClr val="C0000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dirty="0" err="1" smtClean="0">
                <a:solidFill>
                  <a:srgbClr val="C00000"/>
                </a:solidFill>
                <a:latin typeface="PT Serif" panose="020A0603040505020204" pitchFamily="18" charset="-52"/>
              </a:rPr>
              <a:t>п</a:t>
            </a:r>
            <a:r>
              <a:rPr lang="ru-RU" dirty="0" err="1">
                <a:solidFill>
                  <a:srgbClr val="C00000"/>
                </a:solidFill>
                <a:latin typeface="PT Serif" panose="020A0603040505020204" pitchFamily="18" charset="-52"/>
              </a:rPr>
              <a:t>яр</a:t>
            </a:r>
            <a:r>
              <a:rPr lang="ru-RU" dirty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PT Serif" panose="020A0603040505020204" pitchFamily="18" charset="-52"/>
              </a:rPr>
              <a:t>хурипа</a:t>
            </a:r>
            <a:r>
              <a:rPr lang="ru-RU" dirty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dirty="0">
                <a:solidFill>
                  <a:srgbClr val="07875F"/>
                </a:solidFill>
                <a:latin typeface="PT Serif" panose="020A0603040505020204" pitchFamily="18" charset="-52"/>
              </a:rPr>
              <a:t>‘толстый, упитанный мужчина (букв.: боярину подобный)’</a:t>
            </a:r>
          </a:p>
          <a:p>
            <a:pPr algn="just"/>
            <a:endParaRPr lang="ru-RU" dirty="0" smtClean="0">
              <a:solidFill>
                <a:srgbClr val="C0000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dirty="0" err="1" smtClean="0">
                <a:solidFill>
                  <a:srgbClr val="C00000"/>
                </a:solidFill>
                <a:latin typeface="PT Serif" panose="020A0603040505020204" pitchFamily="18" charset="-52"/>
              </a:rPr>
              <a:t>тӯлмах</a:t>
            </a:r>
            <a:r>
              <a:rPr lang="ru-RU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PT Serif" panose="020A0603040505020204" pitchFamily="18" charset="-52"/>
              </a:rPr>
              <a:t>хурипа</a:t>
            </a:r>
            <a:r>
              <a:rPr lang="ru-RU" dirty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dirty="0">
                <a:solidFill>
                  <a:srgbClr val="07875F"/>
                </a:solidFill>
                <a:latin typeface="PT Serif" panose="020A0603040505020204" pitchFamily="18" charset="-52"/>
              </a:rPr>
              <a:t>‘злой человек (букв.: росомахе подобный</a:t>
            </a:r>
            <a:r>
              <a:rPr lang="ru-RU" dirty="0" smtClean="0">
                <a:solidFill>
                  <a:srgbClr val="07875F"/>
                </a:solidFill>
                <a:latin typeface="PT Serif" panose="020A0603040505020204" pitchFamily="18" charset="-52"/>
              </a:rPr>
              <a:t>)’</a:t>
            </a:r>
          </a:p>
          <a:p>
            <a:pPr algn="just"/>
            <a:endParaRPr lang="ru-RU" dirty="0" smtClean="0">
              <a:solidFill>
                <a:srgbClr val="B50B27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dirty="0" smtClean="0">
                <a:solidFill>
                  <a:srgbClr val="B50B27"/>
                </a:solidFill>
                <a:latin typeface="PT Serif" panose="020A0603040505020204" pitchFamily="18" charset="-52"/>
              </a:rPr>
              <a:t>Ср. рус</a:t>
            </a:r>
            <a:r>
              <a:rPr lang="ru-RU" dirty="0">
                <a:solidFill>
                  <a:srgbClr val="B50B27"/>
                </a:solidFill>
                <a:latin typeface="PT Serif" panose="020A0603040505020204" pitchFamily="18" charset="-52"/>
              </a:rPr>
              <a:t>. </a:t>
            </a:r>
            <a:r>
              <a:rPr lang="ru-RU" dirty="0">
                <a:solidFill>
                  <a:srgbClr val="173A8D"/>
                </a:solidFill>
                <a:latin typeface="PT Serif" panose="020A0603040505020204" pitchFamily="18" charset="-52"/>
              </a:rPr>
              <a:t>беден как церковная мышь, </a:t>
            </a:r>
            <a:r>
              <a:rPr lang="ru-RU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врёт </a:t>
            </a:r>
            <a:r>
              <a:rPr lang="ru-RU" dirty="0">
                <a:solidFill>
                  <a:srgbClr val="173A8D"/>
                </a:solidFill>
                <a:latin typeface="PT Serif" panose="020A0603040505020204" pitchFamily="18" charset="-52"/>
              </a:rPr>
              <a:t>как сивый мерин, </a:t>
            </a:r>
            <a:r>
              <a:rPr lang="ru-RU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дрожит </a:t>
            </a:r>
            <a:r>
              <a:rPr lang="ru-RU" dirty="0">
                <a:solidFill>
                  <a:srgbClr val="173A8D"/>
                </a:solidFill>
                <a:latin typeface="PT Serif" panose="020A0603040505020204" pitchFamily="18" charset="-52"/>
              </a:rPr>
              <a:t>как осиновый </a:t>
            </a:r>
            <a:r>
              <a:rPr lang="ru-RU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лист, </a:t>
            </a:r>
            <a:r>
              <a:rPr lang="ru-RU" dirty="0">
                <a:solidFill>
                  <a:srgbClr val="173A8D"/>
                </a:solidFill>
                <a:latin typeface="PT Serif" panose="020A0603040505020204" pitchFamily="18" charset="-52"/>
              </a:rPr>
              <a:t>труслив как </a:t>
            </a:r>
            <a:r>
              <a:rPr lang="ru-RU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заяц, </a:t>
            </a:r>
            <a:r>
              <a:rPr lang="ru-RU" dirty="0">
                <a:solidFill>
                  <a:srgbClr val="173A8D"/>
                </a:solidFill>
                <a:latin typeface="PT Serif" panose="020A0603040505020204" pitchFamily="18" charset="-52"/>
              </a:rPr>
              <a:t>сердце дрожит как овечий хвост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21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110345" y="1075679"/>
            <a:ext cx="6498770" cy="16070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70C0"/>
                </a:solidFill>
              </a:rPr>
              <a:t>Для </a:t>
            </a:r>
            <a:r>
              <a:rPr lang="ru-RU" sz="2800" dirty="0">
                <a:solidFill>
                  <a:srgbClr val="0070C0"/>
                </a:solidFill>
              </a:rPr>
              <a:t>чего </a:t>
            </a:r>
            <a:r>
              <a:rPr lang="ru-RU" sz="2800" dirty="0" smtClean="0">
                <a:solidFill>
                  <a:srgbClr val="0070C0"/>
                </a:solidFill>
              </a:rPr>
              <a:t>нужно </a:t>
            </a:r>
            <a:r>
              <a:rPr lang="ru-RU" sz="2800" dirty="0">
                <a:solidFill>
                  <a:srgbClr val="0070C0"/>
                </a:solidFill>
              </a:rPr>
              <a:t>изучать </a:t>
            </a:r>
            <a:r>
              <a:rPr lang="ru-RU" sz="2800" dirty="0" smtClean="0">
                <a:solidFill>
                  <a:srgbClr val="0070C0"/>
                </a:solidFill>
              </a:rPr>
              <a:t>фразеологию?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404258" y="1879216"/>
            <a:ext cx="6879772" cy="439095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b="0" dirty="0" smtClean="0">
                <a:solidFill>
                  <a:srgbClr val="129481"/>
                </a:solidFill>
              </a:rPr>
              <a:t>Глубокое </a:t>
            </a:r>
            <a:r>
              <a:rPr lang="ru-RU" sz="3200" b="0" dirty="0">
                <a:solidFill>
                  <a:srgbClr val="129481"/>
                </a:solidFill>
              </a:rPr>
              <a:t>понимание языка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b="0" dirty="0">
                <a:solidFill>
                  <a:srgbClr val="129481"/>
                </a:solidFill>
              </a:rPr>
              <a:t>Культурная идентичность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b="0" dirty="0">
                <a:solidFill>
                  <a:srgbClr val="129481"/>
                </a:solidFill>
              </a:rPr>
              <a:t>Улучшение коммуникативных навыков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b="0" dirty="0">
                <a:solidFill>
                  <a:srgbClr val="129481"/>
                </a:solidFill>
              </a:rPr>
              <a:t>Исследование, преподавание и изучение языков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b="0" dirty="0">
                <a:solidFill>
                  <a:srgbClr val="129481"/>
                </a:solidFill>
              </a:rPr>
              <a:t>Когнитивное развитие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b="0" dirty="0">
                <a:solidFill>
                  <a:srgbClr val="129481"/>
                </a:solidFill>
              </a:rPr>
              <a:t>Применение в разных областях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200" b="0" dirty="0">
              <a:solidFill>
                <a:srgbClr val="1294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998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729" y="145117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B50B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</a:rPr>
              <a:t>Полные </a:t>
            </a:r>
            <a:r>
              <a:rPr lang="ru-RU" sz="2000" b="1" dirty="0" smtClean="0">
                <a:solidFill>
                  <a:srgbClr val="B50B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</a:rPr>
              <a:t>эквиваленты: 2% </a:t>
            </a:r>
            <a:endParaRPr lang="ru-RU" sz="2000" b="1" dirty="0">
              <a:solidFill>
                <a:srgbClr val="B50B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</a:endParaRPr>
          </a:p>
        </p:txBody>
      </p:sp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72400"/>
              </p:ext>
            </p:extLst>
          </p:nvPr>
        </p:nvGraphicFramePr>
        <p:xfrm>
          <a:off x="694729" y="1123016"/>
          <a:ext cx="6668861" cy="512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7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T Serif" panose="020A0603040505020204" pitchFamily="18" charset="-52"/>
                        </a:rPr>
                        <a:t>Мансийский язык</a:t>
                      </a:r>
                      <a:endParaRPr lang="ru-RU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T Serif" panose="020A0603040505020204" pitchFamily="18" charset="-52"/>
                        </a:rPr>
                        <a:t>Русский язык</a:t>
                      </a:r>
                      <a:endParaRPr lang="ru-RU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0" dirty="0" err="1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свыр</a:t>
                      </a:r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 </a:t>
                      </a:r>
                      <a:r>
                        <a:rPr lang="ru-RU" b="0" dirty="0" err="1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сым</a:t>
                      </a:r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PT Serif" panose="020A0603040505020204" pitchFamily="18" charset="-52"/>
                        </a:rPr>
                        <a:t>‘трусливый, боязливый человек (букв.: заячье сердце)’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заячье сердце</a:t>
                      </a:r>
                      <a:endParaRPr lang="ru-RU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0" dirty="0" err="1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посыӈ</a:t>
                      </a:r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 </a:t>
                      </a:r>
                      <a:r>
                        <a:rPr lang="ru-RU" b="0" dirty="0" err="1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пуӈк</a:t>
                      </a:r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PT Serif" panose="020A0603040505020204" pitchFamily="18" charset="-52"/>
                        </a:rPr>
                        <a:t>‘умный человек (букв.: светлая голова)’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светлая голова</a:t>
                      </a:r>
                      <a:endParaRPr lang="ru-RU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срниӈ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сым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‘добрый человек (букв.: золотое сердце)’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золотое сердце</a:t>
                      </a:r>
                      <a:endParaRPr lang="ru-RU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9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err="1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плям</a:t>
                      </a:r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 </a:t>
                      </a:r>
                      <a:r>
                        <a:rPr lang="ru-RU" b="0" dirty="0" err="1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сым</a:t>
                      </a:r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PT Serif" panose="020A0603040505020204" pitchFamily="18" charset="-52"/>
                        </a:rPr>
                        <a:t>‘жестокий, бессердечный человек (букв.: холодное сердце)’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холодное сердце</a:t>
                      </a:r>
                      <a:endParaRPr lang="ru-RU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0" dirty="0" err="1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асыӈ</a:t>
                      </a:r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 </a:t>
                      </a:r>
                      <a:r>
                        <a:rPr lang="ru-RU" b="0" dirty="0" err="1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пуӈк</a:t>
                      </a:r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PT Serif" panose="020A0603040505020204" pitchFamily="18" charset="-52"/>
                        </a:rPr>
                        <a:t>‘1) забывчивый человек; 2) глупый человек (букв.: дырявая голова)’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дырявая голова</a:t>
                      </a:r>
                      <a:endParaRPr lang="ru-RU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</a:t>
                      </a:r>
                      <a:r>
                        <a:rPr lang="ru-RU" b="0" dirty="0" err="1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хвтас</a:t>
                      </a:r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 </a:t>
                      </a:r>
                      <a:r>
                        <a:rPr lang="ru-RU" b="0" dirty="0" err="1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сым</a:t>
                      </a:r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PT Serif" panose="020A0603040505020204" pitchFamily="18" charset="-52"/>
                        </a:rPr>
                        <a:t>‘бессердечный, чёрствый человек (букв.: камень сердце)’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каменное сердце</a:t>
                      </a:r>
                      <a:endParaRPr lang="ru-RU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смыл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сымпа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‘злой человек, злодей (букв.: чёрное сердце имеющий)’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rgbClr val="C00000"/>
                          </a:solidFill>
                          <a:latin typeface="PT Serif" panose="020A0603040505020204" pitchFamily="18" charset="-52"/>
                        </a:rPr>
                        <a:t>чёрное сердце</a:t>
                      </a:r>
                      <a:endParaRPr lang="ru-RU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6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85" y="134232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B50B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</a:rPr>
              <a:t>Частичные эквиваленты: 15,5% </a:t>
            </a:r>
            <a:endParaRPr lang="ru-RU" sz="2000" b="1" dirty="0">
              <a:solidFill>
                <a:srgbClr val="B50B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</a:endParaRPr>
          </a:p>
        </p:txBody>
      </p:sp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36490"/>
              </p:ext>
            </p:extLst>
          </p:nvPr>
        </p:nvGraphicFramePr>
        <p:xfrm>
          <a:off x="628650" y="1246363"/>
          <a:ext cx="6719207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0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PT Serif" panose="020A0603040505020204" pitchFamily="18" charset="-52"/>
                        </a:rPr>
                        <a:t>Мансийский язык</a:t>
                      </a:r>
                      <a:endParaRPr lang="ru-RU" b="0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PT Serif" panose="020A0603040505020204" pitchFamily="18" charset="-52"/>
                        </a:rPr>
                        <a:t>Русский язык</a:t>
                      </a:r>
                      <a:endParaRPr lang="ru-RU" b="0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нёлныл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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лаль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ат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ксалы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‘глупый, недальновидный человек (букв.: носа=своего дальше не видит)’ 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не видеть дальше своего носа</a:t>
                      </a:r>
                      <a:endParaRPr lang="ru-RU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вӣльттл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патыс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‘лица нет (у кого-либо) (от страха, потрясения) (букв.: безликим стал)’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лица нет</a:t>
                      </a:r>
                      <a:endParaRPr lang="ru-RU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тлп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аюӈкве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‘причинять страдания (кому-либо) (букв.: кровь пить)’, 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высасывать кровь</a:t>
                      </a:r>
                      <a:endParaRPr lang="ru-RU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9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i="0" u="none" strike="noStrike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аквтоп</a:t>
                      </a:r>
                      <a:r>
                        <a:rPr lang="ru-RU" sz="18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0" i="0" u="none" strike="noStrike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мт</a:t>
                      </a:r>
                      <a:r>
                        <a:rPr lang="ru-RU" sz="18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лглтыл</a:t>
                      </a:r>
                      <a:r>
                        <a:rPr lang="ru-RU" sz="18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нх-ллис</a:t>
                      </a:r>
                      <a:r>
                        <a:rPr lang="ru-RU" sz="18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‘проснулся не в духе (кто-либо) (букв.: (будто) другой ногой вверх встал)’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вставать не с той ноги</a:t>
                      </a:r>
                      <a:endParaRPr lang="ru-RU" sz="1800" b="0" i="0" kern="1200" dirty="0">
                        <a:solidFill>
                          <a:srgbClr val="C0000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пасан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ёлы-плт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иӈ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ми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‘ребёнок маленького возраста (букв.: под столом ещё ходит)’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под стол пешком ходит</a:t>
                      </a:r>
                      <a:endParaRPr lang="ru-RU" b="0" i="0" dirty="0" smtClean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9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15" y="123345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</a:rPr>
              <a:t>Фразеологические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</a:rPr>
              <a:t>аналоги: 33%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</a:endParaRPr>
          </a:p>
        </p:txBody>
      </p:sp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332854"/>
              </p:ext>
            </p:extLst>
          </p:nvPr>
        </p:nvGraphicFramePr>
        <p:xfrm>
          <a:off x="694729" y="989421"/>
          <a:ext cx="6640286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PT Serif" panose="020A0603040505020204" pitchFamily="18" charset="-52"/>
                        </a:rPr>
                        <a:t>Мансийский язык</a:t>
                      </a:r>
                      <a:endParaRPr lang="ru-RU" b="0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PT Serif" panose="020A0603040505020204" pitchFamily="18" charset="-52"/>
                        </a:rPr>
                        <a:t>Русский язык</a:t>
                      </a:r>
                      <a:endParaRPr lang="ru-RU" b="0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тōсам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псь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‘худой, тощий, костлявый человек (букв.: высохшее бедро)’</a:t>
                      </a:r>
                      <a:endParaRPr lang="ru-RU" sz="1800" b="0" i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живой (ходячий) скелет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ттыл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тр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пӯт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‘глупый, тупой человек (букв.: пустой железный котёл)’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дубина стоеросовая</a:t>
                      </a:r>
                      <a:endParaRPr lang="ru-RU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лув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хурип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‘здоровый, крепкий человек (букв.: лошади подобный)’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здоров как бык</a:t>
                      </a:r>
                      <a:endParaRPr lang="ru-RU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9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саюм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хӯлыӈ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ннь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‘1) бесхарактерный человек; 2) медлительный, нерасторопный, вялый человек (букв.: (испорченный, тухлый) рыбный пирог)’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мокрая курица</a:t>
                      </a:r>
                      <a:endParaRPr lang="ru-RU" sz="1800" b="0" i="0" kern="1200" dirty="0">
                        <a:solidFill>
                          <a:srgbClr val="C0000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хрмис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хурипа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‘злой человек (букв.: быку подобный)’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злой (злобный) как цепной пёс</a:t>
                      </a:r>
                      <a:endParaRPr lang="ru-RU" b="0" i="0" dirty="0" smtClean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смыл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вӣльтуп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‘злой человек, злодей (букв.: чёрное лицо имеющий)’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чёрное сердце</a:t>
                      </a:r>
                      <a:endParaRPr lang="ru-RU" b="0" i="0" dirty="0" smtClean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пуӈктл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</a:t>
                      </a:r>
                      <a:r>
                        <a:rPr lang="ru-RU" sz="18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лн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‘глупый человек (букв.: безголовый таймень)’</a:t>
                      </a:r>
                      <a:endParaRPr lang="ru-RU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баранья голова</a:t>
                      </a:r>
                      <a:endParaRPr lang="ru-RU" b="0" i="0" dirty="0" smtClean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1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329" y="145117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</a:rPr>
              <a:t>Безэквивалентные фразеологизмы: 49,5%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</a:endParaRPr>
          </a:p>
        </p:txBody>
      </p:sp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68631"/>
              </p:ext>
            </p:extLst>
          </p:nvPr>
        </p:nvGraphicFramePr>
        <p:xfrm>
          <a:off x="694729" y="1005749"/>
          <a:ext cx="6693354" cy="5637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PT Serif" panose="020A0603040505020204" pitchFamily="18" charset="-52"/>
                        </a:rPr>
                        <a:t>Мансийский язык</a:t>
                      </a:r>
                      <a:endParaRPr lang="ru-RU" b="0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PT Serif" panose="020A0603040505020204" pitchFamily="18" charset="-52"/>
                        </a:rPr>
                        <a:t>Русский язык</a:t>
                      </a:r>
                      <a:endParaRPr lang="ru-RU" b="0" dirty="0"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вāгтāл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улысьлув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‘человек, говорящий невнятно (букв.: бессильная челюсть)’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весь как на ладони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 smtClean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нёл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хосыт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ӯнлуӈкве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‘сидеть без дела (букв.: по длине носа сидеть)’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голова два уха </a:t>
                      </a:r>
                    </a:p>
                    <a:p>
                      <a:pPr algn="ctr"/>
                      <a:endParaRPr lang="ru-RU" sz="1600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505">
                <a:tc>
                  <a:txBody>
                    <a:bodyPr/>
                    <a:lstStyle/>
                    <a:p>
                      <a:pPr lvl="0" algn="just"/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нлме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сви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патум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‘лжец, обманщик (букв.: язык=его набок упал)’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действовать на нервы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985">
                <a:tc>
                  <a:txBody>
                    <a:bodyPr/>
                    <a:lstStyle/>
                    <a:p>
                      <a:pPr lvl="0" algn="just"/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пап </a:t>
                      </a:r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наскссыг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консуӈкве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‘врать, лгать, обманывать (букв.: зад понапрасну чесать)’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зализывать раны</a:t>
                      </a:r>
                    </a:p>
                    <a:p>
                      <a:pPr algn="ctr"/>
                      <a:endParaRPr lang="ru-RU" sz="1600" b="0" i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пуӈк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трвитыл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пинвсум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‘клонит ко сну (кого-либо) (букв.: головную тяжесть положили)’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мозги набекрень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 smtClean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саме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-пале </a:t>
                      </a:r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маныгты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‘подслушивает (кто-либо) (букв.: глаза-уши=свои рвёт)’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перемывать косточки</a:t>
                      </a:r>
                      <a:endParaRPr lang="ru-RU" sz="1600" b="0" i="0" dirty="0" smtClean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кантыӈ-сӈквыӈ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хум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‘буйный, яростный (человек) (букв.: злой-затуманенный человек)’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 царём в голове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 smtClean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</a:t>
                      </a:r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ӈквын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тм</a:t>
                      </a: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‘негодяй, злодей (букв.: мать съевший)’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небо с овчинку кажется </a:t>
                      </a:r>
                      <a:endParaRPr lang="ru-RU" sz="1600" b="0" i="0" dirty="0" smtClean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71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543971" y="1026794"/>
            <a:ext cx="732640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Универсальные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 </a:t>
            </a:r>
            <a:r>
              <a:rPr lang="ru-RU" sz="1600" b="1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ценности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:</a:t>
            </a:r>
          </a:p>
          <a:p>
            <a:pPr algn="just"/>
            <a:endParaRPr lang="ru-RU" sz="1600" dirty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национальные 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традиции и 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обычаи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историческое прошлое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ф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ольклор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р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астительный и 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животный 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мир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повседневный быт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endParaRPr lang="ru-RU" sz="1600" dirty="0">
              <a:solidFill>
                <a:srgbClr val="C0000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600" b="1" dirty="0">
                <a:solidFill>
                  <a:srgbClr val="1F6F67"/>
                </a:solidFill>
                <a:latin typeface="PT Serif" panose="020A0603040505020204" pitchFamily="18" charset="-52"/>
              </a:rPr>
              <a:t>В мансийской ФКМ </a:t>
            </a:r>
            <a:r>
              <a:rPr lang="ru-RU" sz="1600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лакунарные компоненты: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языческие мотивы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ф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ольклор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м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ифология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традиционные виды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деятельности (охота, рыболовство, собирательство, ремесло, национальное искусство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)</a:t>
            </a:r>
          </a:p>
          <a:p>
            <a:pPr algn="just"/>
            <a:endParaRPr lang="ru-RU" sz="1600" dirty="0">
              <a:solidFill>
                <a:srgbClr val="C0000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В </a:t>
            </a:r>
            <a:r>
              <a:rPr lang="ru-RU" sz="1600" b="1" dirty="0">
                <a:solidFill>
                  <a:srgbClr val="C00000"/>
                </a:solidFill>
                <a:latin typeface="PT Serif" panose="020A0603040505020204" pitchFamily="18" charset="-52"/>
              </a:rPr>
              <a:t>русской ФКМ </a:t>
            </a:r>
            <a:r>
              <a:rPr lang="ru-RU" sz="16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лакунарные компоненты: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  <a:latin typeface="PT Serif" panose="020A0603040505020204" pitchFamily="18" charset="-52"/>
              </a:rPr>
              <a:t>п</a:t>
            </a:r>
            <a:r>
              <a:rPr lang="ru-RU" sz="16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равославие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духовная связь </a:t>
            </a:r>
            <a:r>
              <a:rPr lang="ru-RU" sz="1600" dirty="0">
                <a:solidFill>
                  <a:srgbClr val="C00000"/>
                </a:solidFill>
                <a:latin typeface="PT Serif" panose="020A0603040505020204" pitchFamily="18" charset="-52"/>
              </a:rPr>
              <a:t>с </a:t>
            </a:r>
            <a:r>
              <a:rPr lang="ru-RU" sz="16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Богом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сельское хозяйство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гастрономия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83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641943" y="1353365"/>
            <a:ext cx="74026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Образные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ассоциации ФЕ мансийского и русского языков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базируются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на метафорическом и метонимическом переносе значений. </a:t>
            </a:r>
            <a:endParaRPr lang="ru-RU" sz="1600" dirty="0" smtClean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endParaRPr lang="ru-RU" sz="1600" dirty="0">
              <a:solidFill>
                <a:srgbClr val="173A8D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Многочисленный </a:t>
            </a:r>
            <a:r>
              <a:rPr lang="ru-RU" sz="1600" dirty="0">
                <a:solidFill>
                  <a:srgbClr val="C00000"/>
                </a:solidFill>
                <a:latin typeface="PT Serif" panose="020A0603040505020204" pitchFamily="18" charset="-52"/>
              </a:rPr>
              <a:t>ряд </a:t>
            </a:r>
            <a:r>
              <a:rPr lang="ru-RU" sz="16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метафорических моделей:</a:t>
            </a:r>
          </a:p>
          <a:p>
            <a:pPr algn="just"/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«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доброта – золото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»</a:t>
            </a:r>
          </a:p>
          <a:p>
            <a:pPr algn="just"/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«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доброта – мягкость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»</a:t>
            </a:r>
          </a:p>
          <a:p>
            <a:pPr algn="just"/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«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злоба – нечистая сила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»</a:t>
            </a:r>
          </a:p>
          <a:p>
            <a:pPr algn="just"/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«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злоба – опасное животное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»</a:t>
            </a:r>
          </a:p>
          <a:p>
            <a:pPr algn="just"/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«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ум – свет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»</a:t>
            </a:r>
          </a:p>
          <a:p>
            <a:pPr algn="just"/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«ум 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– кипение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»</a:t>
            </a:r>
          </a:p>
          <a:p>
            <a:pPr algn="just"/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«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глупость – пустота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»</a:t>
            </a:r>
          </a:p>
          <a:p>
            <a:pPr algn="just"/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«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глупость – твёрдость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»</a:t>
            </a:r>
          </a:p>
          <a:p>
            <a:pPr algn="just"/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«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страх – холод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»</a:t>
            </a:r>
          </a:p>
          <a:p>
            <a:pPr algn="just"/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«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страх – смерть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»</a:t>
            </a:r>
          </a:p>
          <a:p>
            <a:pPr algn="just"/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«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гнев – взрыв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»</a:t>
            </a:r>
          </a:p>
          <a:p>
            <a:pPr algn="just"/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«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гнев – стихия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»</a:t>
            </a:r>
          </a:p>
          <a:p>
            <a:pPr algn="just"/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«</a:t>
            </a:r>
            <a:r>
              <a:rPr lang="ru-RU" sz="1600" dirty="0">
                <a:solidFill>
                  <a:srgbClr val="173A8D"/>
                </a:solidFill>
                <a:latin typeface="PT Serif" panose="020A0603040505020204" pitchFamily="18" charset="-52"/>
              </a:rPr>
              <a:t>гнев – ослепление» и др</a:t>
            </a:r>
            <a:r>
              <a:rPr lang="ru-RU" sz="1600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.</a:t>
            </a:r>
            <a:endParaRPr lang="ru-RU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2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641943" y="1353365"/>
            <a:ext cx="723931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Коды </a:t>
            </a:r>
            <a:r>
              <a:rPr lang="ru-RU" sz="1600" b="1" dirty="0">
                <a:solidFill>
                  <a:srgbClr val="173A8D"/>
                </a:solidFill>
                <a:latin typeface="PT Serif" panose="020A0603040505020204" pitchFamily="18" charset="-52"/>
              </a:rPr>
              <a:t>культуры, или </a:t>
            </a:r>
            <a:r>
              <a:rPr lang="ru-RU" sz="1600" b="1" dirty="0" smtClean="0">
                <a:solidFill>
                  <a:srgbClr val="173A8D"/>
                </a:solidFill>
                <a:latin typeface="PT Serif" panose="020A0603040505020204" pitchFamily="18" charset="-52"/>
              </a:rPr>
              <a:t>культурные коды:</a:t>
            </a:r>
          </a:p>
          <a:p>
            <a:pPr algn="just"/>
            <a:endParaRPr lang="ru-RU" sz="1600" dirty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а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)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антропный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(совокупность наименований человека в целом и представлений о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нём);</a:t>
            </a:r>
          </a:p>
          <a:p>
            <a:pPr algn="just"/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б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) </a:t>
            </a:r>
            <a:r>
              <a:rPr lang="ru-RU" sz="1600" dirty="0" err="1" smtClean="0">
                <a:solidFill>
                  <a:srgbClr val="1F6F67"/>
                </a:solidFill>
                <a:latin typeface="PT Serif" panose="020A0603040505020204" pitchFamily="18" charset="-52"/>
              </a:rPr>
              <a:t>биоморфный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(образы животных, птиц, насекомых, растений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);</a:t>
            </a:r>
          </a:p>
          <a:p>
            <a:pPr algn="just"/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в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)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природный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(образы явлений и объектов природы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);</a:t>
            </a:r>
          </a:p>
          <a:p>
            <a:pPr algn="just"/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г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) </a:t>
            </a:r>
            <a:r>
              <a:rPr lang="ru-RU" sz="1600" dirty="0" err="1" smtClean="0">
                <a:solidFill>
                  <a:srgbClr val="1F6F67"/>
                </a:solidFill>
                <a:latin typeface="PT Serif" panose="020A0603040505020204" pitchFamily="18" charset="-52"/>
              </a:rPr>
              <a:t>артефактивный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(разнообразные предметы быта, построек, жилища, его деталей и т. п.); </a:t>
            </a:r>
            <a:endParaRPr lang="ru-RU" sz="1600" dirty="0" smtClean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д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)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соматический (части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тела человека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);</a:t>
            </a:r>
          </a:p>
          <a:p>
            <a:pPr algn="just"/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е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)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временной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(представления о времени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);</a:t>
            </a:r>
          </a:p>
          <a:p>
            <a:pPr algn="just"/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ж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)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пространственный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(представления о пространстве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);</a:t>
            </a:r>
          </a:p>
          <a:p>
            <a:pPr algn="just"/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з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)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числовой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(единицы измерения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);</a:t>
            </a:r>
          </a:p>
          <a:p>
            <a:pPr algn="just"/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и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)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гастрономический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(явления гастрономической культуры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);</a:t>
            </a:r>
          </a:p>
          <a:p>
            <a:pPr algn="just"/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к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)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цветовой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(образы, связанные с символикой цвета); </a:t>
            </a:r>
            <a:endParaRPr lang="ru-RU" sz="1600" dirty="0" smtClean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л) мифологический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(образы религиозных и сверхъестественных представлений человека, сказочных персонажей и т. п.); </a:t>
            </a:r>
            <a:endParaRPr lang="ru-RU" sz="1600" dirty="0" smtClean="0">
              <a:solidFill>
                <a:srgbClr val="1F6F67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м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) 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духовный </a:t>
            </a:r>
            <a:r>
              <a:rPr lang="ru-RU" sz="1600" dirty="0">
                <a:solidFill>
                  <a:srgbClr val="1F6F67"/>
                </a:solidFill>
                <a:latin typeface="PT Serif" panose="020A0603040505020204" pitchFamily="18" charset="-52"/>
              </a:rPr>
              <a:t>(нравственные ценности и эталоны</a:t>
            </a:r>
            <a:r>
              <a:rPr lang="ru-RU" sz="16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) и др.</a:t>
            </a:r>
            <a:endParaRPr lang="ru-RU" b="1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94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809309" y="1895308"/>
            <a:ext cx="707194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Естественный </a:t>
            </a:r>
            <a:r>
              <a:rPr lang="ru-RU" sz="2400" dirty="0">
                <a:solidFill>
                  <a:srgbClr val="C00000"/>
                </a:solidFill>
                <a:latin typeface="PT Serif" panose="020A0603040505020204" pitchFamily="18" charset="-52"/>
              </a:rPr>
              <a:t>мир </a:t>
            </a:r>
            <a:r>
              <a:rPr lang="ru-RU" sz="2400" dirty="0">
                <a:solidFill>
                  <a:srgbClr val="002060"/>
                </a:solidFill>
                <a:latin typeface="PT Serif" panose="020A0603040505020204" pitchFamily="18" charset="-52"/>
              </a:rPr>
              <a:t>–</a:t>
            </a:r>
            <a:r>
              <a:rPr lang="ru-RU" sz="24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 77,7</a:t>
            </a:r>
            <a:r>
              <a:rPr lang="ru-RU" sz="2400" dirty="0">
                <a:solidFill>
                  <a:srgbClr val="002060"/>
                </a:solidFill>
                <a:latin typeface="PT Serif" panose="020A0603040505020204" pitchFamily="18" charset="-52"/>
              </a:rPr>
              <a:t>% в мансийском и 75% в </a:t>
            </a:r>
            <a:r>
              <a:rPr lang="ru-RU" sz="24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русском </a:t>
            </a:r>
            <a:r>
              <a:rPr lang="ru-RU" sz="24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языках</a:t>
            </a:r>
          </a:p>
          <a:p>
            <a:pPr algn="just"/>
            <a:endParaRPr lang="ru-RU" sz="2400" dirty="0" smtClean="0">
              <a:solidFill>
                <a:srgbClr val="C0000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PT Serif" panose="020A0603040505020204" pitchFamily="18" charset="-52"/>
              </a:rPr>
              <a:t>И</a:t>
            </a:r>
            <a:r>
              <a:rPr lang="ru-RU" sz="24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скусственный </a:t>
            </a:r>
            <a:r>
              <a:rPr lang="ru-RU" sz="2400" dirty="0">
                <a:solidFill>
                  <a:srgbClr val="C00000"/>
                </a:solidFill>
                <a:latin typeface="PT Serif" panose="020A0603040505020204" pitchFamily="18" charset="-52"/>
              </a:rPr>
              <a:t>мир </a:t>
            </a:r>
            <a:r>
              <a:rPr lang="ru-RU" sz="2400" dirty="0">
                <a:solidFill>
                  <a:srgbClr val="002060"/>
                </a:solidFill>
                <a:latin typeface="PT Serif" panose="020A0603040505020204" pitchFamily="18" charset="-52"/>
              </a:rPr>
              <a:t>– 6</a:t>
            </a:r>
            <a:r>
              <a:rPr lang="ru-RU" sz="24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% </a:t>
            </a:r>
            <a:r>
              <a:rPr lang="ru-RU" sz="2400" dirty="0">
                <a:solidFill>
                  <a:srgbClr val="002060"/>
                </a:solidFill>
                <a:latin typeface="PT Serif" panose="020A0603040505020204" pitchFamily="18" charset="-52"/>
              </a:rPr>
              <a:t>в мансийском и </a:t>
            </a:r>
            <a:r>
              <a:rPr lang="ru-RU" sz="24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10% </a:t>
            </a:r>
            <a:r>
              <a:rPr lang="ru-RU" sz="2400" dirty="0">
                <a:solidFill>
                  <a:srgbClr val="002060"/>
                </a:solidFill>
                <a:latin typeface="PT Serif" panose="020A0603040505020204" pitchFamily="18" charset="-52"/>
              </a:rPr>
              <a:t>в русском </a:t>
            </a:r>
            <a:r>
              <a:rPr lang="ru-RU" sz="24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языках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PT Serif" panose="020A0603040505020204" pitchFamily="18" charset="-52"/>
              </a:rPr>
              <a:t>О</a:t>
            </a:r>
            <a:r>
              <a:rPr lang="ru-RU" sz="24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бщественный мир </a:t>
            </a:r>
            <a:r>
              <a:rPr lang="ru-RU" sz="24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–16,3% </a:t>
            </a:r>
            <a:r>
              <a:rPr lang="ru-RU" sz="2400" dirty="0">
                <a:solidFill>
                  <a:srgbClr val="002060"/>
                </a:solidFill>
                <a:latin typeface="PT Serif" panose="020A0603040505020204" pitchFamily="18" charset="-52"/>
              </a:rPr>
              <a:t>в мансийском и </a:t>
            </a:r>
            <a:r>
              <a:rPr lang="ru-RU" sz="24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15% </a:t>
            </a:r>
            <a:r>
              <a:rPr lang="ru-RU" sz="2400" dirty="0">
                <a:solidFill>
                  <a:srgbClr val="002060"/>
                </a:solidFill>
                <a:latin typeface="PT Serif" panose="020A0603040505020204" pitchFamily="18" charset="-52"/>
              </a:rPr>
              <a:t>в русском языках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endParaRPr lang="ru-RU" sz="1600" b="1" dirty="0" smtClean="0">
              <a:solidFill>
                <a:srgbClr val="C00000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567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80" y="976272"/>
            <a:ext cx="6729292" cy="9778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Соматические фразеологизмы: </a:t>
            </a:r>
            <a:br>
              <a:rPr lang="ru-RU" sz="20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</a:br>
            <a:r>
              <a:rPr lang="ru-RU" sz="20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61,1</a:t>
            </a:r>
            <a:r>
              <a:rPr lang="ru-RU" sz="2000" b="1" dirty="0">
                <a:solidFill>
                  <a:srgbClr val="002060"/>
                </a:solidFill>
                <a:latin typeface="PT Serif" panose="020A0603040505020204" pitchFamily="18" charset="-52"/>
              </a:rPr>
              <a:t>% в мансийском и 43,9% в русском языках</a:t>
            </a:r>
          </a:p>
        </p:txBody>
      </p:sp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37906"/>
              </p:ext>
            </p:extLst>
          </p:nvPr>
        </p:nvGraphicFramePr>
        <p:xfrm>
          <a:off x="715737" y="2069557"/>
          <a:ext cx="7045779" cy="4415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PT Serif" panose="020A0603040505020204" pitchFamily="18" charset="-52"/>
                        </a:rPr>
                        <a:t>Мансийский</a:t>
                      </a:r>
                      <a:r>
                        <a:rPr lang="ru-RU" sz="1400" b="1" i="0" baseline="0" dirty="0" smtClean="0">
                          <a:solidFill>
                            <a:schemeClr val="bg1"/>
                          </a:solidFill>
                          <a:latin typeface="PT Serif" panose="020A0603040505020204" pitchFamily="18" charset="-52"/>
                        </a:rPr>
                        <a:t> язык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PT Serif" panose="020A0603040505020204" pitchFamily="18" charset="-52"/>
                        </a:rPr>
                        <a:t>Русский язык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сыме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лваты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‘жертвенный человек (букв.: сердце=своё вытаскивает)’</a:t>
                      </a:r>
                      <a:endParaRPr lang="ru-RU" sz="1600" b="0" i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доброе сердце</a:t>
                      </a:r>
                      <a:endParaRPr lang="ru-RU" sz="1600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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мп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вӣльтуп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‘злой человек (букв.: с собачьим лицом (мордой)’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чёрная душа</a:t>
                      </a:r>
                      <a:endParaRPr lang="ru-RU" sz="1600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пуӈке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тра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втаве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‘глупый, рассеянный человек (букв.: голову=его насквозь продувает)’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пустая голова</a:t>
                      </a:r>
                      <a:endParaRPr lang="ru-RU" sz="1600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самыӈ-палиӈ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‘умный, смышлёный человек (букв.: глазастый-ушастый)’</a:t>
                      </a:r>
                      <a:endParaRPr lang="ru-RU" sz="1600" b="0" i="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 головой</a:t>
                      </a:r>
                      <a:endParaRPr lang="ru-RU" sz="1600" b="0" i="0" kern="1200" dirty="0">
                        <a:solidFill>
                          <a:srgbClr val="C0000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кантэ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мйтын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ёхтыс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‘сильно злится, свирепеет (кто-либо) (букв.: злость=его до печени дошла)’</a:t>
                      </a:r>
                      <a:endParaRPr lang="ru-RU" sz="1600" b="0" i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кровь вскипает (закипает, кипит) в жилах</a:t>
                      </a:r>
                      <a:endParaRPr lang="ru-RU" sz="1600" b="0" i="0" kern="1200" dirty="0">
                        <a:solidFill>
                          <a:srgbClr val="C0000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en-US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</a:t>
                      </a:r>
                      <a:r>
                        <a:rPr lang="ru-RU" sz="1600" b="0" i="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Calibri"/>
                          <a:cs typeface="Times New Roman"/>
                        </a:rPr>
                        <a:t>лме</a:t>
                      </a:r>
                      <a:r>
                        <a:rPr lang="ru-RU" sz="1600" b="0" i="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Calibri"/>
                          <a:cs typeface="Times New Roman"/>
                        </a:rPr>
                        <a:t> хот-</a:t>
                      </a:r>
                      <a:r>
                        <a:rPr lang="ru-RU" sz="1600" b="0" i="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Calibri"/>
                          <a:cs typeface="Times New Roman"/>
                        </a:rPr>
                        <a:t>тосас</a:t>
                      </a:r>
                      <a:r>
                        <a:rPr lang="en-US" sz="1600" b="0" i="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Calibri"/>
                          <a:cs typeface="Times New Roman"/>
                        </a:rPr>
                        <a:t>‘онемел (от страха) (кто-либо) (букв.: язык=его высох)’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ноги стали ватными</a:t>
                      </a:r>
                      <a:endParaRPr lang="ru-RU" sz="1600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3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754880" y="1259175"/>
            <a:ext cx="685423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Наиболее продуктивные соматизмы мансийского языка: </a:t>
            </a:r>
            <a:r>
              <a:rPr lang="ru-RU" sz="2800" dirty="0" err="1" smtClean="0">
                <a:solidFill>
                  <a:srgbClr val="C00000"/>
                </a:solidFill>
                <a:latin typeface="PT Serif" panose="020A0603040505020204" pitchFamily="18" charset="-52"/>
              </a:rPr>
              <a:t>сым</a:t>
            </a:r>
            <a:r>
              <a:rPr lang="ru-RU" sz="28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PT Serif" panose="020A0603040505020204" pitchFamily="18" charset="-52"/>
              </a:rPr>
              <a:t>‘сердце</a:t>
            </a:r>
            <a:r>
              <a:rPr lang="ru-RU" sz="28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’ (18,8%), </a:t>
            </a:r>
            <a:r>
              <a:rPr lang="ru-RU" sz="2800" dirty="0" err="1">
                <a:solidFill>
                  <a:srgbClr val="C00000"/>
                </a:solidFill>
                <a:latin typeface="PT Serif" panose="020A0603040505020204" pitchFamily="18" charset="-52"/>
              </a:rPr>
              <a:t>пуӈк</a:t>
            </a:r>
            <a:r>
              <a:rPr lang="ru-RU" sz="2800" dirty="0">
                <a:solidFill>
                  <a:srgbClr val="C00000"/>
                </a:solidFill>
                <a:latin typeface="PT Serif" panose="020A0603040505020204" pitchFamily="18" charset="-52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PT Serif" panose="020A0603040505020204" pitchFamily="18" charset="-52"/>
              </a:rPr>
              <a:t>‘голова’ </a:t>
            </a:r>
            <a:r>
              <a:rPr lang="ru-RU" sz="28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 (8,8%) , </a:t>
            </a:r>
            <a:r>
              <a:rPr lang="ru-RU" sz="28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сам</a:t>
            </a:r>
            <a:r>
              <a:rPr lang="ru-RU" sz="28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PT Serif" panose="020A0603040505020204" pitchFamily="18" charset="-52"/>
              </a:rPr>
              <a:t>‘глаз</a:t>
            </a:r>
            <a:r>
              <a:rPr lang="ru-RU" sz="28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’ (8,2%)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Наиболее </a:t>
            </a:r>
            <a:r>
              <a:rPr lang="ru-RU" sz="2800" dirty="0">
                <a:solidFill>
                  <a:srgbClr val="002060"/>
                </a:solidFill>
                <a:latin typeface="PT Serif" panose="020A0603040505020204" pitchFamily="18" charset="-52"/>
              </a:rPr>
              <a:t>продуктивные соматизмы </a:t>
            </a:r>
            <a:r>
              <a:rPr lang="ru-RU" sz="28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русского языка: </a:t>
            </a:r>
            <a:r>
              <a:rPr lang="ru-RU" sz="28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сердце</a:t>
            </a:r>
            <a:r>
              <a:rPr lang="ru-RU" sz="2800" dirty="0">
                <a:solidFill>
                  <a:srgbClr val="002060"/>
                </a:solidFill>
                <a:latin typeface="PT Serif" panose="020A0603040505020204" pitchFamily="18" charset="-52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(8,8%), </a:t>
            </a:r>
            <a:r>
              <a:rPr lang="ru-RU" sz="2800" dirty="0">
                <a:solidFill>
                  <a:srgbClr val="C00000"/>
                </a:solidFill>
                <a:latin typeface="PT Serif" panose="020A0603040505020204" pitchFamily="18" charset="-52"/>
              </a:rPr>
              <a:t>голова</a:t>
            </a:r>
            <a:r>
              <a:rPr lang="ru-RU" sz="2800" dirty="0">
                <a:solidFill>
                  <a:srgbClr val="002060"/>
                </a:solidFill>
                <a:latin typeface="PT Serif" panose="020A0603040505020204" pitchFamily="18" charset="-52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(8,5%), </a:t>
            </a:r>
            <a:r>
              <a:rPr lang="ru-RU" sz="28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душа </a:t>
            </a:r>
            <a:r>
              <a:rPr lang="ru-RU" sz="28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(5,6%)</a:t>
            </a:r>
            <a:endParaRPr lang="ru-RU" sz="2800" dirty="0">
              <a:solidFill>
                <a:srgbClr val="002060"/>
              </a:solidFill>
              <a:latin typeface="PT Serif" panose="020A0603040505020204" pitchFamily="18" charset="-52"/>
            </a:endParaRPr>
          </a:p>
          <a:p>
            <a:endParaRPr lang="ru-RU" sz="1600" b="1" dirty="0" smtClean="0">
              <a:solidFill>
                <a:srgbClr val="C00000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850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175DE4-7406-FD8C-50A0-0E591BCEDE1F}"/>
              </a:ext>
            </a:extLst>
          </p:cNvPr>
          <p:cNvSpPr txBox="1"/>
          <p:nvPr/>
        </p:nvSpPr>
        <p:spPr>
          <a:xfrm>
            <a:off x="652510" y="2773963"/>
            <a:ext cx="33454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Крупный заголовок темы не более шести слов</a:t>
            </a:r>
          </a:p>
          <a:p>
            <a:endParaRPr lang="ru-RU" sz="135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9" y="1080292"/>
            <a:ext cx="7214530" cy="4035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968002" y="5278546"/>
            <a:ext cx="7163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155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языков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используется в России (по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данным Федеральной программы по сохранению и развитию языков России от 9 сентября 2024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года) 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216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35" y="834999"/>
            <a:ext cx="7839635" cy="9778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PT Serif" panose="020A0603040505020204" pitchFamily="18" charset="-52"/>
              </a:rPr>
              <a:t>Зоонимические</a:t>
            </a:r>
            <a:r>
              <a:rPr lang="ru-RU" sz="20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 фразеологизмы: </a:t>
            </a:r>
            <a:br>
              <a:rPr lang="ru-RU" sz="20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</a:br>
            <a:r>
              <a:rPr lang="ru-RU" sz="20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8,8</a:t>
            </a:r>
            <a:r>
              <a:rPr lang="ru-RU" sz="2000" b="1" dirty="0">
                <a:solidFill>
                  <a:srgbClr val="002060"/>
                </a:solidFill>
                <a:latin typeface="PT Serif" panose="020A0603040505020204" pitchFamily="18" charset="-52"/>
              </a:rPr>
              <a:t>% в мансийском и 12,5% в </a:t>
            </a:r>
            <a:r>
              <a:rPr lang="ru-RU" sz="20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русском языках</a:t>
            </a:r>
            <a:endParaRPr lang="ru-RU" sz="2000" b="1" dirty="0">
              <a:solidFill>
                <a:srgbClr val="002060"/>
              </a:solidFill>
              <a:latin typeface="PT Serif" panose="020A0603040505020204" pitchFamily="18" charset="-52"/>
            </a:endParaRPr>
          </a:p>
        </p:txBody>
      </p:sp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003745"/>
              </p:ext>
            </p:extLst>
          </p:nvPr>
        </p:nvGraphicFramePr>
        <p:xfrm>
          <a:off x="574221" y="2069374"/>
          <a:ext cx="6980464" cy="4418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2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/>
                          </a:solidFill>
                          <a:latin typeface="PT Serif" panose="020A0603040505020204" pitchFamily="18" charset="-52"/>
                        </a:rPr>
                        <a:t>Мансийский</a:t>
                      </a:r>
                      <a:r>
                        <a:rPr lang="ru-RU" sz="1600" b="0" i="0" baseline="0" dirty="0" smtClean="0">
                          <a:solidFill>
                            <a:schemeClr val="bg1"/>
                          </a:solidFill>
                          <a:latin typeface="PT Serif" panose="020A0603040505020204" pitchFamily="18" charset="-52"/>
                        </a:rPr>
                        <a:t> язык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/>
                          </a:solidFill>
                          <a:latin typeface="PT Serif" panose="020A0603040505020204" pitchFamily="18" charset="-52"/>
                        </a:rPr>
                        <a:t>Русский язык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ткум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наскссыг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ат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снасы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‘спокойный, добрый человек (букв.: вошь зря не раздавит)’</a:t>
                      </a:r>
                      <a:endParaRPr lang="ru-RU" sz="1600" b="0" i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кроткий как ягнёнок </a:t>
                      </a:r>
                    </a:p>
                    <a:p>
                      <a:pPr lvl="0" algn="ctr"/>
                      <a:endParaRPr lang="ru-RU" sz="1600" b="0" i="0" kern="1200" dirty="0">
                        <a:solidFill>
                          <a:srgbClr val="C0000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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мп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пыг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‘злой мужчина (букв.: собачий сын)’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гад ползучий</a:t>
                      </a:r>
                      <a:endParaRPr lang="ru-RU" sz="1600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сиськурек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пуӈк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‘глупый человек (букв.: куриная голова)’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куриная башка </a:t>
                      </a:r>
                    </a:p>
                    <a:p>
                      <a:pPr algn="ctr"/>
                      <a:endParaRPr lang="ru-RU" sz="1600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пуӈктл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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лн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‘глупый человек (букв.: безголовый таймень)’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тупой как осёл </a:t>
                      </a:r>
                    </a:p>
                    <a:p>
                      <a:pPr algn="ctr"/>
                      <a:endParaRPr lang="ru-RU" sz="1600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тӯлмах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хольт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сунсы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‘злобно смотрит (кто-либо) (букв.: как росомаха смотрит)’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смотреть ежом </a:t>
                      </a:r>
                    </a:p>
                    <a:p>
                      <a:pPr algn="ctr"/>
                      <a:endParaRPr lang="ru-RU" sz="1600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хрмис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самыл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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ӈкватаӈкве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сунсуӈкве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‘злобно смотреть (букв.: бычьими глазами глядеть (смотреть)’</a:t>
                      </a:r>
                      <a:endParaRPr lang="ru-RU" sz="1600" b="0" i="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смотрит (глядит) зверем</a:t>
                      </a:r>
                    </a:p>
                    <a:p>
                      <a:pPr lvl="0" algn="ctr"/>
                      <a:endParaRPr lang="ru-RU" sz="1600" b="0" i="0" kern="1200" dirty="0">
                        <a:solidFill>
                          <a:srgbClr val="C0000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2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40" y="953884"/>
            <a:ext cx="7839635" cy="9778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Фразеологизмы группы «</a:t>
            </a:r>
            <a:r>
              <a:rPr lang="ru-RU" sz="20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искусственный мир</a:t>
            </a:r>
            <a:r>
              <a:rPr lang="ru-RU" sz="20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»: </a:t>
            </a:r>
            <a:br>
              <a:rPr lang="ru-RU" sz="20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</a:br>
            <a:r>
              <a:rPr lang="ru-RU" sz="20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6% </a:t>
            </a:r>
            <a:r>
              <a:rPr lang="ru-RU" sz="2000" b="1" dirty="0">
                <a:solidFill>
                  <a:srgbClr val="002060"/>
                </a:solidFill>
                <a:latin typeface="PT Serif" panose="020A0603040505020204" pitchFamily="18" charset="-52"/>
              </a:rPr>
              <a:t>в мансийском и </a:t>
            </a:r>
            <a:r>
              <a:rPr lang="ru-RU" sz="20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10% </a:t>
            </a:r>
            <a:r>
              <a:rPr lang="ru-RU" sz="2000" b="1" dirty="0">
                <a:solidFill>
                  <a:srgbClr val="002060"/>
                </a:solidFill>
                <a:latin typeface="PT Serif" panose="020A0603040505020204" pitchFamily="18" charset="-52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русском языках</a:t>
            </a:r>
            <a:endParaRPr lang="ru-RU" sz="2000" b="1" dirty="0">
              <a:solidFill>
                <a:srgbClr val="002060"/>
              </a:solidFill>
              <a:latin typeface="PT Serif" panose="020A0603040505020204" pitchFamily="18" charset="-52"/>
            </a:endParaRPr>
          </a:p>
        </p:txBody>
      </p:sp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714585"/>
              </p:ext>
            </p:extLst>
          </p:nvPr>
        </p:nvGraphicFramePr>
        <p:xfrm>
          <a:off x="515711" y="2024782"/>
          <a:ext cx="7289346" cy="444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7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1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/>
                          </a:solidFill>
                          <a:latin typeface="PT Serif" panose="020A0603040505020204" pitchFamily="18" charset="-52"/>
                        </a:rPr>
                        <a:t>Мансийский</a:t>
                      </a:r>
                      <a:r>
                        <a:rPr lang="ru-RU" sz="1600" b="0" i="0" baseline="0" dirty="0" smtClean="0">
                          <a:solidFill>
                            <a:schemeClr val="bg1"/>
                          </a:solidFill>
                          <a:latin typeface="PT Serif" panose="020A0603040505020204" pitchFamily="18" charset="-52"/>
                        </a:rPr>
                        <a:t> язык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/>
                          </a:solidFill>
                          <a:latin typeface="PT Serif" panose="020A0603040505020204" pitchFamily="18" charset="-52"/>
                        </a:rPr>
                        <a:t>Русский язык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аквтоп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) кань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колт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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лы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‘кроткий, тихий человек (букв.: (будто) в кукольном домике живёт)’</a:t>
                      </a:r>
                      <a:endParaRPr lang="ru-RU" sz="1600" b="0" i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белый как мел</a:t>
                      </a:r>
                    </a:p>
                    <a:p>
                      <a:pPr lvl="0" algn="ctr"/>
                      <a:endParaRPr lang="ru-RU" sz="1600" b="0" i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кант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хусап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‘1) злой, сердитый человек; 2) постоянно злой человек (букв.: коробка со злостью)’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выпрыгивать из штанов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пӯтсове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ат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пайтахты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‘глупый человек (букв.: котелок=его не кипит)’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6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зорваться (взрываться) как порох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сыме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сома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касаил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яктаве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‘переживает, печалится, горюет (кто-либо) (букв.: сердце=его будто ножом режут)’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винтиков в голове не хватает </a:t>
                      </a:r>
                    </a:p>
                    <a:p>
                      <a:pPr algn="ctr"/>
                      <a:endParaRPr lang="ru-RU" sz="1600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ттыл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тр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пӯт</a:t>
                      </a:r>
                      <a:r>
                        <a:rPr lang="ru-RU" sz="16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‘глупый, тупой человек (букв.: вместо головы (будто) пустой железный котёл)’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чёрт в юбке</a:t>
                      </a:r>
                    </a:p>
                    <a:p>
                      <a:pPr algn="ctr"/>
                      <a:endParaRPr lang="ru-RU" sz="1600" b="0" i="0" dirty="0">
                        <a:solidFill>
                          <a:srgbClr val="00206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5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52" y="760135"/>
            <a:ext cx="7839635" cy="97789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Фразеологизмы группы «</a:t>
            </a:r>
            <a:r>
              <a:rPr lang="ru-RU" sz="18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общественный мир</a:t>
            </a:r>
            <a:r>
              <a:rPr lang="ru-RU" sz="18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»: </a:t>
            </a:r>
            <a:br>
              <a:rPr lang="ru-RU" sz="18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</a:br>
            <a:r>
              <a:rPr lang="ru-RU" sz="18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6% </a:t>
            </a:r>
            <a:r>
              <a:rPr lang="ru-RU" sz="1800" b="1" dirty="0">
                <a:solidFill>
                  <a:srgbClr val="002060"/>
                </a:solidFill>
                <a:latin typeface="PT Serif" panose="020A0603040505020204" pitchFamily="18" charset="-52"/>
              </a:rPr>
              <a:t>в мансийском и </a:t>
            </a:r>
            <a:r>
              <a:rPr lang="ru-RU" sz="18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10% </a:t>
            </a:r>
            <a:r>
              <a:rPr lang="ru-RU" sz="1800" b="1" dirty="0">
                <a:solidFill>
                  <a:srgbClr val="002060"/>
                </a:solidFill>
                <a:latin typeface="PT Serif" panose="020A0603040505020204" pitchFamily="18" charset="-52"/>
              </a:rPr>
              <a:t>в </a:t>
            </a:r>
            <a:r>
              <a:rPr lang="ru-RU" sz="18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русском языках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</a:endParaRPr>
          </a:p>
        </p:txBody>
      </p:sp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04968"/>
              </p:ext>
            </p:extLst>
          </p:nvPr>
        </p:nvGraphicFramePr>
        <p:xfrm>
          <a:off x="593592" y="1771617"/>
          <a:ext cx="7004957" cy="485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PT Serif" panose="020A0603040505020204" pitchFamily="18" charset="-52"/>
                        </a:rPr>
                        <a:t>Мансийский</a:t>
                      </a:r>
                      <a:r>
                        <a:rPr lang="ru-RU" sz="1400" b="0" i="0" baseline="0" dirty="0" smtClean="0">
                          <a:solidFill>
                            <a:schemeClr val="bg1"/>
                          </a:solidFill>
                          <a:latin typeface="PT Serif" panose="020A0603040505020204" pitchFamily="18" charset="-52"/>
                        </a:rPr>
                        <a:t> язык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PT Serif" panose="020A0603040505020204" pitchFamily="18" charset="-52"/>
                        </a:rPr>
                        <a:t>Русский язык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лтыӈ</a:t>
                      </a: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мус</a:t>
                      </a: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</a:t>
                      </a:r>
                      <a:r>
                        <a:rPr lang="ru-RU" sz="14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лы</a:t>
                      </a: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‘безотказный человек (букв.: до начала слова живёт)’</a:t>
                      </a:r>
                      <a:endParaRPr lang="ru-RU" sz="1400" b="0" i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отдавать (отдать) жизнь (за кого)</a:t>
                      </a:r>
                      <a:endParaRPr lang="ru-RU" sz="1400" b="0" i="0" kern="1200" dirty="0">
                        <a:solidFill>
                          <a:srgbClr val="C0000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мир </a:t>
                      </a:r>
                      <a:r>
                        <a:rPr lang="ru-RU" sz="14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ёт</a:t>
                      </a: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мӯсхалыг</a:t>
                      </a: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</a:t>
                      </a:r>
                      <a:r>
                        <a:rPr lang="ru-RU" sz="14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лы</a:t>
                      </a: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‘добрый, спокойный человек (букв.: с людьми аккуратно живёт)’</a:t>
                      </a:r>
                      <a:endParaRPr lang="ru-RU" sz="1400" b="0" i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ничем (ни в чём) не замечен </a:t>
                      </a:r>
                    </a:p>
                    <a:p>
                      <a:pPr lvl="0" algn="ctr"/>
                      <a:endParaRPr lang="ru-RU" sz="1400" b="0" i="0" kern="1200" dirty="0">
                        <a:solidFill>
                          <a:srgbClr val="C0000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кантыӈ</a:t>
                      </a: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явол</a:t>
                      </a: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‘1) злодей, негодяй; 2) разъярённый, злой человек (букв.: злой дьявол)’</a:t>
                      </a:r>
                      <a:r>
                        <a:rPr lang="ru-RU" sz="1400" b="0" i="1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endParaRPr lang="ru-RU" sz="1400" b="0" i="0" kern="1200" dirty="0" smtClean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родного отца (мать, брата) не пожалеет (не пощадит) </a:t>
                      </a:r>
                      <a:endParaRPr lang="ru-RU" sz="1400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Куль </a:t>
                      </a:r>
                      <a:r>
                        <a:rPr lang="ru-RU" sz="14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наер</a:t>
                      </a: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</a:t>
                      </a:r>
                      <a:r>
                        <a:rPr lang="ru-RU" sz="14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ги</a:t>
                      </a: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‘злая женщина (девушка) (букв.: Куля духа дочь)’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сатане в дядьки годится</a:t>
                      </a:r>
                    </a:p>
                    <a:p>
                      <a:pPr algn="ctr"/>
                      <a:endParaRPr lang="ru-RU" sz="1400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тнэ-айнэ</a:t>
                      </a: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Куль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‘злодей, тиран, деспот (букв.: пожирающий-пьющий Куль)’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сам дьявол вселился</a:t>
                      </a:r>
                      <a:r>
                        <a:rPr lang="ru-RU" sz="14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sz="1400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оссам</a:t>
                      </a: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Руня</a:t>
                      </a: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‘бестолковая, глупая женщина (букв.: глупая Груня)’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круглый дурак</a:t>
                      </a:r>
                    </a:p>
                    <a:p>
                      <a:pPr algn="ctr"/>
                      <a:endParaRPr lang="ru-RU" sz="1400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пуня </a:t>
                      </a:r>
                      <a:r>
                        <a:rPr lang="ru-RU" sz="14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мня</a:t>
                      </a: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‘великовозрастное дитя (о мужчине) (букв.: волосатый (пушистый) малыш)’</a:t>
                      </a:r>
                      <a:endParaRPr lang="ru-RU" sz="1400" b="0" i="0" kern="1200" dirty="0" smtClean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взрослый ребёнок</a:t>
                      </a:r>
                      <a:endParaRPr lang="ru-RU" sz="1400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пнтым</a:t>
                      </a: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ут</a:t>
                      </a: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‘глупый человек (букв.: подменённый некто)’</a:t>
                      </a:r>
                      <a:endParaRPr lang="ru-RU" sz="1400" b="0" i="0" kern="1200" dirty="0" smtClean="0">
                        <a:solidFill>
                          <a:srgbClr val="002060"/>
                        </a:solidFill>
                        <a:effectLst/>
                        <a:latin typeface="PT Serif" panose="020A0603040505020204" pitchFamily="18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effectLst/>
                          <a:latin typeface="PT Serif" panose="020A0603040505020204" pitchFamily="18" charset="-52"/>
                          <a:ea typeface="+mn-ea"/>
                          <a:cs typeface="+mn-cs"/>
                        </a:rPr>
                        <a:t>в детстве мамка ушибла </a:t>
                      </a:r>
                      <a:endParaRPr lang="ru-RU" sz="1600" b="0" i="0" dirty="0">
                        <a:solidFill>
                          <a:srgbClr val="C00000"/>
                        </a:solidFill>
                        <a:latin typeface="PT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7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196" y="1595441"/>
            <a:ext cx="6551118" cy="4037234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PT Serif" panose="020A0603040505020204" pitchFamily="18" charset="-52"/>
              </a:rPr>
              <a:t>Наиболее многочисленными </a:t>
            </a:r>
            <a:r>
              <a:rPr lang="ru-RU" sz="24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являются </a:t>
            </a:r>
            <a:r>
              <a:rPr lang="ru-RU" sz="2400" dirty="0">
                <a:solidFill>
                  <a:srgbClr val="002060"/>
                </a:solidFill>
                <a:latin typeface="PT Serif" panose="020A0603040505020204" pitchFamily="18" charset="-52"/>
              </a:rPr>
              <a:t>фразеологизмы, представляющие </a:t>
            </a:r>
            <a:r>
              <a:rPr lang="ru-RU" sz="2400" b="1" dirty="0">
                <a:solidFill>
                  <a:srgbClr val="002060"/>
                </a:solidFill>
                <a:latin typeface="PT Serif" panose="020A0603040505020204" pitchFamily="18" charset="-52"/>
              </a:rPr>
              <a:t>эмоцию страха </a:t>
            </a:r>
            <a:r>
              <a:rPr lang="ru-RU" sz="2400" dirty="0">
                <a:solidFill>
                  <a:srgbClr val="002060"/>
                </a:solidFill>
                <a:latin typeface="PT Serif" panose="020A0603040505020204" pitchFamily="18" charset="-52"/>
              </a:rPr>
              <a:t>(34% в мансийском и 28,5% в русском</a:t>
            </a:r>
            <a:r>
              <a:rPr lang="ru-RU" sz="2400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)</a:t>
            </a:r>
            <a:br>
              <a:rPr lang="ru-RU" sz="2400" dirty="0" smtClean="0">
                <a:solidFill>
                  <a:srgbClr val="002060"/>
                </a:solidFill>
                <a:latin typeface="PT Serif" panose="020A0603040505020204" pitchFamily="18" charset="-52"/>
              </a:rPr>
            </a:br>
            <a:r>
              <a:rPr lang="ru-RU" sz="2400" dirty="0">
                <a:solidFill>
                  <a:srgbClr val="002060"/>
                </a:solidFill>
                <a:latin typeface="PT Serif" panose="020A0603040505020204" pitchFamily="18" charset="-52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PT Serif" panose="020A0603040505020204" pitchFamily="18" charset="-52"/>
              </a:rPr>
            </a:br>
            <a:r>
              <a:rPr lang="ru-RU" sz="2400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Эмоция страха:</a:t>
            </a:r>
            <a:br>
              <a:rPr lang="ru-RU" sz="2400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</a:br>
            <a:r>
              <a:rPr lang="ru-RU" sz="2400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/>
            </a:r>
            <a:br>
              <a:rPr lang="ru-RU" sz="2400" b="1" dirty="0" smtClean="0">
                <a:solidFill>
                  <a:srgbClr val="1F6F67"/>
                </a:solidFill>
                <a:latin typeface="PT Serif" panose="020A0603040505020204" pitchFamily="18" charset="-52"/>
              </a:rPr>
            </a:br>
            <a:r>
              <a:rPr lang="ru-RU" sz="24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- связана с активным выражением - невербальными средствами</a:t>
            </a:r>
            <a:br>
              <a:rPr lang="ru-RU" sz="2400" dirty="0" smtClean="0">
                <a:solidFill>
                  <a:srgbClr val="1F6F67"/>
                </a:solidFill>
                <a:latin typeface="PT Serif" panose="020A0603040505020204" pitchFamily="18" charset="-52"/>
              </a:rPr>
            </a:br>
            <a:r>
              <a:rPr lang="ru-RU" sz="24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- страх является непроизвольной эмоцией</a:t>
            </a:r>
            <a:br>
              <a:rPr lang="ru-RU" sz="2400" dirty="0" smtClean="0">
                <a:solidFill>
                  <a:srgbClr val="1F6F67"/>
                </a:solidFill>
                <a:latin typeface="PT Serif" panose="020A0603040505020204" pitchFamily="18" charset="-52"/>
              </a:rPr>
            </a:br>
            <a:r>
              <a:rPr lang="ru-RU" sz="24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- отражает защитную биологическую реакцию - субъекта при </a:t>
            </a:r>
            <a:r>
              <a:rPr lang="ru-RU" sz="2400" dirty="0">
                <a:solidFill>
                  <a:srgbClr val="1F6F67"/>
                </a:solidFill>
                <a:latin typeface="PT Serif" panose="020A0603040505020204" pitchFamily="18" charset="-52"/>
              </a:rPr>
              <a:t>переживании </a:t>
            </a:r>
            <a:r>
              <a:rPr lang="ru-RU" sz="24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опасности</a:t>
            </a:r>
            <a:endParaRPr lang="ru-RU" sz="2400" dirty="0">
              <a:solidFill>
                <a:srgbClr val="1F6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</a:endParaRPr>
          </a:p>
        </p:txBody>
      </p:sp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2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196" y="1175657"/>
            <a:ext cx="6757948" cy="445701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/>
            </a:r>
            <a:b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</a:br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1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) </a:t>
            </a:r>
            <a:r>
              <a:rPr lang="ru-RU" sz="2000" dirty="0" err="1">
                <a:solidFill>
                  <a:srgbClr val="1F6F67"/>
                </a:solidFill>
                <a:latin typeface="PT Serif" panose="020A0603040505020204" pitchFamily="18" charset="-52"/>
              </a:rPr>
              <a:t>лингвокультурологический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 анализ образа человека позволяет выявить универсальные и уникальные (национально-культурные) фрагменты мансийской и русской языковой картины мира; </a:t>
            </a:r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/>
            </a:r>
            <a:b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</a:br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/>
            </a:r>
            <a:b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</a:br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2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) фразеологизмы отображают одну из сторон категориального языкового мышления этносов, </a:t>
            </a:r>
            <a:r>
              <a:rPr lang="ru-RU" sz="2000" dirty="0" err="1">
                <a:solidFill>
                  <a:srgbClr val="1F6F67"/>
                </a:solidFill>
                <a:latin typeface="PT Serif" panose="020A0603040505020204" pitchFamily="18" charset="-52"/>
              </a:rPr>
              <a:t>структурирующуюся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 под влиянием внутренних и внешних факторов</a:t>
            </a:r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;</a:t>
            </a:r>
            <a:b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</a:br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/>
            </a:r>
            <a:b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</a:br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3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) </a:t>
            </a:r>
            <a:r>
              <a:rPr lang="ru-RU" sz="2000" dirty="0" smtClean="0">
                <a:solidFill>
                  <a:srgbClr val="1F6F67"/>
                </a:solidFill>
                <a:latin typeface="PT Serif" panose="020A0603040505020204" pitchFamily="18" charset="-52"/>
              </a:rPr>
              <a:t>формирование </a:t>
            </a:r>
            <a:r>
              <a:rPr lang="ru-RU" sz="2000" dirty="0">
                <a:solidFill>
                  <a:srgbClr val="1F6F67"/>
                </a:solidFill>
                <a:latin typeface="PT Serif" panose="020A0603040505020204" pitchFamily="18" charset="-52"/>
              </a:rPr>
              <a:t>части ФЕ мансийского языка складывалось под влиянием языковых контактов, в частности, с русскоязычным населением.</a:t>
            </a:r>
            <a:endParaRPr lang="ru-RU" sz="2000" dirty="0">
              <a:solidFill>
                <a:srgbClr val="1F6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</a:endParaRPr>
          </a:p>
        </p:txBody>
      </p:sp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90467" y="966112"/>
            <a:ext cx="6899461" cy="625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286B98"/>
                </a:solidFill>
                <a:latin typeface="PT Serif" panose="020A0603040505020204" pitchFamily="18" charset="-52"/>
              </a:rPr>
              <a:t>Гипотеза подтверждена:</a:t>
            </a:r>
            <a:endParaRPr lang="ru-RU" sz="2000" dirty="0">
              <a:solidFill>
                <a:srgbClr val="286B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9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5" y="425821"/>
            <a:ext cx="5117646" cy="64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29" name="Picture 6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42" y="281668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олен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1219199"/>
            <a:ext cx="6939644" cy="462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45628"/>
            <a:ext cx="7839635" cy="9778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Спасибо за внимание!</a:t>
            </a:r>
            <a:endParaRPr lang="ru-RU" sz="2800" b="1" dirty="0">
              <a:solidFill>
                <a:srgbClr val="002060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00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556659" y="1424260"/>
            <a:ext cx="6520542" cy="36432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rgbClr val="1294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 </a:t>
            </a:r>
            <a:r>
              <a:rPr lang="ru-RU" sz="3200" dirty="0" smtClean="0">
                <a:solidFill>
                  <a:srgbClr val="1294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r>
              <a:rPr lang="ru-RU" sz="3200" b="0" dirty="0">
                <a:solidFill>
                  <a:srgbClr val="129481"/>
                </a:solidFill>
              </a:rPr>
              <a:t>– </a:t>
            </a:r>
            <a:r>
              <a:rPr lang="ru-RU" sz="3200" b="0" dirty="0" smtClean="0">
                <a:solidFill>
                  <a:srgbClr val="129481"/>
                </a:solidFill>
              </a:rPr>
              <a:t>начало работы </a:t>
            </a:r>
            <a:r>
              <a:rPr lang="ru-RU" sz="3200" b="0" dirty="0">
                <a:solidFill>
                  <a:srgbClr val="129481"/>
                </a:solidFill>
              </a:rPr>
              <a:t>по </a:t>
            </a:r>
            <a:r>
              <a:rPr lang="ru-RU" sz="3200" b="0" dirty="0" smtClean="0">
                <a:solidFill>
                  <a:srgbClr val="129481"/>
                </a:solidFill>
              </a:rPr>
              <a:t>сбору фразеологизмов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200" b="0" dirty="0" smtClean="0">
              <a:solidFill>
                <a:srgbClr val="12948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0" dirty="0" smtClean="0">
                <a:solidFill>
                  <a:srgbClr val="173A8D"/>
                </a:solidFill>
              </a:rPr>
              <a:t>Ханты-Мансийский автономный округ </a:t>
            </a:r>
            <a:r>
              <a:rPr lang="ru-RU" sz="3200" b="0" dirty="0">
                <a:solidFill>
                  <a:srgbClr val="173A8D"/>
                </a:solidFill>
              </a:rPr>
              <a:t>– </a:t>
            </a:r>
            <a:r>
              <a:rPr lang="ru-RU" sz="3200" b="0" dirty="0" smtClean="0">
                <a:solidFill>
                  <a:srgbClr val="173A8D"/>
                </a:solidFill>
              </a:rPr>
              <a:t>Югра:</a:t>
            </a:r>
            <a:endParaRPr lang="ru-RU" sz="3200" b="0" dirty="0">
              <a:solidFill>
                <a:srgbClr val="173A8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200" b="0" dirty="0">
              <a:solidFill>
                <a:srgbClr val="173A8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b="0" dirty="0" err="1">
                <a:solidFill>
                  <a:srgbClr val="173A8D"/>
                </a:solidFill>
              </a:rPr>
              <a:t>Берёзовский</a:t>
            </a:r>
            <a:r>
              <a:rPr lang="ru-RU" sz="3200" b="0" dirty="0">
                <a:solidFill>
                  <a:srgbClr val="173A8D"/>
                </a:solidFill>
              </a:rPr>
              <a:t> </a:t>
            </a:r>
            <a:r>
              <a:rPr lang="ru-RU" sz="3200" b="0" dirty="0" smtClean="0">
                <a:solidFill>
                  <a:srgbClr val="173A8D"/>
                </a:solidFill>
              </a:rPr>
              <a:t>район</a:t>
            </a:r>
            <a:endParaRPr lang="ru-RU" sz="3200" b="0" dirty="0">
              <a:solidFill>
                <a:srgbClr val="173A8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b="0" dirty="0" smtClean="0">
                <a:solidFill>
                  <a:srgbClr val="173A8D"/>
                </a:solidFill>
              </a:rPr>
              <a:t>г</a:t>
            </a:r>
            <a:r>
              <a:rPr lang="ru-RU" sz="3200" b="0" dirty="0">
                <a:solidFill>
                  <a:srgbClr val="173A8D"/>
                </a:solidFill>
              </a:rPr>
              <a:t>. Ханты-Мансийск</a:t>
            </a:r>
          </a:p>
        </p:txBody>
      </p:sp>
    </p:spTree>
    <p:extLst>
      <p:ext uri="{BB962C8B-B14F-4D97-AF65-F5344CB8AC3E}">
        <p14:creationId xmlns:p14="http://schemas.microsoft.com/office/powerpoint/2010/main" val="103728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278386" y="478971"/>
            <a:ext cx="7086599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173A8D"/>
                </a:solidFill>
              </a:rPr>
              <a:t>Актуальность</a:t>
            </a:r>
            <a:r>
              <a:rPr lang="ru-RU" sz="2000" b="0" dirty="0" smtClean="0">
                <a:solidFill>
                  <a:srgbClr val="129481"/>
                </a:solidFill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b="0" dirty="0">
              <a:solidFill>
                <a:srgbClr val="12948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129481"/>
                </a:solidFill>
              </a:rPr>
              <a:t>Необходимость </a:t>
            </a:r>
            <a:r>
              <a:rPr lang="ru-RU" sz="2000" b="0" dirty="0">
                <a:solidFill>
                  <a:srgbClr val="129481"/>
                </a:solidFill>
              </a:rPr>
              <a:t>фиксации, сбора, систематизации и описания </a:t>
            </a:r>
            <a:r>
              <a:rPr lang="ru-RU" sz="2000" b="0" dirty="0" smtClean="0">
                <a:solidFill>
                  <a:srgbClr val="129481"/>
                </a:solidFill>
              </a:rPr>
              <a:t>фразеологизмов </a:t>
            </a:r>
            <a:r>
              <a:rPr lang="ru-RU" sz="2000" b="0" dirty="0">
                <a:solidFill>
                  <a:srgbClr val="129481"/>
                </a:solidFill>
              </a:rPr>
              <a:t>мансийского </a:t>
            </a:r>
            <a:r>
              <a:rPr lang="ru-RU" sz="2000" b="0" dirty="0" smtClean="0">
                <a:solidFill>
                  <a:srgbClr val="129481"/>
                </a:solidFill>
              </a:rPr>
              <a:t>языка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129481"/>
                </a:solidFill>
              </a:rPr>
              <a:t>Практически полное отсутствие </a:t>
            </a:r>
            <a:r>
              <a:rPr lang="ru-RU" sz="2000" b="0" dirty="0">
                <a:solidFill>
                  <a:srgbClr val="129481"/>
                </a:solidFill>
              </a:rPr>
              <a:t>научных работ по фразеологии мансийского </a:t>
            </a:r>
            <a:r>
              <a:rPr lang="ru-RU" sz="2000" b="0" dirty="0" smtClean="0">
                <a:solidFill>
                  <a:srgbClr val="129481"/>
                </a:solidFill>
              </a:rPr>
              <a:t>языка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129481"/>
                </a:solidFill>
              </a:rPr>
              <a:t>Фрагментарный характер изучения фразеологии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129481"/>
                </a:solidFill>
              </a:rPr>
              <a:t>Отсутствие подходов к определению </a:t>
            </a:r>
            <a:r>
              <a:rPr lang="ru-RU" sz="2000" b="0" dirty="0">
                <a:solidFill>
                  <a:srgbClr val="129481"/>
                </a:solidFill>
              </a:rPr>
              <a:t>и пониманию границ фразеологии и </a:t>
            </a:r>
            <a:r>
              <a:rPr lang="ru-RU" sz="2000" b="0" dirty="0" smtClean="0">
                <a:solidFill>
                  <a:srgbClr val="129481"/>
                </a:solidFill>
              </a:rPr>
              <a:t>фразеологизмов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129481"/>
                </a:solidFill>
              </a:rPr>
              <a:t>Отсутствие единого понятийно-терминологического аппарата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129481"/>
                </a:solidFill>
              </a:rPr>
              <a:t>Проблема соотношения </a:t>
            </a:r>
            <a:r>
              <a:rPr lang="ru-RU" sz="2000" b="0" dirty="0" err="1">
                <a:solidFill>
                  <a:srgbClr val="129481"/>
                </a:solidFill>
              </a:rPr>
              <a:t>паремиологии</a:t>
            </a:r>
            <a:r>
              <a:rPr lang="ru-RU" sz="2000" b="0" dirty="0">
                <a:solidFill>
                  <a:srgbClr val="129481"/>
                </a:solidFill>
              </a:rPr>
              <a:t> и фразеологии мансийского </a:t>
            </a:r>
            <a:r>
              <a:rPr lang="ru-RU" sz="2000" b="0" dirty="0" smtClean="0">
                <a:solidFill>
                  <a:srgbClr val="129481"/>
                </a:solidFill>
              </a:rPr>
              <a:t>языка</a:t>
            </a:r>
            <a:endParaRPr lang="ru-RU" sz="2000" b="0" dirty="0">
              <a:solidFill>
                <a:srgbClr val="12948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129481"/>
                </a:solidFill>
              </a:rPr>
              <a:t>Необходимость выявления универсального </a:t>
            </a:r>
            <a:r>
              <a:rPr lang="ru-RU" sz="2000" b="0" dirty="0">
                <a:solidFill>
                  <a:srgbClr val="129481"/>
                </a:solidFill>
              </a:rPr>
              <a:t>(</a:t>
            </a:r>
            <a:r>
              <a:rPr lang="ru-RU" sz="2000" b="0" dirty="0" smtClean="0">
                <a:solidFill>
                  <a:srgbClr val="129481"/>
                </a:solidFill>
              </a:rPr>
              <a:t>общекультурного) </a:t>
            </a:r>
            <a:r>
              <a:rPr lang="ru-RU" sz="2000" b="0" dirty="0">
                <a:solidFill>
                  <a:srgbClr val="129481"/>
                </a:solidFill>
              </a:rPr>
              <a:t>и </a:t>
            </a:r>
            <a:r>
              <a:rPr lang="ru-RU" sz="2000" b="0" dirty="0" smtClean="0">
                <a:solidFill>
                  <a:srgbClr val="129481"/>
                </a:solidFill>
              </a:rPr>
              <a:t>уникального </a:t>
            </a:r>
            <a:r>
              <a:rPr lang="ru-RU" sz="2000" b="0" dirty="0">
                <a:solidFill>
                  <a:srgbClr val="129481"/>
                </a:solidFill>
              </a:rPr>
              <a:t>(</a:t>
            </a:r>
            <a:r>
              <a:rPr lang="ru-RU" sz="2000" b="0" dirty="0" smtClean="0">
                <a:solidFill>
                  <a:srgbClr val="129481"/>
                </a:solidFill>
              </a:rPr>
              <a:t>национально-культурного) в сопоставляемых языках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129481"/>
                </a:solidFill>
              </a:rPr>
              <a:t>Восполнение пробелов </a:t>
            </a:r>
            <a:r>
              <a:rPr lang="ru-RU" sz="2000" b="0" dirty="0">
                <a:solidFill>
                  <a:srgbClr val="129481"/>
                </a:solidFill>
              </a:rPr>
              <a:t>научного знания </a:t>
            </a:r>
          </a:p>
        </p:txBody>
      </p:sp>
    </p:spTree>
    <p:extLst>
      <p:ext uri="{BB962C8B-B14F-4D97-AF65-F5344CB8AC3E}">
        <p14:creationId xmlns:p14="http://schemas.microsoft.com/office/powerpoint/2010/main" val="70301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6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2000814"/>
            <a:ext cx="368521" cy="366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245899"/>
            <a:ext cx="368521" cy="36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389463"/>
            <a:ext cx="368521" cy="36620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121121" y="662073"/>
            <a:ext cx="7195456" cy="5900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173A8D"/>
                </a:solidFill>
              </a:rPr>
              <a:t>К </a:t>
            </a:r>
            <a:r>
              <a:rPr lang="ru-RU" dirty="0">
                <a:solidFill>
                  <a:srgbClr val="173A8D"/>
                </a:solidFill>
              </a:rPr>
              <a:t>2022 г. </a:t>
            </a:r>
            <a:r>
              <a:rPr lang="ru-RU" b="0" dirty="0">
                <a:solidFill>
                  <a:srgbClr val="173A8D"/>
                </a:solidFill>
              </a:rPr>
              <a:t>был собран значительный фразеологический материал по мансийскому </a:t>
            </a:r>
            <a:r>
              <a:rPr lang="ru-RU" b="0" dirty="0" smtClean="0">
                <a:solidFill>
                  <a:srgbClr val="173A8D"/>
                </a:solidFill>
              </a:rPr>
              <a:t>языку: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0" dirty="0" smtClean="0">
              <a:solidFill>
                <a:srgbClr val="173A8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73A8D"/>
                </a:solidFill>
              </a:rPr>
              <a:t>544 </a:t>
            </a:r>
            <a:r>
              <a:rPr lang="ru-RU" b="0" dirty="0">
                <a:solidFill>
                  <a:srgbClr val="173A8D"/>
                </a:solidFill>
              </a:rPr>
              <a:t>фразеологизма северного наречия мансийского </a:t>
            </a:r>
            <a:r>
              <a:rPr lang="ru-RU" b="0" dirty="0" smtClean="0">
                <a:solidFill>
                  <a:srgbClr val="173A8D"/>
                </a:solidFill>
              </a:rPr>
              <a:t>языка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173A8D"/>
                </a:solidFill>
              </a:rPr>
              <a:t>543 фразеологизма русского языка </a:t>
            </a:r>
            <a:endParaRPr lang="ru-RU" b="0" dirty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rgbClr val="173A8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0" dirty="0" smtClean="0">
                <a:solidFill>
                  <a:srgbClr val="1F6F67"/>
                </a:solidFill>
              </a:rPr>
              <a:t>Языковой </a:t>
            </a:r>
            <a:r>
              <a:rPr lang="ru-RU" b="0" dirty="0">
                <a:solidFill>
                  <a:srgbClr val="1F6F67"/>
                </a:solidFill>
              </a:rPr>
              <a:t>основой исследования явились фразеологизмы </a:t>
            </a:r>
            <a:r>
              <a:rPr lang="ru-RU" b="0" dirty="0" err="1">
                <a:solidFill>
                  <a:srgbClr val="1F6F67"/>
                </a:solidFill>
              </a:rPr>
              <a:t>верхнесосьвинского</a:t>
            </a:r>
            <a:r>
              <a:rPr lang="ru-RU" b="0" dirty="0">
                <a:solidFill>
                  <a:srgbClr val="1F6F67"/>
                </a:solidFill>
              </a:rPr>
              <a:t> (</a:t>
            </a:r>
            <a:r>
              <a:rPr lang="ru-RU" b="0" dirty="0" err="1">
                <a:solidFill>
                  <a:srgbClr val="1F6F67"/>
                </a:solidFill>
              </a:rPr>
              <a:t>пп</a:t>
            </a:r>
            <a:r>
              <a:rPr lang="ru-RU" b="0" dirty="0">
                <a:solidFill>
                  <a:srgbClr val="1F6F67"/>
                </a:solidFill>
              </a:rPr>
              <a:t>. </a:t>
            </a:r>
            <a:r>
              <a:rPr lang="ru-RU" b="0" dirty="0" err="1">
                <a:solidFill>
                  <a:srgbClr val="1F6F67"/>
                </a:solidFill>
              </a:rPr>
              <a:t>Няксимволь</a:t>
            </a:r>
            <a:r>
              <a:rPr lang="ru-RU" b="0" dirty="0">
                <a:solidFill>
                  <a:srgbClr val="1F6F67"/>
                </a:solidFill>
              </a:rPr>
              <a:t>, </a:t>
            </a:r>
            <a:r>
              <a:rPr lang="ru-RU" b="0" dirty="0" err="1">
                <a:solidFill>
                  <a:srgbClr val="1F6F67"/>
                </a:solidFill>
              </a:rPr>
              <a:t>Хулимсунт</a:t>
            </a:r>
            <a:r>
              <a:rPr lang="ru-RU" b="0" dirty="0">
                <a:solidFill>
                  <a:srgbClr val="1F6F67"/>
                </a:solidFill>
              </a:rPr>
              <a:t>), </a:t>
            </a:r>
            <a:r>
              <a:rPr lang="ru-RU" b="0" dirty="0" err="1">
                <a:solidFill>
                  <a:srgbClr val="1F6F67"/>
                </a:solidFill>
              </a:rPr>
              <a:t>среднесосьвинского</a:t>
            </a:r>
            <a:r>
              <a:rPr lang="ru-RU" b="0" dirty="0">
                <a:solidFill>
                  <a:srgbClr val="1F6F67"/>
                </a:solidFill>
              </a:rPr>
              <a:t> (</a:t>
            </a:r>
            <a:r>
              <a:rPr lang="ru-RU" b="0" dirty="0" err="1">
                <a:solidFill>
                  <a:srgbClr val="1F6F67"/>
                </a:solidFill>
              </a:rPr>
              <a:t>пп</a:t>
            </a:r>
            <a:r>
              <a:rPr lang="ru-RU" b="0" dirty="0">
                <a:solidFill>
                  <a:srgbClr val="1F6F67"/>
                </a:solidFill>
              </a:rPr>
              <a:t>. </a:t>
            </a:r>
            <a:r>
              <a:rPr lang="ru-RU" b="0" dirty="0" err="1">
                <a:solidFill>
                  <a:srgbClr val="1F6F67"/>
                </a:solidFill>
              </a:rPr>
              <a:t>Кимкъясуй</a:t>
            </a:r>
            <a:r>
              <a:rPr lang="ru-RU" b="0" dirty="0">
                <a:solidFill>
                  <a:srgbClr val="1F6F67"/>
                </a:solidFill>
              </a:rPr>
              <a:t>, Сосьва), </a:t>
            </a:r>
            <a:r>
              <a:rPr lang="ru-RU" b="0" dirty="0" err="1">
                <a:solidFill>
                  <a:srgbClr val="1F6F67"/>
                </a:solidFill>
              </a:rPr>
              <a:t>сыгвинского</a:t>
            </a:r>
            <a:r>
              <a:rPr lang="ru-RU" b="0" dirty="0">
                <a:solidFill>
                  <a:srgbClr val="1F6F67"/>
                </a:solidFill>
              </a:rPr>
              <a:t> (</a:t>
            </a:r>
            <a:r>
              <a:rPr lang="ru-RU" b="0" dirty="0" err="1">
                <a:solidFill>
                  <a:srgbClr val="1F6F67"/>
                </a:solidFill>
              </a:rPr>
              <a:t>ляпинского</a:t>
            </a:r>
            <a:r>
              <a:rPr lang="ru-RU" b="0" dirty="0">
                <a:solidFill>
                  <a:srgbClr val="1F6F67"/>
                </a:solidFill>
              </a:rPr>
              <a:t>) (</a:t>
            </a:r>
            <a:r>
              <a:rPr lang="ru-RU" b="0" dirty="0" err="1">
                <a:solidFill>
                  <a:srgbClr val="1F6F67"/>
                </a:solidFill>
              </a:rPr>
              <a:t>пп</a:t>
            </a:r>
            <a:r>
              <a:rPr lang="ru-RU" b="0" dirty="0">
                <a:solidFill>
                  <a:srgbClr val="1F6F67"/>
                </a:solidFill>
              </a:rPr>
              <a:t>. Ломбовож, </a:t>
            </a:r>
            <a:r>
              <a:rPr lang="ru-RU" b="0" dirty="0" err="1">
                <a:solidFill>
                  <a:srgbClr val="1F6F67"/>
                </a:solidFill>
              </a:rPr>
              <a:t>Саранпауль</a:t>
            </a:r>
            <a:r>
              <a:rPr lang="ru-RU" b="0" dirty="0">
                <a:solidFill>
                  <a:srgbClr val="1F6F67"/>
                </a:solidFill>
              </a:rPr>
              <a:t>) говоров северного наречия, принятого за основу мансийского письменного языка. </a:t>
            </a:r>
          </a:p>
        </p:txBody>
      </p:sp>
    </p:spTree>
    <p:extLst>
      <p:ext uri="{BB962C8B-B14F-4D97-AF65-F5344CB8AC3E}">
        <p14:creationId xmlns:p14="http://schemas.microsoft.com/office/powerpoint/2010/main" val="2041523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6122</TotalTime>
  <Words>5390</Words>
  <Application>Microsoft Office PowerPoint</Application>
  <PresentationFormat>Экран (4:3)</PresentationFormat>
  <Paragraphs>734</Paragraphs>
  <Slides>66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4" baseType="lpstr">
      <vt:lpstr>Arial</vt:lpstr>
      <vt:lpstr>Calibri</vt:lpstr>
      <vt:lpstr>Calibri Light</vt:lpstr>
      <vt:lpstr>Favorit Pro</vt:lpstr>
      <vt:lpstr>PT Serif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Фразеологическое представление  образа глупого человека</vt:lpstr>
      <vt:lpstr>Фразеологическое представление  образа умного человека</vt:lpstr>
      <vt:lpstr>Презентация PowerPoint</vt:lpstr>
      <vt:lpstr>Презентация PowerPoint</vt:lpstr>
      <vt:lpstr>Фразеологическое представление эмоции гнев</vt:lpstr>
      <vt:lpstr>Общекультурные представления о гневе:</vt:lpstr>
      <vt:lpstr>Национально-культурные представления о гневе:</vt:lpstr>
      <vt:lpstr>Презентация PowerPoint</vt:lpstr>
      <vt:lpstr>Презентация PowerPoint</vt:lpstr>
      <vt:lpstr>Фразеологическое представление эмоции страх </vt:lpstr>
      <vt:lpstr>Презентация PowerPoint</vt:lpstr>
      <vt:lpstr>Презентация PowerPoint</vt:lpstr>
      <vt:lpstr>Презентация PowerPoint</vt:lpstr>
      <vt:lpstr>Парные слова-фразеологизмы</vt:lpstr>
      <vt:lpstr>Устойчивые сравнительные обороты </vt:lpstr>
      <vt:lpstr>Полные эквиваленты: 2% </vt:lpstr>
      <vt:lpstr>Частичные эквиваленты: 15,5% </vt:lpstr>
      <vt:lpstr>Фразеологические аналоги: 33% </vt:lpstr>
      <vt:lpstr>Безэквивалентные фразеологизмы: 49,5% </vt:lpstr>
      <vt:lpstr>Презентация PowerPoint</vt:lpstr>
      <vt:lpstr>Презентация PowerPoint</vt:lpstr>
      <vt:lpstr>Презентация PowerPoint</vt:lpstr>
      <vt:lpstr>Презентация PowerPoint</vt:lpstr>
      <vt:lpstr>Соматические фразеологизмы:  61,1% в мансийском и 43,9% в русском языках</vt:lpstr>
      <vt:lpstr>Презентация PowerPoint</vt:lpstr>
      <vt:lpstr>Зоонимические фразеологизмы:  8,8% в мансийском и 12,5% в русском языках</vt:lpstr>
      <vt:lpstr>Фразеологизмы группы «искусственный мир»:  6% в мансийском и 10% в русском языках</vt:lpstr>
      <vt:lpstr>Фразеологизмы группы «общественный мир»:  6% в мансийском и 10% в русском языках</vt:lpstr>
      <vt:lpstr>Наиболее многочисленными являются фразеологизмы, представляющие эмоцию страха (34% в мансийском и 28,5% в русском)  Эмоция страха:  - связана с активным выражением - невербальными средствами - страх является непроизвольной эмоцией - отражает защитную биологическую реакцию - субъекта при переживании опасности</vt:lpstr>
      <vt:lpstr> 1) лингвокультурологический анализ образа человека позволяет выявить универсальные и уникальные (национально-культурные) фрагменты мансийской и русской языковой картины мира;   2) фразеологизмы отображают одну из сторон категориального языкового мышления этносов, структурирующуюся под влиянием внутренних и внешних факторов;  3) формирование части ФЕ мансийского языка складывалось под влиянием языковых контактов, в частности, с русскоязычным населением.</vt:lpstr>
      <vt:lpstr>Презентация PowerPoint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011</cp:lastModifiedBy>
  <cp:revision>232</cp:revision>
  <dcterms:created xsi:type="dcterms:W3CDTF">2016-11-18T14:12:19Z</dcterms:created>
  <dcterms:modified xsi:type="dcterms:W3CDTF">2026-06-03T05:24:14Z</dcterms:modified>
</cp:coreProperties>
</file>