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9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6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86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287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285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D38FD-7CB4-F662-B25B-C9C39095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3F378-7108-3A18-596E-D1FEA9DE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3F4B3-D71C-1A94-8FAE-FA7426F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76532-8BC4-B894-0AC1-46BA197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92009-9812-E69D-3724-BD511F60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C044F-F947-4FF3-9824-D58C8F2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F9C585-5CF3-5683-A24A-16031577B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6397A-7CFE-BE9B-596E-7D05A5A3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2554C-879A-57BD-B8C4-63B47DD9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5CC0-5727-3CD2-97B1-8C95FFA6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154DA4-464E-A775-7F38-E556C7DC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410D5-953F-2BBD-B648-F32219EB7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40F7F-A1B5-D6C3-34AA-23316168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72E2A-CF02-FB26-121B-174F79E2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48FF3-DDD1-EF38-3425-DEA816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F76A4-550E-0D97-A593-67A5205B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43034-A22B-2077-2DDC-D3596FA9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0211D-CD03-286B-6E5B-1CB99093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0F173-60E4-97F5-C0F2-72A38E70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E2788-60D0-3F79-4014-FFA0D483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A3638-A810-5EA5-5423-E1A31DA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BFC38-8DAE-964F-EC7C-1E7D408B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0ACF8-14D1-7AAC-1044-D6E92551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58ED2-2C7C-DAA5-BD87-6839E738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8C0F7-291C-040D-C6B3-4675839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A6494-861E-2B98-0EB7-55225543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B7D75-6957-C180-7A0D-224E1368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50300-076C-671E-0717-48F8CD03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FD168-0B2B-7818-2E42-A7560B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2FA9E-CA2F-CC10-1882-19E05463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43E2E-3E8D-ADE9-B917-5F69879E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60504-E4D2-71AA-C357-7561B723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6656FB-22E4-E0BF-9B57-6FDD6CCA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522DA8-8969-CB2F-6133-EA7430E15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65602B-6BFF-7AD5-6B7D-24F46CAAB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2C2760-0D9E-D4A0-FB50-CE1C6B50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52D855-2EBE-2829-2151-76C91854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55ED6-607D-386B-421A-0E85EE8E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8E03BD-5632-2DF5-54D8-41FC6C58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5C59E-E22F-E627-D6B4-0FF2CC80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4B6863-BED4-C053-A8BB-3ABB6B27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B09EC0-35D6-0755-D46E-F9B1AD2D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730DED-EB58-34E3-0939-62C63668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3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1F9872-B9A9-D35A-FAA5-01224059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F1E008-85BC-E5D3-86F2-2F5689CF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0839FE-BCF6-F1D6-7018-DC8D923D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6377B-B84F-2FF7-7042-F97D8188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361CC-D5AA-812F-2511-D82FAA05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0A347-133E-F237-767D-6F575ECE0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3D8C2-6DDB-91C8-2025-C33D0330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DCD67-DB74-FA74-FA3B-5DFA1414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27DCB-16CA-ED6D-A10B-AFCC2F95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0A15A-F24B-92B5-0EB5-2C24C463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43E379-E46F-B0FF-B430-8356ACBFA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ADD9F-BE59-C082-61E8-D5CEC3558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B12464-518B-1DDC-7073-2ED5B1CB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F5CF-B706-6B3F-B167-A43E6636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356F56-B8D1-2176-63BF-CA7830C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B3D3-BEFD-DA86-0127-8DFFECCA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A577C-16CA-CA1C-DE44-9F34A42A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88128-CD17-2E1D-9FB3-67028B261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F8EC-442D-4A52-9407-98055062228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77C44-8C34-F51F-2332-FB139F3E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03CC0-C6BB-B529-78B6-FC11A33E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CA4F-6594-4F35-B23E-A96AFFC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2404A9-EA0D-BCBA-6B55-5437128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0452A-E8FF-8569-9B28-95FE9D376C0E}"/>
              </a:ext>
            </a:extLst>
          </p:cNvPr>
          <p:cNvSpPr txBox="1"/>
          <p:nvPr/>
        </p:nvSpPr>
        <p:spPr>
          <a:xfrm>
            <a:off x="481043" y="5345536"/>
            <a:ext cx="30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февраля 2026 г.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481043" y="3953567"/>
            <a:ext cx="502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Лекторий Обско-угорского института прикладных исследований и разработок</a:t>
            </a:r>
            <a:endParaRPr lang="ru-RU" sz="24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D1393-7A30-3DC6-05D7-BC8DCC300157}"/>
              </a:ext>
            </a:extLst>
          </p:cNvPr>
          <p:cNvSpPr txBox="1"/>
          <p:nvPr/>
        </p:nvSpPr>
        <p:spPr>
          <a:xfrm>
            <a:off x="7070910" y="5207036"/>
            <a:ext cx="308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Динисламова О.Ю., канд. </a:t>
            </a:r>
            <a:r>
              <a:rPr lang="ru-RU" dirty="0" err="1" smtClean="0"/>
              <a:t>филол</a:t>
            </a:r>
            <a:r>
              <a:rPr lang="ru-RU" dirty="0" smtClean="0"/>
              <a:t>. наук</a:t>
            </a:r>
            <a:endParaRPr lang="ru-RU" dirty="0"/>
          </a:p>
          <a:p>
            <a:r>
              <a:rPr lang="ru-RU" dirty="0" smtClean="0"/>
              <a:t>Начальник Фольклорного центра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75DE4-7406-FD8C-50A0-0E591BCEDE1F}"/>
              </a:ext>
            </a:extLst>
          </p:cNvPr>
          <p:cNvSpPr txBox="1"/>
          <p:nvPr/>
        </p:nvSpPr>
        <p:spPr>
          <a:xfrm>
            <a:off x="870012" y="2555617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Крупный заголовок темы не более шести слов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79E72-B555-5075-F1CC-AA1EA32F3EB4}"/>
              </a:ext>
            </a:extLst>
          </p:cNvPr>
          <p:cNvSpPr txBox="1"/>
          <p:nvPr/>
        </p:nvSpPr>
        <p:spPr>
          <a:xfrm>
            <a:off x="563283" y="863871"/>
            <a:ext cx="922874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ru-RU" sz="4400" b="1" dirty="0">
                <a:solidFill>
                  <a:srgbClr val="0070C0"/>
                </a:solidFill>
              </a:rPr>
              <a:t>Приметы вокруг нас: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ru-RU" sz="4400" b="1" dirty="0" smtClean="0">
                <a:solidFill>
                  <a:srgbClr val="0070C0"/>
                </a:solidFill>
              </a:rPr>
              <a:t>как </a:t>
            </a:r>
            <a:r>
              <a:rPr lang="ru-RU" sz="4400" b="1" dirty="0">
                <a:solidFill>
                  <a:srgbClr val="0070C0"/>
                </a:solidFill>
              </a:rPr>
              <a:t>обские </a:t>
            </a:r>
            <a:r>
              <a:rPr lang="ru-RU" sz="4400" b="1" dirty="0" err="1">
                <a:solidFill>
                  <a:srgbClr val="0070C0"/>
                </a:solidFill>
              </a:rPr>
              <a:t>угры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предсказывали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погодные </a:t>
            </a:r>
            <a:r>
              <a:rPr lang="ru-RU" sz="4400" b="1" dirty="0">
                <a:solidFill>
                  <a:srgbClr val="0070C0"/>
                </a:solidFill>
              </a:rPr>
              <a:t>условия и урожайный год</a:t>
            </a:r>
            <a:endParaRPr lang="ru-RU" sz="5400" b="1" dirty="0">
              <a:solidFill>
                <a:schemeClr val="accent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9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79" y="256403"/>
            <a:ext cx="83312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17" y="410408"/>
            <a:ext cx="9591943" cy="62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98" y="183175"/>
            <a:ext cx="4366862" cy="6550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8" y="204953"/>
            <a:ext cx="4428892" cy="6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0" y="1229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6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58" y="1655851"/>
            <a:ext cx="6784231" cy="5018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" y="160127"/>
            <a:ext cx="6309360" cy="4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18195"/>
            <a:ext cx="8585079" cy="64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4" y="-1"/>
            <a:ext cx="54864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63" y="0"/>
            <a:ext cx="5562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9" y="912841"/>
            <a:ext cx="7924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животными: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Олени собираются в кучу – к холоду или метели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 спит, свернувшись в клубок – к похолоданию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 ест зелёную траву – погода переменится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собака валяется в снегу – к метели.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 оленя идёт пар из носа, то это к морозу. </a:t>
            </a:r>
          </a:p>
        </p:txBody>
      </p:sp>
    </p:spTree>
    <p:extLst>
      <p:ext uri="{BB962C8B-B14F-4D97-AF65-F5344CB8AC3E}">
        <p14:creationId xmlns:p14="http://schemas.microsoft.com/office/powerpoint/2010/main" val="185654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9" y="912841"/>
            <a:ext cx="7924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животными: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олень трётся о землю, то погода испортится на несколько дней.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кошка или собака ест траву – к дождю, непогоде.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кошка спит, спрятав свой нос, – к похолоданию.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Приснился во сне медведь – жди холода, верный признак похолодания в любое время года.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Посветление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шкурки белки говорит о скором наступлении зимы, холодов.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7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9" y="912841"/>
            <a:ext cx="7924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птицами: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Гагара в воде кричит – дождь накликает.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дятел кричит не так, как обычно «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кру-кру-кру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 «выть-выть-выть» – жди дождя.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птицы парят высоко в небе и кружатся по кругу – это к ясной погоде.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Купание птиц в воде – к дождю.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Ранний прилет птиц предвещает раннюю весну.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куропатка сидит на берёзе или тальнике – будет снегопад, метель.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Кукушка долго кукует – весна будет затяжная.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3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0"/>
            <a:ext cx="8707120" cy="68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2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8" y="703091"/>
            <a:ext cx="83413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воронами: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ворон в стаи и их громкие крики предвещают изменения погоды.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первая прилетевшая ворона сядет на низкое дерево – весна будет скоротечной, если на высокое – затяжной.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Вороны, сидящие стаей в какую сторону головой сидят, – с той стороны будет ветер, если они сидят близко к дереву – к ненастью.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ворона сядет на самую верхушку дерева, то быть наводнению, а если на ветви – уровень воды будет небольшим.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ворона сидит на сухих ветвях дерева, то быть холодному и дождливому лету, а если села на живую ветку – лето будет жарким и солнечным. 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8" y="703091"/>
            <a:ext cx="83413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небесными светилами, космосом: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зимой солнце в большом круге – к снегу, в маленьком – к морозу.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солнце садится на закате в облако, – будет ветер.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ярком зимнем солнце следует ожидать длительных морозов.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Летним утром солнце часто прячется за тучи и облака – к пасмурной погоде.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солнечных лучей: вверху – к морозу, внизу – к потеплению. </a:t>
            </a:r>
          </a:p>
        </p:txBody>
      </p:sp>
    </p:spTree>
    <p:extLst>
      <p:ext uri="{BB962C8B-B14F-4D97-AF65-F5344CB8AC3E}">
        <p14:creationId xmlns:p14="http://schemas.microsoft.com/office/powerpoint/2010/main" val="287211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656078" y="703091"/>
            <a:ext cx="83413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небесными светилами, космосом: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«надело» красные шапку и рукавицы (круги вокруг солнца) – будет сильный мороз.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солнце «оглянется» на закате (в кронах деревьев после захода солнца остаётся солнечный свет) – завтра будет хорошая погода.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Закат солнца яркого красно-оранжевого цвета – к сильному ветру или дождю.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солнце спряталось под лодку (круги над солнцем) – к снегопаду.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Луна «с ушками» (вертикальное гало) – к сильным морозам.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вокруг месяца идут светлые круги, – к метели.</a:t>
            </a:r>
          </a:p>
        </p:txBody>
      </p:sp>
    </p:spTree>
    <p:extLst>
      <p:ext uri="{BB962C8B-B14F-4D97-AF65-F5344CB8AC3E}">
        <p14:creationId xmlns:p14="http://schemas.microsoft.com/office/powerpoint/2010/main" val="199559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259840" y="581171"/>
            <a:ext cx="87375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небесными светилами, космосом: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луна строит себе «дом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быть морозу.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луна свою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собаку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поближе подтянула – морозы наступят, и мороз будет стоять неделю; если подальше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отпустила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 потеплению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небе звезды мигают, будет ветер.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Звезды сильно заблестят – к близкому теплу.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луны звезда народилась – потеплеет.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ясном Млечном пути – жди ясную погоду, а при затуманивании – снежную бурю.</a:t>
            </a:r>
          </a:p>
        </p:txBody>
      </p:sp>
    </p:spTree>
    <p:extLst>
      <p:ext uri="{BB962C8B-B14F-4D97-AF65-F5344CB8AC3E}">
        <p14:creationId xmlns:p14="http://schemas.microsoft.com/office/powerpoint/2010/main" val="380229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706881" y="987370"/>
            <a:ext cx="7945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Приметы, связанные с бытом: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дым из отверстия чума или из трубы дома идёт столбом вверх – к морозу и ясному небу; стелется вниз – к потеплению или снегу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дым от костра едкий, ест глаза – к дождю, если нет – к хорошей погоде.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зимой печка гудит – к морозу. </a:t>
            </a:r>
          </a:p>
        </p:txBody>
      </p:sp>
    </p:spTree>
    <p:extLst>
      <p:ext uri="{BB962C8B-B14F-4D97-AF65-F5344CB8AC3E}">
        <p14:creationId xmlns:p14="http://schemas.microsoft.com/office/powerpoint/2010/main" val="16200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706881" y="987370"/>
            <a:ext cx="7945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Приметы, связанные с бытом: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ночью показалось пламя из трубы, то это к морозу.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пепел в огне темнеет – к непогоде.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труба в печке покраснела – к морозу.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уголь синеет, то это к ясной погоде.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дым опускается на землю, жди метель или бурю.</a:t>
            </a:r>
          </a:p>
        </p:txBody>
      </p:sp>
    </p:spTree>
    <p:extLst>
      <p:ext uri="{BB962C8B-B14F-4D97-AF65-F5344CB8AC3E}">
        <p14:creationId xmlns:p14="http://schemas.microsoft.com/office/powerpoint/2010/main" val="181991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706881" y="1231210"/>
            <a:ext cx="7945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поведением воды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утром выпала роса, то днём дождя не будет.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в реке или озере потемнела – быть непогоде, вода спокойная и светлая – будет хорошая погода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Туман утром поднимается вверх – будет дождь, опускается ближе к земле – будет сухая погода.</a:t>
            </a:r>
          </a:p>
        </p:txBody>
      </p:sp>
    </p:spTree>
    <p:extLst>
      <p:ext uri="{BB962C8B-B14F-4D97-AF65-F5344CB8AC3E}">
        <p14:creationId xmlns:p14="http://schemas.microsoft.com/office/powerpoint/2010/main" val="194992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300480" y="612843"/>
            <a:ext cx="8575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поведением воды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Сырость появляется на листьях осины, ольхи, черёмухи – к ненастной дождливой погоде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лужах образуются крупные пузыри – дождь скоро закончится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октябре-ноябре, после того, как установилась зима, поднялся туман над рекой или болотом, то это к большим морозам.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зимой мороз и тепло дерутся – получается туман; значит будет перемена погоды: то тепло, то резко холодно. </a:t>
            </a:r>
          </a:p>
        </p:txBody>
      </p:sp>
    </p:spTree>
    <p:extLst>
      <p:ext uri="{BB962C8B-B14F-4D97-AF65-F5344CB8AC3E}">
        <p14:creationId xmlns:p14="http://schemas.microsoft.com/office/powerpoint/2010/main" val="316960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879600" y="899109"/>
            <a:ext cx="7792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ветром: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ветер разворачивается по часовой стрелке – к теплу, если против часовой – к холоду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ветер дует с юга почти сутки – жди тепла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осенью ветер поворачивает на юг и идёт снег, – это начало зимы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ветер переменчивый – к неопределённой погоде.</a:t>
            </a:r>
          </a:p>
        </p:txBody>
      </p:sp>
    </p:spTree>
    <p:extLst>
      <p:ext uri="{BB962C8B-B14F-4D97-AF65-F5344CB8AC3E}">
        <p14:creationId xmlns:p14="http://schemas.microsoft.com/office/powerpoint/2010/main" val="886891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879600" y="899109"/>
            <a:ext cx="7792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ветром: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дождя дует сильный ветер – это к хорошей погоде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 усиливается к ночи – к ухудшению погоды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метель над тундрой злее, тем в снегу куропатке теплее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конце мая ветер повернет на север и пойдет теплый дождь, то это начало лета. </a:t>
            </a:r>
          </a:p>
        </p:txBody>
      </p:sp>
    </p:spTree>
    <p:extLst>
      <p:ext uri="{BB962C8B-B14F-4D97-AF65-F5344CB8AC3E}">
        <p14:creationId xmlns:p14="http://schemas.microsoft.com/office/powerpoint/2010/main" val="99368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211400"/>
            <a:ext cx="8987590" cy="6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9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879600" y="1031189"/>
            <a:ext cx="7792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небом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облака на небе в два слоя и плывут в противоположные стороны – это к неустойчивой переменчивой погоде.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во время мороза на небе появились облака – это к теплу.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вечером на небе появилось северное сияние – это к метели и обильному снегу с ветром. </a:t>
            </a:r>
          </a:p>
        </p:txBody>
      </p:sp>
    </p:spTree>
    <p:extLst>
      <p:ext uri="{BB962C8B-B14F-4D97-AF65-F5344CB8AC3E}">
        <p14:creationId xmlns:p14="http://schemas.microsoft.com/office/powerpoint/2010/main" val="1294689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879600" y="1031189"/>
            <a:ext cx="7792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небом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облака поздней осенью редкие и высоко – зима будет ясной и холодной.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 концами уходит в сушу – перестанут лить дожди, будет ясная погода, радуга уходит концами в воду – пойдут длительные проливные дожди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сильные морозы с неба сыплется изморозь – значительно похолодает. </a:t>
            </a:r>
          </a:p>
        </p:txBody>
      </p:sp>
    </p:spTree>
    <p:extLst>
      <p:ext uri="{BB962C8B-B14F-4D97-AF65-F5344CB8AC3E}">
        <p14:creationId xmlns:p14="http://schemas.microsoft.com/office/powerpoint/2010/main" val="288054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35" y="284879"/>
            <a:ext cx="9514006" cy="63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6073" cy="6858000"/>
          </a:xfrm>
          <a:prstGeom prst="rect">
            <a:avLst/>
          </a:prstGeom>
        </p:spPr>
      </p:pic>
      <p:pic>
        <p:nvPicPr>
          <p:cNvPr id="9" name="Picture 2" descr="C:\Users\admin\Desktop\югу\POWHexaFL-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49" y="0"/>
            <a:ext cx="4660251" cy="6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0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14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524000" y="868629"/>
            <a:ext cx="7863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погодой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небе появляются высокие белые облака, это предвещает хороший урожай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дождь идёт в начале лета, это считается знаком того, что урожай будет богатым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месяц родился рожками к верху – лето будет урожайное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Туман, который висит второй день, «съедает снег» – если снега в этом году много, значит, будут хорошие травы.</a:t>
            </a:r>
          </a:p>
        </p:txBody>
      </p:sp>
    </p:spTree>
    <p:extLst>
      <p:ext uri="{BB962C8B-B14F-4D97-AF65-F5344CB8AC3E}">
        <p14:creationId xmlns:p14="http://schemas.microsoft.com/office/powerpoint/2010/main" val="1379720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2336800" y="1293296"/>
            <a:ext cx="705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животными: 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сова кричит на закате, это считается знаком того, что осень будет дождливой и урожай может пострадать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Кукушка раньше грома кукует – ягод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397773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2336800" y="1293296"/>
            <a:ext cx="7051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временами года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весна приходит рано, это может предвещать хороший урожай, так как растения смогут расти дольше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июне случаются заморозки, это предзнаменование плохого урожая.</a:t>
            </a:r>
          </a:p>
        </p:txBody>
      </p:sp>
    </p:spTree>
    <p:extLst>
      <p:ext uri="{BB962C8B-B14F-4D97-AF65-F5344CB8AC3E}">
        <p14:creationId xmlns:p14="http://schemas.microsoft.com/office/powerpoint/2010/main" val="1002723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310640" y="704016"/>
            <a:ext cx="8503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растениями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много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грибов – много белок будет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определённые травы или цветы цветут раньше обычного, это может предвещать хороший или плохой урожай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попадалось много пустых семян, значит, следующий год окажется малоурожайным на кедровые орехи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 падал дном на землю, то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 будет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ягодной, а перевернувшаяся вверх дном посуда предвещала неурожай. </a:t>
            </a:r>
          </a:p>
        </p:txBody>
      </p:sp>
    </p:spTree>
    <p:extLst>
      <p:ext uri="{BB962C8B-B14F-4D97-AF65-F5344CB8AC3E}">
        <p14:creationId xmlns:p14="http://schemas.microsoft.com/office/powerpoint/2010/main" val="727007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310640" y="1166841"/>
            <a:ext cx="8503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Приметы, связанные с охотой и рыболовством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метель хорошо охотиться на лису и на лося.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оттепель охота идет на любого зверя.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на рыбалке рыба сильно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кровит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жди дождя.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мороз хорошо ставить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мордушку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рыбу и проверять ее, и хорошо дрова колоть. </a:t>
            </a:r>
          </a:p>
        </p:txBody>
      </p:sp>
    </p:spTree>
    <p:extLst>
      <p:ext uri="{BB962C8B-B14F-4D97-AF65-F5344CB8AC3E}">
        <p14:creationId xmlns:p14="http://schemas.microsoft.com/office/powerpoint/2010/main" val="36963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1" y="548105"/>
            <a:ext cx="8914835" cy="59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9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5" y="274319"/>
            <a:ext cx="946404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21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40" y="216548"/>
            <a:ext cx="9625320" cy="64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30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265481"/>
            <a:ext cx="9437965" cy="62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1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0" y="229067"/>
            <a:ext cx="7211112" cy="63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8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381760" y="547081"/>
            <a:ext cx="8503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Общенародные приметы: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листья начинают желтеть рано – зима будет холодной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грибы выросли рано – зима будет тёплой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морозы пришли раньше времени, то весна будет холодной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Скрип снега под ногами – к сильному морозу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звезды ярко светят зимней ночью – жди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потепления.</a:t>
            </a:r>
          </a:p>
          <a:p>
            <a:pPr algn="just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облака имеют алые оттенки – жди дождя.</a:t>
            </a:r>
          </a:p>
        </p:txBody>
      </p:sp>
    </p:spTree>
    <p:extLst>
      <p:ext uri="{BB962C8B-B14F-4D97-AF65-F5344CB8AC3E}">
        <p14:creationId xmlns:p14="http://schemas.microsoft.com/office/powerpoint/2010/main" val="1506251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209040" y="547081"/>
            <a:ext cx="905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Общенародные приметы: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Ласточки низко летают – к дождю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много цветёт одуванчиков – к тёплому лету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утрам роса на траве – к хорошей погоде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гроза прошла быстро, то погода надолго будет хорошей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комары кусают, значит, ожидается жара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 из трубы уходит вверх – к хорошей погоде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вьюга разыгралась зимой, то лето будет жарким.</a:t>
            </a:r>
          </a:p>
        </p:txBody>
      </p:sp>
    </p:spTree>
    <p:extLst>
      <p:ext uri="{BB962C8B-B14F-4D97-AF65-F5344CB8AC3E}">
        <p14:creationId xmlns:p14="http://schemas.microsoft.com/office/powerpoint/2010/main" val="963808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1209040" y="547081"/>
            <a:ext cx="905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Общенародные приметы: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небе много облаков, а солнце светит – будет тепло, но возможны дожди.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паутины на деревьях – к хорошему урожаю весной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колосья пшеницы или ржи крупные и прямые, это говорит о том, что урожай будет успешным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 начинают активно собирать семена, это может означать, что урожай будет хорошим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 в августе предвещает хороший урожай картофеля.</a:t>
            </a:r>
          </a:p>
        </p:txBody>
      </p:sp>
    </p:spTree>
    <p:extLst>
      <p:ext uri="{BB962C8B-B14F-4D97-AF65-F5344CB8AC3E}">
        <p14:creationId xmlns:p14="http://schemas.microsoft.com/office/powerpoint/2010/main" val="1828746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09549"/>
            <a:ext cx="91821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98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2113280" y="1107372"/>
            <a:ext cx="695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Культурные корни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условия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Духовные аспекты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выражения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2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51540"/>
            <a:ext cx="3980180" cy="61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esktop\Лекция\c211875f1681a75e2b7c5f5f6bd576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48" y="351540"/>
            <a:ext cx="4106659" cy="61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D459195-6DC5-7DA4-1F9B-B0593D8AFEAC}"/>
              </a:ext>
            </a:extLst>
          </p:cNvPr>
          <p:cNvSpPr txBox="1">
            <a:spLocks/>
          </p:cNvSpPr>
          <p:nvPr/>
        </p:nvSpPr>
        <p:spPr>
          <a:xfrm>
            <a:off x="2024826" y="985518"/>
            <a:ext cx="2920103" cy="6595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Ханты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2180307" y="2263587"/>
            <a:ext cx="2664128" cy="991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Численность: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30 943 чел.</a:t>
            </a:r>
            <a:endParaRPr lang="x-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D459195-6DC5-7DA4-1F9B-B0593D8AFEAC}"/>
              </a:ext>
            </a:extLst>
          </p:cNvPr>
          <p:cNvSpPr txBox="1">
            <a:spLocks/>
          </p:cNvSpPr>
          <p:nvPr/>
        </p:nvSpPr>
        <p:spPr>
          <a:xfrm>
            <a:off x="5784027" y="783958"/>
            <a:ext cx="2920103" cy="659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D5A23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Манси</a:t>
            </a:r>
            <a:endParaRPr lang="x-non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5692587" y="2230032"/>
            <a:ext cx="3279378" cy="99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-52"/>
              </a:rPr>
              <a:t>Численность: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PT Serif" panose="020A0603040505020204" pitchFamily="18" charset="-52"/>
              </a:rPr>
              <a:t>12 269 </a:t>
            </a:r>
            <a:r>
              <a:rPr lang="ru-RU" sz="2800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чел.</a:t>
            </a:r>
            <a:endParaRPr lang="x-non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5582791" y="3743872"/>
            <a:ext cx="3681849" cy="194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ХМАО – Югра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ЯНАО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Свердловская область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Пермская область</a:t>
            </a:r>
            <a:endParaRPr lang="ru-RU" dirty="0">
              <a:solidFill>
                <a:srgbClr val="0070C0"/>
              </a:solidFill>
              <a:latin typeface="PT Serif" panose="020A0603040505020204" pitchFamily="18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ECB4467-FAAB-6B14-AD30-89421EB6B931}"/>
              </a:ext>
            </a:extLst>
          </p:cNvPr>
          <p:cNvSpPr txBox="1">
            <a:spLocks/>
          </p:cNvSpPr>
          <p:nvPr/>
        </p:nvSpPr>
        <p:spPr>
          <a:xfrm>
            <a:off x="1872682" y="3743872"/>
            <a:ext cx="3279378" cy="194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D5A2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ХМАО – Югра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ЯНАО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Тюменская область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Томская область</a:t>
            </a:r>
            <a:endParaRPr lang="ru-RU" dirty="0">
              <a:solidFill>
                <a:srgbClr val="0070C0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3826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52" y="253083"/>
            <a:ext cx="9523095" cy="63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06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4771A-6DAD-2E53-1E74-BB31FB7C4E92}"/>
              </a:ext>
            </a:extLst>
          </p:cNvPr>
          <p:cNvSpPr txBox="1"/>
          <p:nvPr/>
        </p:nvSpPr>
        <p:spPr>
          <a:xfrm>
            <a:off x="5074919" y="4261647"/>
            <a:ext cx="5516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rgbClr val="FF6600"/>
              </a:solidFill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Favorit Pro"/>
            </a:endParaRPr>
          </a:p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Favorit Pro"/>
              </a:rPr>
              <a:t>Спасибо за внимание!</a:t>
            </a:r>
          </a:p>
          <a:p>
            <a:pPr algn="just"/>
            <a:endParaRPr lang="ru-RU" sz="3200" b="1" dirty="0">
              <a:solidFill>
                <a:schemeClr val="bg1"/>
              </a:solidFill>
              <a:latin typeface="Favorit Pro"/>
            </a:endParaRPr>
          </a:p>
          <a:p>
            <a:pPr algn="just"/>
            <a:endParaRPr lang="ru-RU" sz="3200" b="1" dirty="0" smtClean="0">
              <a:solidFill>
                <a:srgbClr val="0070C0"/>
              </a:solidFill>
              <a:latin typeface="Favorit Pro"/>
            </a:endParaRPr>
          </a:p>
          <a:p>
            <a:pPr algn="just"/>
            <a:endParaRPr lang="ru-RU" sz="3200" b="1" dirty="0">
              <a:solidFill>
                <a:srgbClr val="0070C0"/>
              </a:solidFill>
              <a:latin typeface="Favorit Pro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latin typeface="Favorit Pro"/>
            </a:endParaRPr>
          </a:p>
        </p:txBody>
      </p:sp>
    </p:spTree>
    <p:extLst>
      <p:ext uri="{BB962C8B-B14F-4D97-AF65-F5344CB8AC3E}">
        <p14:creationId xmlns:p14="http://schemas.microsoft.com/office/powerpoint/2010/main" val="172805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Picture 2" descr="C:\Users\admin\Desktop\югу\c920c0fd37c2e44dbbc9d1895620b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2050" name="Picture 2" descr="C:\Users\admin\Desktop\Лекция\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5" y="160065"/>
            <a:ext cx="10128865" cy="65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8" name="Picture 3" descr="C:\Users\admin\Desktop\югу\1450040357_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3" y="323699"/>
            <a:ext cx="8617334" cy="62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3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EBCDC-8D1C-690A-7F14-E8706AE3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E6EE-7319-03D6-189C-F3F8AA9F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1524751"/>
            <a:ext cx="491361" cy="488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2EC4D-8366-1252-3A22-5707D66B4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184864"/>
            <a:ext cx="491361" cy="488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46081-70BA-DD56-32ED-0410849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" y="4709616"/>
            <a:ext cx="491361" cy="488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5" y="731913"/>
            <a:ext cx="8885835" cy="5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1622</Words>
  <Application>Microsoft Office PowerPoint</Application>
  <PresentationFormat>Широкоэкранный</PresentationFormat>
  <Paragraphs>250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Favorit Pro</vt:lpstr>
      <vt:lpstr>PT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011</cp:lastModifiedBy>
  <cp:revision>44</cp:revision>
  <dcterms:created xsi:type="dcterms:W3CDTF">2024-06-17T05:17:42Z</dcterms:created>
  <dcterms:modified xsi:type="dcterms:W3CDTF">2026-04-06T12:55:42Z</dcterms:modified>
</cp:coreProperties>
</file>