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7" r:id="rId39"/>
    <p:sldId id="296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99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94" d="100"/>
          <a:sy n="94" d="100"/>
        </p:scale>
        <p:origin x="-384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5D38FD-7CB4-F662-B25B-C9C390950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2B3F378-7108-3A18-596E-D1FEA9DEB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D83F4B3-D71C-1A94-8FAE-FA7426FC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3D76532-8BC4-B894-0AC1-46BA1976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E692009-9812-E69D-3724-BD511F60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8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BC044F-F947-4FF3-9824-D58C8F2F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9F9C585-5CF3-5683-A24A-16031577B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66397A-7CFE-BE9B-596E-7D05A5A3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5D2554C-879A-57BD-B8C4-63B47DD9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C6A5CC0-5727-3CD2-97B1-8C95FFA6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4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4154DA4-464E-A775-7F38-E556C7DCC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60410D5-953F-2BBD-B648-F32219EB7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CC40F7F-A1B5-D6C3-34AA-23316168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8B72E2A-CF02-FB26-121B-174F79E2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E48FF3-DDD1-EF38-3425-DEA81655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23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9F76A4-550E-0D97-A593-67A5205B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DC43034-A22B-2077-2DDC-D3596FA96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F70211D-CD03-286B-6E5B-1CB99093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80F173-60E4-97F5-C0F2-72A38E70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07E2788-60D0-3F79-4014-FFA0D483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1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BA3638-A810-5EA5-5423-E1A31DA1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D7BFC38-8DAE-964F-EC7C-1E7D408BF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B0ACF8-14D1-7AAC-1044-D6E92551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C058ED2-2C7C-DAA5-BD87-6839E738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058C0F7-291C-040D-C6B3-4675839C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71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3A6494-861E-2B98-0EB7-55225543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A9B7D75-6957-C180-7A0D-224E13680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F650300-076C-671E-0717-48F8CD03C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DFFD168-0B2B-7818-2E42-A7560B34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142FA9E-CA2F-CC10-1882-19E05463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4A43E2E-3E8D-ADE9-B917-5F69879E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51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560504-E4D2-71AA-C357-7561B7231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76656FB-22E4-E0BF-9B57-6FDD6CCA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C522DA8-8969-CB2F-6133-EA7430E15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BE65602B-6BFF-7AD5-6B7D-24F46CAAB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A2C2760-0D9E-D4A0-FB50-CE1C6B50FE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A52D855-2EBE-2829-2151-76C91854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6B55ED6-607D-386B-421A-0E85EE8E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98E03BD-5632-2DF5-54D8-41FC6C58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4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DF5C59E-E22F-E627-D6B4-0FF2CC801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94B6863-BED4-C053-A8BB-3ABB6B27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DB09EC0-35D6-0755-D46E-F9B1AD2D9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8C730DED-EB58-34E3-0939-62C636680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73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31F9872-B9A9-D35A-FAA5-01224059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5AF1E008-85BC-E5D3-86F2-2F5689CF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B0839FE-BCF6-F1D6-7018-DC8D923D1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7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86377B-B84F-2FF7-7042-F97D81889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43361CC-D5AA-812F-2511-D82FAA05C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710A347-133E-F237-767D-6F575ECE0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9C3D8C2-6DDB-91C8-2025-C33D0330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DDDCD67-DB74-FA74-FA3B-5DFA1414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8427DCB-16CA-ED6D-A10B-AFCC2F95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5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A0A15A-F24B-92B5-0EB5-2C24C4638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843E379-E46F-B0FF-B430-8356ACBFA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38ADD9F-BE59-C082-61E8-D5CEC3558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3B12464-518B-1DDC-7073-2ED5B1CBA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CBEF5CF-B706-6B3F-B167-A43E6636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9356F56-B8D1-2176-63BF-CA7830C2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6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2AB3D3-BEFD-DA86-0127-8DFFECCA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68A577C-16CA-CA1C-DE44-9F34A42AF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5688128-CD17-2E1D-9FB3-67028B26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5577C44-8C34-F51F-2332-FB139F3E4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0903CC0-C6BB-B529-78B6-FC11A33E1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43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0DA65AF1-6587-7F1D-E96A-1E6313238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090452A-E8FF-8569-9B28-95FE9D376C0E}"/>
              </a:ext>
            </a:extLst>
          </p:cNvPr>
          <p:cNvSpPr txBox="1"/>
          <p:nvPr/>
        </p:nvSpPr>
        <p:spPr>
          <a:xfrm>
            <a:off x="390617" y="5419314"/>
            <a:ext cx="3071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февраля 2025 г.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390617" y="4586942"/>
            <a:ext cx="5024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Лекторий Обско-угорского института прикладных исследований и разработок</a:t>
            </a:r>
            <a:endParaRPr lang="ru-RU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C7D1393-7A30-3DC6-05D7-BC8DCC300157}"/>
              </a:ext>
            </a:extLst>
          </p:cNvPr>
          <p:cNvSpPr txBox="1"/>
          <p:nvPr/>
        </p:nvSpPr>
        <p:spPr>
          <a:xfrm>
            <a:off x="6471470" y="4911483"/>
            <a:ext cx="343453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smtClean="0"/>
              <a:t>Динисламова Светлана </a:t>
            </a:r>
            <a:r>
              <a:rPr lang="ru-RU" dirty="0" err="1" smtClean="0"/>
              <a:t>Силиверстовна</a:t>
            </a:r>
            <a:r>
              <a:rPr lang="ru-RU" dirty="0" smtClean="0"/>
              <a:t>, к. </a:t>
            </a:r>
            <a:r>
              <a:rPr lang="ru-RU" dirty="0" err="1" smtClean="0"/>
              <a:t>филол</a:t>
            </a:r>
            <a:r>
              <a:rPr lang="ru-RU" dirty="0" smtClean="0"/>
              <a:t>. наук, ведущий научный сотрудник</a:t>
            </a:r>
          </a:p>
          <a:p>
            <a:r>
              <a:rPr lang="ru-RU" dirty="0" err="1" smtClean="0"/>
              <a:t>ОУИПИиР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6175DE4-7406-FD8C-50A0-0E591BCEDE1F}"/>
              </a:ext>
            </a:extLst>
          </p:cNvPr>
          <p:cNvSpPr txBox="1"/>
          <p:nvPr/>
        </p:nvSpPr>
        <p:spPr>
          <a:xfrm>
            <a:off x="870012" y="2555617"/>
            <a:ext cx="4843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latin typeface="Favorit Pro" panose="02000006030000020004" pitchFamily="2" charset="0"/>
                <a:ea typeface="Favorit Pro" panose="02000006030000020004" pitchFamily="2" charset="0"/>
              </a:rPr>
              <a:t>Крупный заголовок темы не более шести слов</a:t>
            </a:r>
          </a:p>
          <a:p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A679E72-B555-5075-F1CC-AA1EA32F3EB4}"/>
              </a:ext>
            </a:extLst>
          </p:cNvPr>
          <p:cNvSpPr txBox="1"/>
          <p:nvPr/>
        </p:nvSpPr>
        <p:spPr>
          <a:xfrm>
            <a:off x="319596" y="2037975"/>
            <a:ext cx="71520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chemeClr val="accent1"/>
                </a:solidFill>
                <a:latin typeface="Favorit Pro" panose="02000006030000020004" pitchFamily="2" charset="0"/>
                <a:ea typeface="Favorit Pro" panose="02000006030000020004" pitchFamily="2" charset="0"/>
              </a:rPr>
              <a:t>Устаревшая лексика</a:t>
            </a:r>
          </a:p>
          <a:p>
            <a:r>
              <a:rPr lang="ru-RU" sz="5400" b="1" dirty="0" smtClean="0">
                <a:solidFill>
                  <a:schemeClr val="accent1"/>
                </a:solidFill>
                <a:latin typeface="Favorit Pro" panose="02000006030000020004" pitchFamily="2" charset="0"/>
                <a:ea typeface="Favorit Pro" panose="02000006030000020004" pitchFamily="2" charset="0"/>
              </a:rPr>
              <a:t> мансийского языка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59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Исследуемый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инвентарь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архаизмов представлен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лексическими единицами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сочетаниями: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Лексико-словообразовательные (лексико-морфологические) архаизмы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 которым относятся слова, в которых имеются устаревшие словообразовательные или словоизменительные суффиксы: </a:t>
            </a:r>
          </a:p>
          <a:p>
            <a:pPr algn="just"/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‘телесный’ (от сущ.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алпи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‘тело’):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Ань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алпип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мēӈкв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руманэ̄н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па̄лт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хуясы̄г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‘И сейчас у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железнотелых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менгквов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своих друзей / Они заночевали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Вит=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вит=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‘водный’ (от сущ.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‘вода’):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Ань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мо̄нт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во̄йкан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витпа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Тэ̄пыӈ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А̄сна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ёхталэ̄гум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‘Вот бы 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светловодную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Питательную Обь я добралась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вит=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‘водный’ (от сущ.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‘вода’):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Войкан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витуп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хӯлыӈ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ло̄ӈхаль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хоса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минасыт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светловодной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рыбной Оби вниз по течению долго ехали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‘ободочный’ (от сущ.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‘обод’):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ётпа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ётыӈ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ё̄вткем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Ка̄тын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паттынувкēлум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‘С железным ободком ободочный свой лук / Пусть успел бы я в руки взять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‘каркасный / имеющий каркас’ (от сущ.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магыр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‘каркас’):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магрип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магрыӈ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ха̄п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 железным каркасом лодка с каркасом’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‘носатый’ (от сущ.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‘нос’):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Ма̄нь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нёлпа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нёлыӈ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хӯл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‘С маленькими носами носатая рыба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romanU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4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лексико-словообразовательных архаизмов (28 единиц) представлена двадцатью именами прилагательными, четырьмя именами существительными, двумя местоимениями, по одному послелогу и наречию.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часть выявленных имён прилагательных, за исключением шести (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ётпа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магрип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совпа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тохтуп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хо̄снап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используется в современном мансийском языке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 имена прилагательные являются относительными и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образованы от имён существительных (кроме лексемы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о̄влуп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Посредством суффикса –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вариантами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–па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–ап, –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его разновидностей предметы наделяются различными признаками (формой, составом, структурой, материалом), а также наличием или обладанием каких-либо свойств.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архаичность данного суффикса указывал ещё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 Н. 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Баландин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отмечая что «устаревший в простонародном языке словообразовательный суффикс причастия наст.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–п, –па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&lt;…&gt; ещё в период пребывания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Мункачи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манси теперь окончательно архаизировался и стал совершенно чуждым словообразовательному процессу современного мансийского языка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мансийском языке в словообразовании имён прилагательных вместо архаичного суффикса –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участвует адъективирующий суффикс –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ӈ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вариантами –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ыӈ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–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иӈ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–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аӈ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данной группе представлено четыре имени существительных, характеризующихся наличием архаичного суффикса –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А̄сна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во̄льна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То̄румна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тоясна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в прошлом присоединяемых к лексическим единицам героических произведений, традиционно исполняемых в песенной манере, для придания им дополнительного музыкального ритма. Местоимение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нэ̄мат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современном языке получило суффикс –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ыр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наречие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аквэ̄рт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суффикс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04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 лексические архаизмы,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вышедшие из оборота и перешедшие в пассивный словарный запас. Лексические единицы данного типа ввиду их большого количества представлены в соответствии с принадлежностью к той или иной части речи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Имена существительные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Ва̄нт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‘стадо’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гл.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ва̄нтала̄луӈкве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‘кочевать (долго)’,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ва̄нттуӈкве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‘вести’,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ва̄нлаӈкве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‘переезжать’):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Ань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нявлынэ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ха̄рп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ха̄рыӈ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ва̄нтын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хо̄т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о̄лы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‘И где преследуемое из семи оленей-самцов твоё стадо находится?’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пӯӈ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аня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‘стадо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Вота</a:t>
            </a:r>
            <a:r>
              <a:rPr lang="ru-RU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‘берестяное ведро, короб для рыбьего жира’: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Ва̄с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ла̄гыл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хансаӈ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са̄н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вота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Нэ̄тэ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китынтыг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ва̄ри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 орнаментом утиных лапок много туесков, много коробов, / Его жена второй раз делает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‘берестяная посуда,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чуман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’,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хусап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‘короб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Ёӈхуп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‘месяц, луна’: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кит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ё̄ӈхуп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покапас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‘Или это две луны взошли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?’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э̄тпос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‘месяц, луна’; </a:t>
            </a:r>
          </a:p>
          <a:p>
            <a:pPr algn="just"/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‘самка’: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тулмах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ва̄ти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усылаквел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‘Самки росомахи короткими шагами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̄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тулмах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амка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росомахи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Кащ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‘младший брат’: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Каще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па̄лт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о̄с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кēтытэ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 младшему брату снова отправляет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апщи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апси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‘младший брат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Ла̄в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‘ненависть, злость’: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Ла̄выӈ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ла̄вум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ёхтум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 мне, свирепому мужчине, злость пришла’ </a:t>
            </a:r>
            <a:r>
              <a:rPr lang="ru-RU" sz="1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кант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‘зло, злость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Ляль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‘враг, войско’: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Лув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пун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ёмас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ляль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ёхтыгла̄лум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‘Врагов (в войске) в таком количестве, как шерсть лошади, / Множество прибыло’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хо̄нт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‘войско’;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50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549203"/>
            <a:ext cx="898078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Имена прилагательные: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Ва̄гыӈ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‘сильный, мощный’: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Мо̄тмат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ва̄гыӈ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то̄румна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ӯнлаве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‘На разных других краях земли сильные духи восседают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ё̄р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таксар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‘сильный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Войпилыӈ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‘достойный’: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войпилыӈ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‘Достойные для тебя, именитого богатыря’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хо̄йхатнэ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‘достойный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Кумрыӈ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‘грохочущий’: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Янтэвин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ё̄вт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янтэвикем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паткет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э̄рт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Няӈра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щахл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кумрыӈ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паттыгла̄лы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‘Тетиву лука с тетивой когда стал отпускать / Звуком грохочущего раската грома / Она звучит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кургыӈ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‘грохочущий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Курка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нёл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‘остроконечный’: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Курка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мо̄л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Са̄выл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та̄лттуӈкве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патаве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‘Остроконечных множество лодок // Помногу нагружать будут’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тальхыӈ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пēлуп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тальхыӈ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‘остроконечный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Нахыр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‘крепкий’: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Нахыр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йӣв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палиӈ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тупквел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хулиглалэ̄н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‘Крепкого дерева веслом с рукоятью вы гребите (вёсла окунайте в воду)’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‘крепкий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Нё̄лых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‘резкий’: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Нё̄лых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турпа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ро̄ӈх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пуссын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ро̄ӈхмыт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‘Резкими голосами громким криком все они кричали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илттыг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ро̄хнэ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‘резкий (букв.: неожиданно кричащий звук)’,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суиӈ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‘громкий’;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140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549203"/>
            <a:ext cx="898078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Глаголы: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А̄пырлаӈкве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‘обороняться’: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Хоса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а̄пырлас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ва̄ти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а̄пырлас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‘Долго оборонялся или коротко оборонялся’ 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алхатаӈкве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‘драться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Ёмасмахтуӈкве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‘помириться’: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А̄яс-То̄рум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о̄йка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ёмасмахтымēн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Аяс-Торум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богатырь, помиримся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!’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миритахтуӈкве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румалахтуӈкве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‘подружиться, мириться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Вотынтахтуӈкве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‘надеть (лыжи)’: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Каӈканэ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ёсал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вотынтахтамыт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‘Братья его уже [оказывается] лыжи надели’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‘надеть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Коймыгтаӈкве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‘преследовать’: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Акв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ягпыген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коймыгтэ̄г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‘Брата своего для возмездия преследуют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пувуӈкве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‘ловить’,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тисхатуӈкве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‘разыскивать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Ла̄пуӈкве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‘лезть, приставать’: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Вассыг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хо̄нтыг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ла̄пегум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‘Больше с войной к тебе не полезу’ 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‘идти’,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лащхатуӈкве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‘намереваться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Ликтуӈкве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‘соскальзывать’: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Сырае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кон-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ликтыс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‘Сабля его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выскользнула 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хот-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волькуӈкве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‘соскальзывать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Лэ̄нтылтаӈкве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‘сотрясать’: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Лэ̄нтыӈ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то̄рум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лэ̄нтылтэ̄гыт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‘Дрожащее небо сотрясают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торыгтаӈкве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‘сотрясать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Лэ̄ватахтуӈкве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‘выбираться’:</a:t>
            </a: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кēмплынэ̄нл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ла̄гыл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нупыл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ёлаль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лэ̄ватахтас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‘Из полы его одежды вдоль ног вниз он выбрался’ 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кон-</a:t>
            </a:r>
            <a:r>
              <a:rPr lang="ru-RU" sz="16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воратаӈкве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‘выбираться’;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244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549203"/>
            <a:ext cx="1008822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 лексических архаизмов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представлена 55 номинациями, из которых 20 лексем являются именами существительными, 15 – именами прилагательными и 20 глаголами.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архаичными являются существительные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ляль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моӈс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порха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пухрам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хил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функциональный потенциал которых является исчерпанным. Лексемы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ва̄нт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‘стадо’,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я̄рум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‘беда, нужда, несчастье’ входят в арсенал пассивного словарного запаса, тем не менее глаголы, от основы которых они образованы, до сих пор являются актуальными.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все имена прилагательные данной группы являются качественными, называющими преимущественно различные характеристики человека, образованы от основ глаголов и имён существительных. Лексические единицы, характеризующие качество звука – боевого клича, в современном виде представлены не отдельными лексемами, а словосочетаниями: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о̄сыӈ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тӯр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ро̄хсуй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‘громкий (букв: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толстоголосый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крик)’,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илттыг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ро̄хнэ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‘резко звучащий (букв.: неожиданно кричащий звук)’.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 представляемой группы на сегодняшний день вышли из употребления и перешли в пассивный словарный запас. Глаголы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ёмасмахтуӈкве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вотынтахтуӈкве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коймыгтаӈкве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утрачены в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сосьвинском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диалекте, на котором говорит основная часть носителей мансийского языка, однако сохранены у верхнелозьвинских манси Свердловской области (менее ста носителей).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87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51343"/>
            <a:ext cx="100882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Фразеологические архаизмы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структуре которых сохраняются архаичные лексические и грамматические компоненты, то есть вышедшие из активного употребления в современном мансийском языке слова или устаревшие грамматические формы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Тэ̄п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тэ̄нэ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тэ̄пыӈ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номт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‘Едой подпитываемый разум (букв.: Еду едящий сытый ум)’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айнэ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витыӈ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‘Питьём подпитываемый мой разум (букв.: Воду пьющий водяной ум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Ща̄гтум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ла̄глэ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ща̄гтум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ка̄тэ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вистэ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‘Обрадовавшуюся ногу, обрадовавшуюся руку она взяла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А̄яс-То̄рум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о̄йка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рēгыл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пиныслум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‘Я,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Аяс-Торум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богатырь, ему мысль подсказал (букв.: Я,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Аяс-Торум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богатырь, на него жар положил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Кēлп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сэ̄ӈквнэ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тэ̄лыглас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‘Пришёл в ярость (букв.: С кровавым туманом смешался)’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Пупыг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сэ̄ӈквнэ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патвēсум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‘Словно одержимым стал’ (букв.: Божества туман меня накрыл’) 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То̄рум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сэ̄ӈквын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патавемēн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‘Неужели на нас гнев бога падёт? (букв.: ‘Неужели на нас туман Бога упадёт?’)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81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80179" y="859064"/>
            <a:ext cx="90011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фразеологических единиц с архаическими компонентами представлена семью примерами. Данные устойчивые сочетания (например, «сытый ум», «обрадовавшаяся нога», «кровавый туман» и др.) неизвестны современным носителям мансийского языка и не используются ими.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Архаичные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фразеологические выражения придают текстам героических произведений уникальный характер и колорит, отражают особенности времени и культуры, помогают понять культурные и исторические контексты. </a:t>
            </a:r>
          </a:p>
          <a:p>
            <a:pPr algn="just"/>
            <a:r>
              <a:rPr lang="ru-RU" sz="2800" b="1" dirty="0"/>
              <a:t> </a:t>
            </a:r>
            <a:endParaRPr lang="ru-RU" sz="2800" dirty="0"/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053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80179" y="859064"/>
            <a:ext cx="90011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Историзмы порождены историей и «отображают в своём значении предметы, явления, процессы, связанные с общественным устройством государства, отношениями классов и иных социальных групп в нём, с экономическим и культурным развитием общества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историзмов – «наименований реально существовавших в прошлом предметов и явлений», – можно не только сформировать знания о прошлом этноса, но и реконструировать элементы исторического, культурного, хозяйственного устройства жизни, отражённых, в том числе, и в героическом эпосе, в котором «речь идёт о прошлом народа в особый период его истории – военной эпохе».</a:t>
            </a:r>
          </a:p>
          <a:p>
            <a:pPr algn="just"/>
            <a:r>
              <a:rPr lang="ru-RU" sz="2800" b="1" dirty="0"/>
              <a:t> </a:t>
            </a:r>
            <a:endParaRPr lang="ru-RU" sz="2800" dirty="0"/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414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80179" y="859064"/>
            <a:ext cx="900110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Историзмы мансийского языка, выявленные в текстах героического эпоса, отображают богатырскую эпоху, которая стала формироваться в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тысячелетии до н. э.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текстов героических песен и сказаний как жанра происходило в VIII–ХII вв., именно в тот период, когда роль военных вождей особо возросла. Именно в репрезентации наименований предметов быта, одежды, снаряжения, оружия и т. д. заключается ценность подобных текстов.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заключают в себе информацию о верованиях и обычаях, что позволяет соотнести их с обрядовыми произведениями. Сегодня героические песни и сказания являются памятниками культуры, отображающие различные стадии древней социальной организации манси.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37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80179" y="1234893"/>
            <a:ext cx="86048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лексикологии понятие «устаревшая лексика» является обобщающим по отношению к терминам «архаизмы» и «историзмы».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Историзмы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слова, обозначающие исчезнувшие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реалии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Архаизмы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слова, называющие существующие реалии, но вытесненные по каким-либо причинам синонимами.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Н. Емельянова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выражая мнение специалистов на отсутствие чёткости в установлении исторических границ при отнесении лексем к архаизмам, пишет, что «традиционно в лексикологии старинными считаются слова, совершенно исчезнувшие из языка, встречающиеся в качестве корневых частей производных слов, встречающиеся в составе фразеологических оборотов (т. е. не просто не употребляемые носителями языка слова, но и неизвестные им).</a:t>
            </a:r>
          </a:p>
        </p:txBody>
      </p:sp>
    </p:spTree>
    <p:extLst>
      <p:ext uri="{BB962C8B-B14F-4D97-AF65-F5344CB8AC3E}">
        <p14:creationId xmlns:p14="http://schemas.microsoft.com/office/powerpoint/2010/main" val="1773999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80179" y="859064"/>
            <a:ext cx="900110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тематических группах представлено 17 историзмов из шести текстов, именующих исчезнувшие реалии, такие как предметы одежды и быта, единицы измерений, званий / рангов / титулов, отображающие богатырскую эпоху.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выявленные в текстах языковые единицы являются именами существительными. Большая часть историзмов входит в состав предложений, представляющих параллельные синтаксические конструкции, например: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Та̄йтыӈ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сахин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та̄гтын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по̄йкегум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Кēмплыӈ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сахин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кēмплын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по̄йкегум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‘Рукав твоего одеяния с рукавами умоляю, / Подол твоего одеяния с подолом умоляю’. Лексема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‘передние полы распашной одежды’ в отличие от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‘рукав’ не утратила своего первоначального значения. </a:t>
            </a: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295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410703"/>
            <a:ext cx="90011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одежды и материал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изготовления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‘передние полы распашной одежды’: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Та̄йтыӈ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сахин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та̄гтын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по̄йкегум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Кēмплыӈ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сахин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кēмплын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по̄йкегум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‘Рукав твоего одеяния с рукавами умоляю, / Подол твоего одеяния с подолом умоляю’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героиня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Ня̄рс-на̄й-э̄ква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прибывшая войной на земли богатыря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А̄яс-То̄рум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о̄йки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потерпев поражение, просит о пощаде.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одежды имеет сакральное значение и используется в мольбах, обращённых духам-покровителям, героям-богатырям,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ня̄йтам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(шаманам).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Герои-покровители, например,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А̄с-котиль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о̄йка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исцеления больных также обращается к сакральному слову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кēмплы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Кēрын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хулиглас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Кēрын-кēмплыныл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но̄ӈх-выганум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Хуль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хулиглас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Хуль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кēмлыныл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но̄ӈх-выганум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‘Мор если начался: / Из-под подола одеяний мора, я их подниму. / Эпидемия если угрожает: / Из-под подола эпидемии я их подниму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обыденной жизни подол одежды, как и в прошлом, называется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ёлы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охса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‘нижняя часть (одежды)’,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ёлы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ēр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‘нижний край’,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ёлы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‘платья низ’,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 (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мольсяӈ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лэ̄г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‘платья (малицы) хвост’.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40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1012954"/>
            <a:ext cx="900110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япак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‘шёлк’: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Ю̄нтум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ёлытэ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са̄т-пис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япак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та̄ныл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акван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ю̄нтыстэ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‘Низ кольчуги в семь раз сложенными жилами шёлка вместе она прошила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тексте повествуется о том, что предавшая мужа жена ночью украдкой прошила низ его кольчуги, чтобы во время нападения врага он не смог её надеть и был повергнут.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Шёлковые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хлопчатобумажные и шерстяные ткани и нити были известны манси уже в XVI–XVII вв., однако основным материалом для шитья были и остаются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та̄ныт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ед. ч.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прочные нити, изготовленные из сухожилий животных (лося, оленя, коня). В тексте говорится о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япак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та̄н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‘шёлковой жиле’.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Лексема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сэ̄тап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‘нить’ возникла в мансийском языке позднее в связи с усилением торговых отношений.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0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474474"/>
            <a:ext cx="900110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Единицы измерений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‘сажень’: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яныт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щēӈри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-патта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Налваль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тагатылмēн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яныт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Налваль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тагатылмēн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‘В семь саженей величиной каменный котёл / Над огнём мы (вдвоём) подвешиваем’ В шесть саженей величиной котёл / Над огнём мы (вдвоём) подвешиваем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данном примере повествуется о сцене обряда сватовства, когда для жертвоприношения духам-покровителям молодые подвешивают над костром котёл с «сытным мясом копытного животного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Мансийская единица измерения длины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также как и старорусская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сажень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равна расстоянию расставленных в стороны рук от конца пальцев одной руки до конца пальцев другой. В приведённом примере имена числительные призваны указать не на величину котлов, а продемонстрировать святость,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сакральность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магию жертвоприношения. Число «семь» в культуре народа манси особо почитаемо, его частое упоминание в фольклорных текстах является свидетельством и подтверждением существования семеричной системы счёта у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манси. 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мансийском языке лексема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имеет значение «обрывок, кусок»: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сэ̄тап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‘обрывок / кусок нитки’,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пум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‘обрывок / кусок травинки’,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ква̄лыг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‘обрывок / кусок верёвки’.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0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474474"/>
            <a:ext cx="900110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на̄мпыр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‘величина’: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Сэ̄й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на̄мпыр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янытаквег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Ты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са̄грыглыкēнум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нампыр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янытаквег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Ты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ва̄риглыкēнум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‘Величиной с речной песок / Я врагов сейчас уничтожу, / Величиной с пылинку / Я врагов сейчас сделаю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в героическом тексте говорит богатырь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Тэ̄к-о̄йка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к нему пришёл «враг в таком количестве, как шерсть лошади, ˂…˃ как шерсть овцы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приводимом примере лексема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на̄мпыр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единицей измерения величины маленького объекта, в данном примере равной песчинке и пылинке. В современном мансийском языке для указания на маленький размер чего-либо используется лексическая единица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‘крупинка, зерно, крошка, капля, ячея’, например: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ня̄ньсам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‘крошка хлеба’,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витсам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‘капля воды’,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па̄квсам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‘орех (букв.: шишка зерно)’, по мнению языковеда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 И. 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Сайнаховой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являющейся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суффиксоидом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Представленный пример содержит также лексему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‘песок, пыль’, зафиксированную только в словаре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Мункачи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 Кальмана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1986 г. «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Wogulisches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Worterbuch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составленном на основе древних фольклорных текстов. Данное слово является архаизмом, поскольку в современном языке имеет синоним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‘песок’.</a:t>
            </a:r>
          </a:p>
        </p:txBody>
      </p:sp>
    </p:spTree>
    <p:extLst>
      <p:ext uri="{BB962C8B-B14F-4D97-AF65-F5344CB8AC3E}">
        <p14:creationId xmlns:p14="http://schemas.microsoft.com/office/powerpoint/2010/main" val="2759811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843676"/>
            <a:ext cx="90011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пӯл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‘кусок за один укус’: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Нēлме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толум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ёмас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пӯл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 языке тающий хороший кусок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Лексема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единицей измерения времени, обозначающей промежуток, за который человек съедает кусок еды за один укус, например: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То̄втнэ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сыс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ялыстэ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‘За время разжёвывания одного куска в один укус (герой) объехал (землю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А. Попова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даёт описание данной лексемы с обрядовой и мифологической стороны, которое также демонстрирует единицу измерения времени: «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Акв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пӯл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один кусочек, небольшой кусочек мяса, который нельзя долго держать во рту. В период Медвежьего праздника мясо отваривают и подают мелко нарезанными кусочками. Мясо медведя считается священным, потому что нельзя его долго держать во рту, нельзя разъединять руками и рвать зубами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205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843676"/>
            <a:ext cx="90011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куняс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‘свёрток, рулон’: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Во̄вта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ярмак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куняс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Са̄выл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тотынтаве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‘Тонкого шёлка множество свёртков / Помногу пусть несут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Богатырь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Тэ̄к-о̄йка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собираясь в путь с целью сватовства, велит воинам загружать «С узорами крылатой птицы, ˂…˃ / С узорами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ногастого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зверя две лодки»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дорогими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подарками.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 века шёлк завозился в Югру новгородскими торговцами. Позднее, в XVI–XVIII вв., ткань на территорию проживания северных манси поставлялась с трёх основных направлений: «1) юго-западное (в числе так называемых «русских» товаров); 2) южное (в числе среднеазиатских и китайских товаров); 3) северо-западное (в числе «русских» товаров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Лексема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куняс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в современных словарях, но содержится в словаре Б.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Мункачи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Б.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Кальмана.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216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753596"/>
            <a:ext cx="90011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Звания / ранги /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титулы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Героическому времени была свойственна социальная дифференциация, когда состоятельные люди использовали свои преимущества над бедными. Мансийские княжества дробились между членами княжеских семей, каждый из которых имел людей для оказания личных услуг и охраны – подданных, войско,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слуг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‘богатырь, герой, князь’: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намум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намаяве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суюм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суийяве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‘Вот какой я знаменитый богатырь, моё имя произносится! / Вот какой я прославляемый богатырь, молва обо мне разносится!’ [9, с. 33]. В прошлом лексема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добавлялась к имени богатыря, подчёркивая его высокий статус: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Кēлп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лэ̄ӈын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хуриӈ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 образе рыжей белки богатырь’,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Лапум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пирва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лю̄лит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‘Богатырь с высотой полетевшего чирка’,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Рущ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‘Русский богатырь’ и др.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текстах героических песен лексическая единица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используется параллельно с лексемой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‘героиня,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богатырша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княжна’. В современном мансийском языке слово не используется в прежнем значении и употребляется только по отношению к владельцу домашних животных: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Кӯтюв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ёхтыс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‘Собаки хозяин пришёл’. </a:t>
            </a:r>
          </a:p>
        </p:txBody>
      </p:sp>
    </p:spTree>
    <p:extLst>
      <p:ext uri="{BB962C8B-B14F-4D97-AF65-F5344CB8AC3E}">
        <p14:creationId xmlns:p14="http://schemas.microsoft.com/office/powerpoint/2010/main" val="97565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843676"/>
            <a:ext cx="900110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‘героиня,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богатырша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княжна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А. Поповой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‘выдающаяся женщина (героиня, богатырка)’,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‘богатырь, выдающийся воин, божество или культурный герой, доставивший (добывший) какие-либо блага для своего народа’, почитающиеся и как кровные родственники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акиянув-а̄кванув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‘наши дедушки-бабушки’.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Всё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касалось родового духа-предка (определяющие его атрибуты; обряды поклонения в его честь;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на̄й-о̄тыр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‘мелодия духа-предка’;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кайсов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‘призывная молитва’;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на̄й-о̄тыр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кастул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ла̄тыӈ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‘призывный речитатив, сказание о деяниях и подвигах’;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йӣкв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‘танец’) относилось к святыням рода и было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сакрализовано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представители других родов не должны были видеть и слышать о них что-либо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современном мансийском языке лексема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и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используется по отношению к владелице собаки: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Кӯтюв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на̄еныл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юв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ояс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‘Собака от хозяйки домой убежала’, а также в значении ‘огонь’: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тэ̄г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‘Огонь горит (букв.: Огонь ест)’.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530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843676"/>
            <a:ext cx="90011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1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аяӈ-хум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‘помощник-воин, оруженосец’: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о̄сьнэ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аяӈ-хум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са̄в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пыге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Па̄г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пухтысыт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па̄г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ква̄лсыт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‘У неё имеющиеся помощники-воины, многочисленные сыновья / К берегу причалили, на берег ступили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Аяӈ-хумыт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подданные князя, относящиеся к категории служилых, из которых состояло войско. Во время боёв они становились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алпип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ru-RU" sz="2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железнотелыми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’, т. е. надевали доспехи</a:t>
            </a:r>
            <a:r>
              <a:rPr lang="ru-RU" sz="2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1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лыхи</a:t>
            </a:r>
            <a:r>
              <a:rPr lang="ru-RU" sz="21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‘подданный’: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Русыӈ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о̄влуп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лыхи</a:t>
            </a:r>
            <a:r>
              <a:rPr lang="ru-RU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саг / Тох та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намаявем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 </a:t>
            </a:r>
            <a:r>
              <a:rPr lang="ru-RU" sz="2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бахромистым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концом косы подданных [имеющий богатырь] / Так меня именуют’. В героических песнях в имени богатыря часто отражается какая-то определённая особенность, подчёркивающая внешность, черты характера, уровень состоятельности и т. д. В данном примере высокий статус богатыря подчёркивается его состоятельностью – он имеет много подданных. В понятие </a:t>
            </a:r>
            <a:r>
              <a:rPr lang="ru-RU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лыхи</a:t>
            </a:r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входят и воины, и слуги.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22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историзмов, архаизмы, как правило, называют предметы, явления, признаки, процессы не устаревшие, а вневременные, не ограниченные лишь каким-то определённым историческим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периодом.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 их смысла не требуется прибегать к помощи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словарей. 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мнению исследователя, степень архаичности лексем устанавливается в соответствии с тремя признаками: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понятностью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употребительностью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впечатлением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устарелости.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архаизмы абсолютные, которые всегда будут производить впечатление глубокой древности, например,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яко, аще, брег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И есть архаизмы относительные, когда архаичность той или иной лексической единицы зависит от стиля речи, например, «Странно было бы видеть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вместо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глаза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медицинской статье, в стихах же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уместны».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110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843676"/>
            <a:ext cx="90011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хось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хусь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‘слуга’ (мужского рода):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Хоси-хумле-нарыӈ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Тох та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намаявем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‘Много слуг имеющий священный богатырь / Так меня называют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князя-богатыря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Хоси-хумле-нарыӈ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показывает его обеспеченность слугами, лексемы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хоcь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хусь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диалектными вариантами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э̄ӈк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‘служанка’: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наӈын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э̄ӈкаил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сё̄питылум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наӈын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хӯсиил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сё̄питылум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‘Я тебя служанками обеспечу, / Я тебя слугами обеспечу’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обращается благородный богатырь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А̄яс-То̄рум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о̄йка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своему поверженному врагу – женщине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Ня̄рс-на̄й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э̄кве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отправляя для её сопровождения свою прислугу.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мēтнэ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‘служанка’: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Кēр-та̄хыт-хуриӈ-о̄тыр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а̄ги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мēтнэтэ̄тыл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ёхтысы̄г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‘Князя-богатыря с обликом железной гагары дочь со своей служанкой пришли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Лексема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мēтнэ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сложным словом и образована от глагола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мēталаӈкве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‘нанять’ и имени существительного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̄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‘женщина’.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435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599836"/>
            <a:ext cx="900110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быта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щēӈри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щēӈкр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~ 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щēӈкри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‘котёл’: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яныт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щēӈри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-патта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На̄лваль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тагатылмēн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‘В семь саженей величиной каменный котёл / Над костром мы (вдвоём) подвешиваем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</a:p>
          <a:p>
            <a:pPr algn="just"/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Щēӈри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тяжёлый чугунный котёл, используемый для приготовления жертвенной еды во время проведения обрядов. Сегодня такие котлы можно увидеть на святых молельных местах и старинных кладбищах. Также в фольклорных текстах встречается наименование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пальпа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щēнри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пӯт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‘котёл с семью ушками для таяния наста’.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Баландин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пишет об этом следующим образом: «В живом языке: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щēӈкр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тӯйт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наст,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тӯйт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тающий снег. Вошедшие в состав композиции слова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щēӈкри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имеют сходство с отмеченными выше словами живого языка, но смысл их в композиции для манси представляется неясным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Вероятно, словосочетание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щēӈкр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тӯйт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понимать как ‘котёл для растапливания снега’.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829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599836"/>
            <a:ext cx="900110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во̄та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‘берестяное ведро, короб, туес’: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во̄й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пинуӈкве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Мана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во̄такве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‘Для наливания обского жира / какой хороший туесок’. Береста являлась и остаётся до сегодняшнего дня самым распространённым материалом для изготовления посуды. Она не пропускает влагу, обладает многими полезными свойствами.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являлся разновидностью берестяной посуды, имел относительно большой размер в отличие от других изделий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улас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‘железный стул’: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Сысыӈ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сысумт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ӯнлы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Кит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овлаге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ква̄лгыл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нэ̄гелы̄н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тувл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ёла-таратэ̄лын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талэ̄гум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А̄нум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но̄х-хартэ̄лын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 задворках дома с задворками железный стул стоит, / За два конца двумя железными цепями его привяжите, / Потом вниз опускайте, я туда взберусь, / Меня вверх тяните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!’.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отвечает своим воинам героиня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Ня̄рс-на̄й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э̄ква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хозяйка неприступного города-крепости под названием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Консыӈ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лэ̄ӈын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ханта̄л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ӯс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Пуӈкын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лэ̄ӈын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ханта̄л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ӯс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‘Город, в который когтистая белка не проберётся, / Город, в который зубастая белка не проникнет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’,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прибыв домой после неудачного для неё сражения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богатырём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А̄с-котиль-о̄йка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‘железный стул’ – это специальный подъёмный механизм, который использовался с целью перемещения хозяев крепости вверх-вниз в многоэтажном сооружении – крепости, укреплённой рвами и валами с бревенчатыми стенами. Такие сооружения начали возводить в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тысячелетии до н. э.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6300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599836"/>
            <a:ext cx="900110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Военная терминология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Ё̄вт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‘лук’: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Тыкем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э̄рт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ма̄хум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ма̄гыс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Мана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ё̄вт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виӈкве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э̄ри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‘Для такого количества людей / Какой же мне лук нужно взять?’.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Лēӈк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‘клинья (болты) деревянные на рукоятке сабли’: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Сырай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лēӈканэ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хот-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пēргаталсанэ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 рукоятке сабли болты открутила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Лахыр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‘кольчуга, доспехи’: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А̄нумн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ла̄кв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сампа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самыӈ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лахыр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та̄ратэн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‘Для меня кольчужное одеяние с мелкими ячейками спусти’. Разновидность кольчуги [61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Ю̄нтуп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‘кольчуга’: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Ю̄нтпе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кос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масапастэ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тармыл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минас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‘Кольчугу хотел на себя накинуть: она мимо проскользнула’.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Ю̄нтум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кольчуга, сплетенная из круглых колец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Та̄гыл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‘кольчуга’: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Хӯлыӈ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хансаӈ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та̄глакем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 узорами рыбной чешуи моя кольчуга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Предполагаем, что данный вид кольчуги был пластинчатым, напоминающим чешую рыбы.  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01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599836"/>
            <a:ext cx="900110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‘стрела’: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Мана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виӈкве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э̄ри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‘Какие же стрелы мне нужно взять?’: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ня̄лпа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кēрыӈ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о̄щнэ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ня̄лпа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кēрыӈ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ощнэ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(Семь железных стрел имеющий мужчина, / Шесть железных стрел имеющий мужчина)</a:t>
            </a:r>
          </a:p>
          <a:p>
            <a:pPr algn="just"/>
            <a:endParaRPr lang="ru-RU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̄л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‘древко стрелы’: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Э̄ргум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э̄ла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мины,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нила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налнэ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сакватавет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‘Песне моей если суждено продолжится, четверых братьев древко стрелы пусть сломит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Ня̄л-пуп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‘наконечник стрелы’: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Ня̄л-пупанэ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пал-ха̄лтыгласанэ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‘Наконечники стрел вдоль расколола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Сырай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‘сабля’: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Сыраюм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тыгле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тотыгпилум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Ур пум,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во̄р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пум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хольт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мир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ра̄гпи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‘Саблей своей сюда поведу / Словно горная трава, словно лесная трава, так людей подкашиваю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сабле относились как к святыне, поклонялись ей. Герой-богатырь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Аяс-Торум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освятил саблю своего поверженного врага, данную подарившего своё оружие. Он говорит своим воинам: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Хоты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маныл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хо̄нт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ёхты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/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Ка̄т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о̄нтас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ла̄гыл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о̄нтас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ва̄ри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 каких бы земель враг не пришёл, / Рукам подмогу, ногам подмогу (сабля) пусть окажет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Сабле стали молится, как духу-покровителю, т.к. люди поверили, что она будет помогать в случае опасности.  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0209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599836"/>
            <a:ext cx="900110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Сырай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са̄грап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‘сабля топор’: 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сырай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са̄грапанэн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висы̄г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Лов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осыт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картэ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ма̄гыл-турыс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та̄ра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са̄грыстэн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‘Двое мужчин сабли-топора свои достали / Шириной в десять слоёв железные ворота / Стоя рядом, прорубили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сунт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‘(горловина) колчана’: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сунтныл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лю̄ль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лэ̄ваматыс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‘Из (горловины) колчана плохую стрелу быстро вытащил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Тавыт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‘колчан’: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пиным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самыӈ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тавыт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та̄ратэн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‘Семью стрелами снабжённый ячеистый колчан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спусти’.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Таут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‘колчан’: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Са̄т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пиным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самын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тауткем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 семью стрелами мой ячеистый колчан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Хо̄снап</a:t>
            </a: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Ха̄снап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‘обод’: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хо̄снап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хо̄снаӈ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ва̄гыӈ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ёвт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та̄ратэн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 железным ободом ободочный заплечный лук спусти’.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9634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1028342"/>
            <a:ext cx="90011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Хӯрум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пуӈкпа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а̄ньт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‘трёхгранная костяная стрела’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Хӯрум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пуӈкпа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а̄ньт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ня̄лквел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та̄ртысанум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‘Трёхгранными костяными стрелами я сразил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Щохри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‘узкий ножичек’: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таве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щар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лылыӈ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кēр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щохрил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пилтапыл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ва̄рилум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‘Я её сейчас живым остриём стального узкого ножичка просто испугаю’.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Янтэв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‘тетива’: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Янтэ̄виӈ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ё̄вт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янтэвакēтэ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хартыглакēмт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‘Тетиву лука с тетивой когда стал натягивать’.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Янтэ̄вум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патнэ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суй – звук отпускания тетивы. Тетива даёт своеобразный звон из-за того, что лук натянут сильной рукой. 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125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179216" y="749257"/>
            <a:ext cx="900110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самой многочисленной предстаёт группа «военная терминология» (17 единиц), указывающая на то, что в прошлом народ манси был воинственным. Все героические тексты относятся к эпохе, предшествовавшей татарской и русской колонизации Северо-Западной Сибири (условно XIII–XVI вв.), поскольку в них не фигурируют татары и русские, а в качестве соперников выступают свои соплеменники – остяцкие и вогульские богатыри других земель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же, большинство анализируемых историзмов со временем приобрели другие значения. Единица измерения длины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прошлом равная старорусской сажени, в настоящее время означает небольшой обрывок, кусок чего-либо (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сэ̄тап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та̄рыс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‘кусок нитки’); лексические единицы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‘богатырь, герой, князь’ и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‘героиня,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богатырша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княжна’ употребляется только в значении хозяина / хозяйки домашних животных: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кӯтюв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о̄тыре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‘собака хозяина’,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кӯтюв</a:t>
            </a:r>
            <a:r>
              <a:rPr lang="ru-RU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на̄е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‘собака хозяйки’.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4911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7802878" y="1351508"/>
            <a:ext cx="21742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ифровые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«Национальный корпус мансийского языка» и «Лингвистический корпус ”Яндекс. Переводчик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”»</a:t>
            </a:r>
            <a:endParaRPr lang="ru-RU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dmin\Downloads\2024-04-08_16-52-1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" y="488431"/>
            <a:ext cx="6897053" cy="610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4813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5751216" y="3044277"/>
            <a:ext cx="3951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https://fulr.karelia.ru/files/3301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39" y="633252"/>
            <a:ext cx="3659505" cy="5591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39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тему устаревшей лексики мансийского языка затронул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 Н. 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Баландин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своём диссертационном исследовании «Язык мансийской сказки».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учёным не проводится разграничений между архаизмами и историзмами, лишь отмечается, что «подавляющее большинство лексических и морфологических архаизмов выявляется главным образом на материале мифологических и героических сказок».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фольклора были зафиксированы венгерскими и финскими учеными, начиная с середины прошлого столетия. Среди них имеются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мифические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сказания (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унтум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ялпыӈ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мойтыт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героические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песни, сказания (эрг-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отырт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йис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потырыт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ляӈхыт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призывные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песни, посвященные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духам-предкам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кастыл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латыӈ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клятвенные речи (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нюлтыл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заклинания (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сатыл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латыӈ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53069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Мифы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народное мировоззрение о возникновении земли и жизни на земле (о людях, о животном и растительном мире). В мифе отражена как бы степень "образованности" народа, его восприятие окружающего мира. Сущность мифа - рассказ о прошлом. Мифы сочинены в прозе, очень склад­ным языком. Они исполняются редко и с определённой под­готовкой, и их знают немногие люди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Героические песни, сказания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исторические об­рядовые произведения. Они сочинены в стихах и прозе. Часть из них относится к обрядовым произведениям, другие ска­зываются, как воспоминание о прошлом предков. Это де­лается иногда на медвежьем празднике. Они, не называя точные даты, отражают исторически реальное прошлое су­ществовавших некогда лиц; воспоминания о них, жизненный опыт их и наблюдения передаются в виде типических об­разов.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4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 И. Ромбандеева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их разграничении к архаизмам относит слова, вышедшие из употребления вместе с предметами, называющими их, например,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пувтуп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‘горбун (с помощью которого кололи и вынимали рыбу из воды)’.К историзмам относятся слова, обозначающие исчезновение из современной жизни предметов, ставших не актуальными: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сырай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‘сабля’,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ляхыр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ю̄нтуп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‘кольчуга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 И. 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Сайнахова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даёт следующие пояснения: историзмы – это названия исчезнувших предметов, явлений, понятий: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лапка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‘магазин’,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‘самострел на крупного зверя’ и др.; архаизмы – это «также устаревшие слова, но в современном языке имеются такие лексические единицы, с которыми они составляют синонимическую пару: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са̄йт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солко̄ви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‘рубль’».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9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ансийские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героические песни и сказания являются исключительно обрядовыми жанрами, в котором преобладает архаичная и табуированная лексика.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Песни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сказания исполнялись только по назначению крайне ограниченным кругом лиц. По этой причине язык произведений не подвергался изменениям и обновлениям, переходя от одного поколения к другому, сохранялся в соответствии с текстом-оригиналом.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аутентичности древних текстов мы находим и в трудах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 В. Лукиной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указывающей на беспрецедентность для устной традиции случаев, когда тексты, записанные в разное время и от разных рассказчиков, «совпадали почти дословно, без изменений в лексике».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49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716733"/>
            <a:ext cx="89807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издании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«Именитые богатыри Обского края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том)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шесть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героических песен и сказаний из </a:t>
            </a: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тома четырёхтомного издания «</a:t>
            </a:r>
            <a:r>
              <a:rPr lang="ru-RU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Vogul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népkötési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gyüjtemény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(«Собрания вогульской народной поэзии») Б. </a:t>
            </a:r>
            <a:r>
              <a:rPr lang="ru-RU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Мункачи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включающем в себя 47 произведений, т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12,7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общего числа героических песен и сказаний, зафиксированных венгерским учёным. </a:t>
            </a:r>
            <a:endParaRPr lang="ru-RU" sz="19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</a:t>
            </a:r>
            <a:r>
              <a:rPr lang="ru-RU" sz="19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архаизмов в мансийских героических песнях и </a:t>
            </a:r>
            <a:r>
              <a:rPr lang="ru-RU" sz="19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сказаниях</a:t>
            </a:r>
          </a:p>
          <a:p>
            <a:pPr algn="just"/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современном этапе исследователи предлагают различные подходы к проблеме классификации архаизмов. М. К. Васильева, С. В. </a:t>
            </a:r>
            <a:r>
              <a:rPr lang="ru-RU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Левичева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подразделяют архаизмы на: </a:t>
            </a:r>
            <a:endParaRPr lang="ru-RU" sz="19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лексические, не имеющие никакой схожести с современными синонимами ни фонетически, ни морфологически; </a:t>
            </a:r>
          </a:p>
          <a:p>
            <a:pPr algn="just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словообразовательные, в которых произошла замена лишь части слова (например, суффикса или окончания); </a:t>
            </a:r>
          </a:p>
          <a:p>
            <a:pPr algn="just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фонетические, являющиеся очень близкими к современным аналогам, в которых чаще всего меняется всего одна буква); </a:t>
            </a:r>
          </a:p>
          <a:p>
            <a:pPr algn="just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семантические, которые приобрели значение, противоположное старому. </a:t>
            </a:r>
          </a:p>
          <a:p>
            <a:pPr algn="just"/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971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1097936" y="1074509"/>
            <a:ext cx="89807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Б.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Камаевой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классификация архаизмов по следующим типам: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лексико-фонетические;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лексико-морфологические;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собственно лексические;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лексико-семантические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И.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Сайнахова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опираясь на труды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Н.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Баландина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выделяет пять структурных типов архаических единиц: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лексико-фонетические;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лексико-словообразовательные;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собственно-лексические;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фразеологические;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 синтаксические.</a:t>
            </a:r>
          </a:p>
        </p:txBody>
      </p:sp>
    </p:spTree>
    <p:extLst>
      <p:ext uri="{BB962C8B-B14F-4D97-AF65-F5344CB8AC3E}">
        <p14:creationId xmlns:p14="http://schemas.microsoft.com/office/powerpoint/2010/main" val="39187827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5488</Words>
  <Application>Microsoft Office PowerPoint</Application>
  <PresentationFormat>Произвольный</PresentationFormat>
  <Paragraphs>281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</dc:creator>
  <cp:lastModifiedBy>admin</cp:lastModifiedBy>
  <cp:revision>17</cp:revision>
  <dcterms:created xsi:type="dcterms:W3CDTF">2024-06-17T05:17:42Z</dcterms:created>
  <dcterms:modified xsi:type="dcterms:W3CDTF">2025-04-13T15:10:48Z</dcterms:modified>
</cp:coreProperties>
</file>