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83" r:id="rId3"/>
    <p:sldId id="284" r:id="rId4"/>
    <p:sldId id="257" r:id="rId5"/>
    <p:sldId id="258" r:id="rId6"/>
    <p:sldId id="275" r:id="rId7"/>
    <p:sldId id="296" r:id="rId8"/>
    <p:sldId id="285" r:id="rId9"/>
    <p:sldId id="278" r:id="rId10"/>
    <p:sldId id="293" r:id="rId11"/>
    <p:sldId id="277" r:id="rId12"/>
    <p:sldId id="298" r:id="rId13"/>
    <p:sldId id="297" r:id="rId14"/>
    <p:sldId id="286" r:id="rId15"/>
    <p:sldId id="259" r:id="rId16"/>
    <p:sldId id="287" r:id="rId17"/>
    <p:sldId id="266" r:id="rId18"/>
    <p:sldId id="268" r:id="rId19"/>
    <p:sldId id="267" r:id="rId20"/>
    <p:sldId id="269" r:id="rId21"/>
    <p:sldId id="270" r:id="rId22"/>
    <p:sldId id="271" r:id="rId23"/>
    <p:sldId id="272" r:id="rId24"/>
    <p:sldId id="273" r:id="rId25"/>
    <p:sldId id="288" r:id="rId26"/>
    <p:sldId id="261" r:id="rId27"/>
    <p:sldId id="262" r:id="rId28"/>
    <p:sldId id="289" r:id="rId29"/>
    <p:sldId id="294" r:id="rId30"/>
    <p:sldId id="279" r:id="rId31"/>
    <p:sldId id="299" r:id="rId32"/>
    <p:sldId id="30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20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05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889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919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28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616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87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142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362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14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B245-A97C-4E74-BAB9-CD6391BC440D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83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8B245-A97C-4E74-BAB9-CD6391BC440D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B02BB-4754-4044-9CCA-A45CCD864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4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=%D0%BE%D1%87%D0%BA%D0%B8%20%D0%BD%D0%B0%20%D0%BA%D0%BD%D0%B8%D0%B3%D0%B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images/search?from=tabbar&amp;img_url=https://heidelblog.s3.us-west-1.amazonaws.com/wp-content/uploads/2023/10/24105035/Sandro_Botticelli_-_St_Augustin_dans_son_cabinet_de_travail.jpg&amp;lr=57&amp;pos=2&amp;rpt=simage&amp;text=%D0%B0%D0%B2%D1%80%D0%B5%D0%BB%D0%B8%D0%B9%20%D0%B0%D0%B2%D0%B3%D1%83%D1%81%D1%82%D0%B8%D0%BD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yandex.ru/images/search?from=tabbar&amp;img_url=https://avatars.dzeninfra.ru/get-zen_doc/1640172/pub_62f369e2a65cbc1d017800ab_62f369f9df546979ca1876e5/scale_1200&amp;lr=57&amp;pos=0&amp;rpt=simage&amp;text=%D0%BD%D0%B5%D1%81%D1%82%D0%BE%D1%80%20%D0%BB%D0%B5%D1%82%D0%BE%D0%BF%D0%B8%D1%81%D0%B5%D1%86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&#1069;&#1085;&#1094;&#1080;&#1082;&#1083;&#1086;&#1087;&#1077;&#1076;&#1080;&#1089;&#1090;&#1099;_(&#1060;&#1088;&#1072;&#1085;&#1094;&#1080;&#1103;_XVIII_&#1074;&#1077;&#1082;&#1072;)#/media/&#1060;&#1072;&#1081;&#1083;:Encyclopedie_de_D'Alembert_et_Diderot_-_Premiere_Page_-_ENC_1-NA5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dex.ru/images/search?from=tabbar&amp;text=%D1%82%D0%B0%D1%82%D0%B8%D1%89%D0%B5%D0%B2%20%D0%BB%D0%BE%D0%BC%D0%BE%D0%BD%D0%BE%D1%81%D0%BE%D0%B2%20%D0%BA%D0%B0%D1%80%D0%B0%D0%BC%D0%B7%D0%B8%D0%B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dex.ru/images/search?from=tabbar&amp;img_url=https://cs12.pikabu.ru/post_img/2020/09/29/4/og_og_160135855827970867.jpg&amp;lr=57&amp;pos=7&amp;rpt=simage&amp;text=%D0%B3%D0%B5%D0%B3%D0%B5%D0%BB%D1%8C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dex.ru/images/search?text=%D0%A1%D0%B5%D1%80%D0%B3%D0%B5%D0%B9%20%D0%9C%D0%B8%D1%85%D0%B0%D0%B9%D0%BB%D0%BE%D0%B2%D0%B8%D1%87%20%D0%A1%D0%BE%D0%BB%D0%BE%D0%B2%D1%8C%D0%B5%D0%B2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=%D0%9A%D0%B0%D1%80%D0%BB%20%D0%9C%D0%B0%D1%80%D0%BA%D1%8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=%D0%9A%D0%BB%D1%8E%D1%87%D0%B5%D0%B2%D1%81%D0%BA%D0%B8%D0%B9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=%D0%93%D1%80%D0%B0%D0%BD%D0%BE%D0%B2%D1%81%D0%BA%D0%B8%D0%B9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=%D0%B4%D0%B0%D0%BD%D0%B8%D0%BB%D0%B5%D0%B2%D1%81%D0%BA%D0%B8%D0%B9%20%D0%BD%D0%B8%D0%BA%D0%BE%D0%BB%D0%B0%D0%B9%20%D1%8F%D0%BA%D0%BE%D0%B2%D0%BB%D0%B5%D0%B2%D0%B8%D1%87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from=tabbar&amp;img_url=https://img-fotki.yandex.ru/get/6420/108950446.113/0_cd1fe_90b573af_orig.png&amp;lr=57&amp;pos=2&amp;rpt=simage&amp;text=%D0%A1%D0%BE%D0%B2%D0%B0%20%D0%B8%20%D1%81%D0%B2%D0%B8%D1%82%D0%BE%D0%B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A65AF1-6587-7F1D-E96A-1E6313238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090452A-E8FF-8569-9B28-95FE9D376C0E}"/>
              </a:ext>
            </a:extLst>
          </p:cNvPr>
          <p:cNvSpPr txBox="1"/>
          <p:nvPr/>
        </p:nvSpPr>
        <p:spPr>
          <a:xfrm>
            <a:off x="360782" y="5345537"/>
            <a:ext cx="3131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 </a:t>
            </a:r>
          </a:p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февраль 2025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F4771A-6DAD-2E53-1E74-BB31FB7C4E92}"/>
              </a:ext>
            </a:extLst>
          </p:cNvPr>
          <p:cNvSpPr txBox="1"/>
          <p:nvPr/>
        </p:nvSpPr>
        <p:spPr>
          <a:xfrm>
            <a:off x="292963" y="4586943"/>
            <a:ext cx="3768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Лекторий</a:t>
            </a:r>
            <a:endParaRPr lang="ru-RU" sz="3200" dirty="0">
              <a:solidFill>
                <a:srgbClr val="CC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7D1393-7A30-3DC6-05D7-BC8DCC300157}"/>
              </a:ext>
            </a:extLst>
          </p:cNvPr>
          <p:cNvSpPr txBox="1"/>
          <p:nvPr/>
        </p:nvSpPr>
        <p:spPr>
          <a:xfrm>
            <a:off x="4769782" y="5345537"/>
            <a:ext cx="41226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Киселёв Александр Георгиевич</a:t>
            </a:r>
            <a:endParaRPr lang="ru-RU" dirty="0"/>
          </a:p>
          <a:p>
            <a:r>
              <a:rPr lang="ru-RU" dirty="0" smtClean="0"/>
              <a:t>зав. отдела истории и этнологии</a:t>
            </a:r>
          </a:p>
          <a:p>
            <a:r>
              <a:rPr lang="ru-RU" dirty="0" err="1" smtClean="0"/>
              <a:t>ОУИПИиР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175DE4-7406-FD8C-50A0-0E591BCEDE1F}"/>
              </a:ext>
            </a:extLst>
          </p:cNvPr>
          <p:cNvSpPr txBox="1"/>
          <p:nvPr/>
        </p:nvSpPr>
        <p:spPr>
          <a:xfrm>
            <a:off x="652509" y="2555618"/>
            <a:ext cx="5052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Favorit Pro" panose="02000006030000020004" pitchFamily="2" charset="0"/>
                <a:ea typeface="Favorit Pro" panose="02000006030000020004" pitchFamily="2" charset="0"/>
              </a:rPr>
              <a:t>Крупный заголовок темы не более шести слов</a:t>
            </a: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A679E72-B555-5075-F1CC-AA1EA32F3EB4}"/>
              </a:ext>
            </a:extLst>
          </p:cNvPr>
          <p:cNvSpPr txBox="1"/>
          <p:nvPr/>
        </p:nvSpPr>
        <p:spPr>
          <a:xfrm>
            <a:off x="239697" y="2037976"/>
            <a:ext cx="85737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accent1"/>
                </a:solidFill>
                <a:latin typeface="Favorit Pro" panose="02000006030000020004" pitchFamily="2" charset="0"/>
                <a:ea typeface="Favorit Pro" panose="02000006030000020004" pitchFamily="2" charset="0"/>
              </a:rPr>
              <a:t>История Югры как наука </a:t>
            </a:r>
          </a:p>
          <a:p>
            <a:r>
              <a:rPr lang="ru-RU" sz="5400" b="1" dirty="0" smtClean="0">
                <a:solidFill>
                  <a:schemeClr val="accent1"/>
                </a:solidFill>
                <a:latin typeface="Favorit Pro" panose="02000006030000020004" pitchFamily="2" charset="0"/>
                <a:ea typeface="Favorit Pro" panose="02000006030000020004" pitchFamily="2" charset="0"/>
              </a:rPr>
              <a:t>и учебный предмет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48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08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Проблема подлинности источника 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ВИД, источниковедение</a:t>
            </a:r>
          </a:p>
          <a:p>
            <a:pPr marL="0" indent="26670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Источник содержит определенную информацию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 л  е  д  о  в  а  т  е  л  ь  н  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уждается в </a:t>
            </a:r>
            <a:r>
              <a:rPr lang="ru-RU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проверке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Внешняя - подлинность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Внутренняя - правдивость</a:t>
            </a: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26670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Источник – историко-культурный артефакт / 	феномен</a:t>
            </a:r>
          </a:p>
          <a:p>
            <a:pPr marL="0" indent="266700" algn="ctr"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 л  е  д  о  в  а  т  е  л  ь  н  о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266700" algn="ctr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 часть ист. времени и культуры нуждается в </a:t>
            </a:r>
            <a:r>
              <a:rPr lang="ru-RU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изучении</a:t>
            </a:r>
            <a:endParaRPr lang="ru-RU" sz="24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90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Методы исследования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преподавания истории-1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Общенаучные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                                1) описания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	2) анализа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	3) обобщения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Речь – текст – визуальный образ</a:t>
            </a:r>
          </a:p>
          <a:p>
            <a:pPr marL="0" indent="0" algn="ctr">
              <a:buNone/>
            </a:pPr>
            <a:endParaRPr lang="ru-RU" sz="28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Специальные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57200" indent="-457200">
              <a:buAutoNum type="arabicParenR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Ретроспективный </a:t>
            </a:r>
          </a:p>
          <a:p>
            <a:pPr marL="457200" indent="-457200">
              <a:buAutoNum type="arabicParenR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Проблемно-хронологический</a:t>
            </a:r>
          </a:p>
          <a:p>
            <a:pPr marL="457200" indent="-457200">
              <a:buAutoNum type="arabicParenR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Историко-системный </a:t>
            </a:r>
          </a:p>
          <a:p>
            <a:pPr marL="457200" indent="-457200">
              <a:buAutoNum type="arabicParenR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Историко-сравнительный</a:t>
            </a:r>
          </a:p>
          <a:p>
            <a:pPr marL="457200" indent="-457200">
              <a:buAutoNum type="arabicParenR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06138"/>
            <a:ext cx="3096344" cy="293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91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МЕТОДЫ ИССЛЕДОВАНИЯ</a:t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ПРЕПОДАВАНИЯ ИСТОРИИ-2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algn="just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Лингвистические методы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анализа текста источника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- контент-анализ 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левый метод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 smtClean="0"/>
          </a:p>
          <a:p>
            <a:pPr algn="just">
              <a:buFontTx/>
              <a:buChar char="-"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08920"/>
            <a:ext cx="478773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13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Методы исследования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преподавания истории-3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Междисциплинарные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Методы, связанные с психологией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психолого-историческая реконструкция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Вопросу об эмоциональном фоне в среднем специальном учебном заведении послевоенного десятилетия (на примере Гжельского техникума и Ханты-Мансийского педучилища):</a:t>
            </a:r>
          </a:p>
          <a:p>
            <a:pPr algn="just">
              <a:buAutoNum type="arabicParenR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Увеличить выпуск и поднять качество подготовки</a:t>
            </a:r>
          </a:p>
          <a:p>
            <a:pPr algn="just">
              <a:buAutoNum type="arabicParenR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Частые изменения учебных планов и программ</a:t>
            </a:r>
          </a:p>
          <a:p>
            <a:pPr algn="just">
              <a:buAutoNum type="arabicParenR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Дефицит и перегрузка преподавателей, болезни</a:t>
            </a:r>
          </a:p>
          <a:p>
            <a:pPr algn="just">
              <a:buAutoNum type="arabicParenR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Перегрузка учащихся</a:t>
            </a:r>
          </a:p>
          <a:p>
            <a:pPr algn="just">
              <a:buAutoNum type="arabicParenR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Дефицит учебной литературы</a:t>
            </a:r>
          </a:p>
          <a:p>
            <a:pPr algn="just">
              <a:buAutoNum type="arabicParenR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Невыполнение обязательств учащими и учащимися</a:t>
            </a:r>
          </a:p>
          <a:p>
            <a:pPr algn="just">
              <a:buAutoNum type="arabicParenR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Стесненные бытовые условия</a:t>
            </a:r>
          </a:p>
          <a:p>
            <a:pPr algn="just">
              <a:buAutoNum type="arabicParenR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Эмоция обиды на «начальство»</a:t>
            </a:r>
          </a:p>
          <a:p>
            <a:pPr algn="just">
              <a:buAutoNum type="arabicParenR"/>
            </a:pPr>
            <a:endParaRPr lang="ru-RU" sz="1600" dirty="0" smtClean="0"/>
          </a:p>
          <a:p>
            <a:pPr algn="just">
              <a:buAutoNum type="arabicParenR"/>
            </a:pPr>
            <a:endParaRPr lang="ru-RU" sz="1600" dirty="0" smtClean="0"/>
          </a:p>
          <a:p>
            <a:pPr algn="just">
              <a:buAutoNum type="arabicParenR"/>
            </a:pPr>
            <a:endParaRPr lang="ru-RU" sz="1600" dirty="0" smtClean="0"/>
          </a:p>
          <a:p>
            <a:pPr algn="just">
              <a:buAutoNum type="arabicParenR"/>
            </a:pPr>
            <a:endParaRPr lang="ru-RU" sz="1600" dirty="0" smtClean="0"/>
          </a:p>
          <a:p>
            <a:pPr marL="0" indent="0" algn="just">
              <a:buNone/>
            </a:pPr>
            <a:endParaRPr lang="ru-RU" sz="2000" dirty="0" smtClean="0"/>
          </a:p>
          <a:p>
            <a:pPr marL="0" indent="0" algn="just">
              <a:buNone/>
            </a:pPr>
            <a:endParaRPr lang="ru-RU" sz="2000" dirty="0" smtClean="0"/>
          </a:p>
          <a:p>
            <a:pPr algn="just">
              <a:buFontTx/>
              <a:buChar char="-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6209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9108504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Можно ли понимать – объяснять прошлое?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25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08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 значит: изучать историю?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052736"/>
            <a:ext cx="8136904" cy="50405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Искать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повторяемость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Закономерности</a:t>
            </a:r>
            <a:r>
              <a:rPr lang="ru-RU" sz="2400" b="1" dirty="0" smtClean="0"/>
              <a:t>				</a:t>
            </a:r>
          </a:p>
          <a:p>
            <a:pPr marL="0" indent="4483100">
              <a:buNone/>
            </a:pPr>
            <a:r>
              <a:rPr lang="ru-RU" sz="900" u="sng" dirty="0" smtClean="0">
                <a:hlinkClick r:id="rId3"/>
              </a:rPr>
              <a:t>Источник</a:t>
            </a:r>
            <a:r>
              <a:rPr lang="ru-RU" sz="900" u="sng" dirty="0">
                <a:hlinkClick r:id="rId3"/>
              </a:rPr>
              <a:t>: </a:t>
            </a:r>
            <a:r>
              <a:rPr lang="en-US" sz="900" u="sng" dirty="0" smtClean="0">
                <a:hlinkClick r:id="rId3"/>
              </a:rPr>
              <a:t>https</a:t>
            </a:r>
            <a:r>
              <a:rPr lang="en-US" sz="900" u="sng" dirty="0">
                <a:hlinkClick r:id="rId3"/>
              </a:rPr>
              <a:t>://yandex.ru/images/search?text=</a:t>
            </a:r>
            <a:r>
              <a:rPr lang="ru-RU" sz="900" u="sng" dirty="0">
                <a:hlinkClick r:id="rId3"/>
              </a:rPr>
              <a:t>очки%20на%20книге</a:t>
            </a:r>
            <a:endParaRPr lang="ru-RU" sz="900" dirty="0"/>
          </a:p>
          <a:p>
            <a:pPr marL="0" indent="0">
              <a:buNone/>
            </a:pPr>
            <a:r>
              <a:rPr lang="ru-RU" sz="2400" b="1" dirty="0" smtClean="0"/>
              <a:t>	          </a:t>
            </a:r>
          </a:p>
          <a:p>
            <a:pPr marL="0" indent="0">
              <a:buNone/>
            </a:pPr>
            <a:endParaRPr lang="ru-RU" sz="800" u="sng" dirty="0" smtClean="0">
              <a:hlinkClick r:id="rId3"/>
            </a:endParaRPr>
          </a:p>
          <a:p>
            <a:pPr marL="0" indent="0">
              <a:buNone/>
            </a:pPr>
            <a:endParaRPr lang="ru-RU" sz="800" dirty="0">
              <a:hlinkClick r:id="rId3"/>
            </a:endParaRPr>
          </a:p>
          <a:p>
            <a:pPr marL="0" indent="0">
              <a:buNone/>
            </a:pPr>
            <a:r>
              <a:rPr lang="ru-RU" dirty="0" smtClean="0"/>
              <a:t>					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и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				оценивать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  		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неповторимое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/>
              <a:t>								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56347"/>
            <a:ext cx="2160239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80728"/>
            <a:ext cx="2664296" cy="180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90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Главная движущая сила истории – это …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08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3860" cy="1426170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Кто творит историю или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 должен изучать историк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041244"/>
            <a:ext cx="194310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1880" y="602128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Неисповедимы пути Господа…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732240" y="4365104"/>
            <a:ext cx="223113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 smtClean="0">
                <a:solidFill>
                  <a:prstClr val="black"/>
                </a:solidFill>
              </a:rPr>
              <a:t>Нестор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XI-XII</a:t>
            </a:r>
            <a:r>
              <a:rPr lang="ru-RU" dirty="0" smtClean="0">
                <a:solidFill>
                  <a:prstClr val="black"/>
                </a:solidFill>
              </a:rPr>
              <a:t> век</a:t>
            </a:r>
          </a:p>
          <a:p>
            <a:pPr algn="ctr"/>
            <a:r>
              <a:rPr lang="ru-RU" sz="800" u="sng" dirty="0">
                <a:hlinkClick r:id="rId4"/>
              </a:rPr>
              <a:t>https://yandex.ru/images/search?from=tabbar&amp;img_url=https%3A%2F%2Favatars.dzeninfra.ru%2Fget-zen_doc%2F1640172%2Fpub_62f369e2a65cbc1d017800ab_62f369f9df546979ca1876e5%2Fscale_1200&amp;lr=57&amp;pos=0&amp;rpt=simage&amp;text=нестор%20летописец</a:t>
            </a:r>
            <a:endParaRPr lang="ru-RU" sz="800" dirty="0"/>
          </a:p>
          <a:p>
            <a:pPr lvl="0"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99690"/>
            <a:ext cx="336863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43608" y="3932776"/>
            <a:ext cx="33686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i="1" dirty="0" smtClean="0"/>
          </a:p>
          <a:p>
            <a:pPr algn="ctr"/>
            <a:r>
              <a:rPr lang="ru-RU" b="1" i="1" dirty="0" err="1" smtClean="0"/>
              <a:t>Аврелий</a:t>
            </a:r>
            <a:r>
              <a:rPr lang="ru-RU" b="1" i="1" dirty="0" smtClean="0"/>
              <a:t> Августин</a:t>
            </a:r>
          </a:p>
          <a:p>
            <a:pPr algn="ctr"/>
            <a:r>
              <a:rPr lang="en-US" dirty="0" smtClean="0"/>
              <a:t>IV-V</a:t>
            </a:r>
            <a:r>
              <a:rPr lang="ru-RU" dirty="0" smtClean="0"/>
              <a:t> века</a:t>
            </a:r>
          </a:p>
          <a:p>
            <a:pPr algn="ctr"/>
            <a:r>
              <a:rPr lang="ru-RU" sz="800" u="sng" dirty="0">
                <a:hlinkClick r:id="rId6"/>
              </a:rPr>
              <a:t>https://yandex.ru/images/search?from=tabbar&amp;img_url=https%3A%2F%2Fheidelblog.s3.us-west-1.amazonaws.com%2Fwp-content%2Fuploads%2F2023%2F10%2F24105035%2FSandro_Botticelli_-_St_Augustin_dans_son_cabinet_de_travail.jpg&amp;lr=57&amp;pos=2&amp;rpt=simage&amp;text=аврелий%20августин</a:t>
            </a:r>
            <a:endParaRPr lang="ru-RU" sz="800" dirty="0"/>
          </a:p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12246" y="1340768"/>
            <a:ext cx="3832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Провидение Господне правит миром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31840" y="4918076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dirty="0" smtClean="0">
              <a:solidFill>
                <a:srgbClr val="00B05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ПРОВИДЕНЦИАЛИЗМ</a:t>
            </a:r>
            <a:endParaRPr lang="ru-RU" sz="2400" b="1" i="1" dirty="0">
              <a:solidFill>
                <a:srgbClr val="00B05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46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3999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Кто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творит историю или</a:t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что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должен изучать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историк 2. </a:t>
            </a: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							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686800" cy="6126163"/>
          </a:xfrm>
        </p:spPr>
        <p:txBody>
          <a:bodyPr>
            <a:normAutofit/>
          </a:bodyPr>
          <a:lstStyle/>
          <a:p>
            <a:pPr marL="2743200" lvl="6" indent="0">
              <a:buNone/>
            </a:pPr>
            <a:endParaRPr lang="ru-RU" sz="2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0" lvl="6" indent="0">
              <a:buNone/>
            </a:pPr>
            <a:endParaRPr lang="ru-RU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0" lvl="6" indent="0">
              <a:buNone/>
            </a:pPr>
            <a:endParaRPr lang="ru-RU" sz="2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0" lvl="6" indent="0">
              <a:buNone/>
            </a:pPr>
            <a:endParaRPr lang="ru-RU" sz="2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0" lvl="6" indent="0">
              <a:buNone/>
            </a:pP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Деизм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деисты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 ≈ 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Бог только сотворил 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мир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всё остальное люди делают сами</a:t>
            </a:r>
          </a:p>
          <a:p>
            <a:endParaRPr lang="ru-RU" dirty="0" smtClean="0"/>
          </a:p>
          <a:p>
            <a:endParaRPr lang="ru-RU" sz="800" u="sng" dirty="0" smtClean="0">
              <a:hlinkClick r:id="rId3"/>
            </a:endParaRPr>
          </a:p>
          <a:p>
            <a:endParaRPr lang="ru-RU" sz="800" u="sng" dirty="0">
              <a:hlinkClick r:id="rId3"/>
            </a:endParaRPr>
          </a:p>
          <a:p>
            <a:endParaRPr lang="ru-RU" sz="800" u="sng" dirty="0" smtClean="0">
              <a:hlinkClick r:id="rId3"/>
            </a:endParaRPr>
          </a:p>
          <a:p>
            <a:endParaRPr lang="ru-RU" dirty="0"/>
          </a:p>
          <a:p>
            <a:pPr marL="0" indent="0">
              <a:buNone/>
            </a:pPr>
            <a:r>
              <a:rPr lang="ru-RU" sz="900" dirty="0" smtClean="0"/>
              <a:t>     </a:t>
            </a: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08214"/>
            <a:ext cx="2597647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61047"/>
            <a:ext cx="4432817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56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Кто творит историю или</a:t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 должен изучать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историк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7287210" cy="293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67744" y="4797152"/>
            <a:ext cx="568863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u="sng" dirty="0" smtClean="0">
                <a:hlinkClick r:id="rId4"/>
              </a:rPr>
              <a:t>Источник: https</a:t>
            </a:r>
            <a:r>
              <a:rPr lang="ru-RU" sz="800" u="sng" dirty="0">
                <a:hlinkClick r:id="rId4"/>
              </a:rPr>
              <a:t>://yandex.ru/images/search?from=tabbar&amp;text=татищев%20ломоносов%20карамзин</a:t>
            </a:r>
            <a:endParaRPr lang="ru-RU" sz="800" dirty="0"/>
          </a:p>
          <a:p>
            <a:pPr algn="ctr"/>
            <a:endPara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Историю делают Герои – просвещенные монархи, мудрые советники, философы, полководцы</a:t>
            </a:r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		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856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Югры, как наука</a:t>
            </a:r>
            <a:endParaRPr lang="ru-RU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План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История, её объект, предмет </a:t>
            </a:r>
          </a:p>
          <a:p>
            <a:pPr marL="457200" indent="-457200" algn="just">
              <a:buFont typeface="Arial" pitchFamily="34" charset="0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Исторические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источники и методы работы с ними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«Вечные» вопросы истории: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- можно ли её понимать?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- главная движущая сила истории – это …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история у всех одна или разная?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Уникальность Югорской истории</a:t>
            </a:r>
          </a:p>
          <a:p>
            <a:pPr marL="0" indent="0" algn="just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Литература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Академическая история Югры в 8-ми томах / под общ. ред. Р.Г.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Пихоя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Ханты-Мансийск: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Изд. дом «Новости Югры»,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2024.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50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  <a:t>Кто творит историю или</a:t>
            </a:r>
            <a:b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  <a:t>что должен изучать историк</a:t>
            </a:r>
            <a:b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3.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3096"/>
            <a:ext cx="360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4293096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u="sng" dirty="0" smtClean="0">
                <a:hlinkClick r:id="rId4"/>
              </a:rPr>
              <a:t>Источник: https</a:t>
            </a:r>
            <a:r>
              <a:rPr lang="ru-RU" sz="800" u="sng" dirty="0">
                <a:hlinkClick r:id="rId4"/>
              </a:rPr>
              <a:t>://yandex.ru/images/search?from=tabbar&amp;img_url=https%3A%2F%2Fcs12.pikabu.ru%2Fpost_img%2F2020%2F09%2F29%2F4%2Fog_og_160135855827970867.jpg&amp;lr=57&amp;pos=7&amp;rpt=simage&amp;text=гегель</a:t>
            </a:r>
            <a:endParaRPr lang="ru-RU" sz="800" dirty="0"/>
          </a:p>
          <a:p>
            <a:pPr algn="ctr"/>
            <a:r>
              <a:rPr lang="ru-RU" sz="2000" b="1" dirty="0" smtClean="0">
                <a:latin typeface="+mj-lt"/>
                <a:cs typeface="Times New Roman" pitchFamily="18" charset="0"/>
              </a:rPr>
              <a:t>ГЕГЕЛЬ (1770-1831)</a:t>
            </a:r>
            <a:endParaRPr lang="ru-RU" sz="2000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592" y="2853096"/>
            <a:ext cx="43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История – есть 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самопознание-саморазвитие 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Мирового Разума</a:t>
            </a:r>
          </a:p>
          <a:p>
            <a:pPr algn="ctr"/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ли 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Абсолютного Духа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5254742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Развитие истории – объективный,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не зависящий от воли и желаний людей процесс</a:t>
            </a:r>
            <a:endParaRPr lang="ru-RU" sz="24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Кто творит историю или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    </a:t>
            </a:r>
            <a:r>
              <a:rPr lang="ru-RU" sz="28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что должен изучать историк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				</a:t>
            </a:r>
            <a:r>
              <a:rPr lang="ru-RU" sz="28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3а.</a:t>
            </a:r>
            <a:endParaRPr lang="ru-RU" sz="2800" dirty="0">
              <a:latin typeface="+mn-lt"/>
            </a:endParaRPr>
          </a:p>
        </p:txBody>
      </p:sp>
      <p:sp>
        <p:nvSpPr>
          <p:cNvPr id="4" name="Блок-схема: узел 3"/>
          <p:cNvSpPr/>
          <p:nvPr/>
        </p:nvSpPr>
        <p:spPr>
          <a:xfrm>
            <a:off x="3419872" y="1844824"/>
            <a:ext cx="2016224" cy="1753344"/>
          </a:xfrm>
          <a:prstGeom prst="flowChartConnecto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лако 4"/>
          <p:cNvSpPr/>
          <p:nvPr/>
        </p:nvSpPr>
        <p:spPr>
          <a:xfrm>
            <a:off x="3995936" y="1484784"/>
            <a:ext cx="864096" cy="64807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Аб.Дух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88840"/>
            <a:ext cx="217033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37" y="4077072"/>
            <a:ext cx="1873459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2749451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авая фигурная скобка 5"/>
          <p:cNvSpPr/>
          <p:nvPr/>
        </p:nvSpPr>
        <p:spPr>
          <a:xfrm>
            <a:off x="5508104" y="2348880"/>
            <a:ext cx="216024" cy="5399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авая фигурная скобка 6"/>
          <p:cNvSpPr/>
          <p:nvPr/>
        </p:nvSpPr>
        <p:spPr>
          <a:xfrm rot="5400000">
            <a:off x="4274993" y="3319111"/>
            <a:ext cx="334888" cy="89300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авая фигурная скобка 7"/>
          <p:cNvSpPr/>
          <p:nvPr/>
        </p:nvSpPr>
        <p:spPr>
          <a:xfrm rot="10800000">
            <a:off x="3241426" y="2492893"/>
            <a:ext cx="185017" cy="122500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Левая фигурная скобка 8"/>
          <p:cNvSpPr/>
          <p:nvPr/>
        </p:nvSpPr>
        <p:spPr>
          <a:xfrm rot="3174679">
            <a:off x="3158846" y="1597226"/>
            <a:ext cx="557781" cy="56850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543" y="115830"/>
            <a:ext cx="1562553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12160" y="31409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природа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832672" y="5661248"/>
            <a:ext cx="145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человек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99592" y="393305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государство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95536" y="620688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Идеальное </a:t>
            </a:r>
          </a:p>
          <a:p>
            <a:pPr algn="ctr"/>
            <a:r>
              <a:rPr lang="ru-RU" b="1" dirty="0" smtClean="0"/>
              <a:t>Государство</a:t>
            </a:r>
          </a:p>
          <a:p>
            <a:pPr algn="ctr"/>
            <a:r>
              <a:rPr lang="ru-RU" b="1" dirty="0" smtClean="0"/>
              <a:t>=</a:t>
            </a:r>
          </a:p>
          <a:p>
            <a:pPr algn="ctr"/>
            <a:r>
              <a:rPr lang="ru-RU" b="1" dirty="0" smtClean="0"/>
              <a:t>Абсолютный Дух</a:t>
            </a:r>
            <a:endParaRPr lang="ru-RU" b="1" dirty="0"/>
          </a:p>
        </p:txBody>
      </p:sp>
      <p:sp>
        <p:nvSpPr>
          <p:cNvPr id="3" name="Стрелка вниз 2"/>
          <p:cNvSpPr/>
          <p:nvPr/>
        </p:nvSpPr>
        <p:spPr>
          <a:xfrm rot="19327127">
            <a:off x="5056759" y="1877128"/>
            <a:ext cx="288032" cy="6454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8147">
            <a:off x="4885207" y="2944577"/>
            <a:ext cx="5175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0336">
            <a:off x="3503264" y="3072405"/>
            <a:ext cx="658813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9473">
            <a:off x="3321719" y="1927848"/>
            <a:ext cx="6397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957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140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   </a:t>
            </a: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творит историю </a:t>
            </a: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b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       что </a:t>
            </a:r>
            <a: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должен изучать </a:t>
            </a: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историк</a:t>
            </a:r>
            <a:b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3б. 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496855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ru-RU" sz="2000" dirty="0" smtClean="0"/>
          </a:p>
          <a:p>
            <a:pPr marL="0" lvl="0" indent="0">
              <a:buNone/>
            </a:pPr>
            <a:endParaRPr lang="ru-RU" sz="2000" dirty="0"/>
          </a:p>
          <a:p>
            <a:pPr lvl="0"/>
            <a:endParaRPr lang="ru-RU" sz="2000" dirty="0" smtClean="0"/>
          </a:p>
          <a:p>
            <a:pPr lvl="0"/>
            <a:endParaRPr lang="ru-RU" sz="2400" dirty="0"/>
          </a:p>
          <a:p>
            <a:pPr lvl="0"/>
            <a:endParaRPr lang="ru-RU" sz="2000" dirty="0" smtClean="0"/>
          </a:p>
          <a:p>
            <a:pPr lvl="0"/>
            <a:endParaRPr lang="ru-RU" sz="2000" dirty="0"/>
          </a:p>
          <a:p>
            <a:pPr lvl="0"/>
            <a:endParaRPr lang="ru-RU" sz="2000" dirty="0" smtClean="0"/>
          </a:p>
          <a:p>
            <a:pPr lvl="0"/>
            <a:endParaRPr lang="ru-RU" sz="2000" dirty="0"/>
          </a:p>
          <a:p>
            <a:pPr marL="0" lvl="0" indent="0">
              <a:buNone/>
            </a:pPr>
            <a:r>
              <a:rPr lang="ru-RU" sz="2000" dirty="0" smtClean="0"/>
              <a:t> </a:t>
            </a:r>
            <a:endParaRPr lang="ru-RU" sz="2400" b="1" dirty="0" smtClean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71400"/>
            <a:ext cx="309634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338560"/>
              </p:ext>
            </p:extLst>
          </p:nvPr>
        </p:nvGraphicFramePr>
        <p:xfrm>
          <a:off x="4067944" y="1412776"/>
          <a:ext cx="4632176" cy="482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2176"/>
              </a:tblGrid>
              <a:tr h="4824536">
                <a:tc>
                  <a:txBody>
                    <a:bodyPr/>
                    <a:lstStyle/>
                    <a:p>
                      <a:r>
                        <a:rPr lang="ru-RU" dirty="0" smtClean="0"/>
                        <a:t>-- «природа страны»,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-- «природа племени» (примерно то, что сейчас называют менталитетом, национальным характером) </a:t>
                      </a:r>
                    </a:p>
                    <a:p>
                      <a:r>
                        <a:rPr lang="ru-RU" dirty="0" smtClean="0"/>
                        <a:t> 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-- «ход внешних событий» (они даны нам извне, как условие, к которому мы вынуждены примеряться).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ДВИЖУЩАЯ СИЛА ИСТОРИИ - ГОСУДАРСТВО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67544" y="5517232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u="sng" dirty="0" smtClean="0">
                <a:hlinkClick r:id="rId4"/>
              </a:rPr>
              <a:t>Источник: https</a:t>
            </a:r>
            <a:r>
              <a:rPr lang="ru-RU" sz="800" u="sng" dirty="0">
                <a:hlinkClick r:id="rId4"/>
              </a:rPr>
              <a:t>://yandex.ru/images/search?text=Сергей%20Михайлович%20Соловьев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643526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Кто творит историю или</a:t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       что должен изучать историк</a:t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511256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				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			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История – объективный процесс,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	но это не саморазвитие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Абс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Духа,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	это история развития производительных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		сил и классовой борьбы.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Карл Маркс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(1818-1883)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800" dirty="0" smtClean="0">
                <a:hlinkClick r:id="rId3"/>
              </a:rPr>
              <a:t>   Источник: </a:t>
            </a:r>
            <a:r>
              <a:rPr lang="en-US" sz="800" dirty="0" smtClean="0">
                <a:hlinkClick r:id="rId3"/>
              </a:rPr>
              <a:t>https</a:t>
            </a:r>
            <a:r>
              <a:rPr lang="en-US" sz="800" dirty="0">
                <a:hlinkClick r:id="rId3"/>
              </a:rPr>
              <a:t>://yandex.ru/images/search?text=</a:t>
            </a:r>
            <a:r>
              <a:rPr lang="ru-RU" sz="800" dirty="0">
                <a:hlinkClick r:id="rId3"/>
              </a:rPr>
              <a:t>Карл%20Маркс</a:t>
            </a:r>
            <a:endParaRPr lang="ru-RU" sz="800" dirty="0" smtClean="0"/>
          </a:p>
          <a:p>
            <a:pPr marL="0" indent="0">
              <a:buNone/>
            </a:pPr>
            <a:r>
              <a:rPr lang="ru-RU" sz="2000" dirty="0"/>
              <a:t>	</a:t>
            </a:r>
            <a:r>
              <a:rPr lang="ru-RU" sz="2000" dirty="0" smtClean="0"/>
              <a:t>			</a:t>
            </a:r>
            <a:endParaRPr lang="ru-RU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77" y="1340768"/>
            <a:ext cx="223224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812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Кто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творит историю или</a:t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       что должен изучать историк</a:t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				4а.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568952" cy="51845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История развивается под действием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 объективных факторов: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естественно-географический; 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2) этнопсихологический и культурный; 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3) экономический; 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4) социальный; 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5) политический.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		В.О. Ключевский (1841-1911)</a:t>
            </a:r>
          </a:p>
          <a:p>
            <a:pPr marL="0" indent="0">
              <a:buNone/>
            </a:pP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				      Источник: </a:t>
            </a:r>
            <a:r>
              <a:rPr lang="en-US" sz="9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en-US" sz="900" dirty="0">
                <a:latin typeface="Times New Roman" pitchFamily="18" charset="0"/>
                <a:cs typeface="Times New Roman" pitchFamily="18" charset="0"/>
                <a:hlinkClick r:id="rId3"/>
              </a:rPr>
              <a:t>://yandex.ru/images/search?text=</a:t>
            </a:r>
            <a:r>
              <a:rPr lang="ru-RU" sz="900" dirty="0">
                <a:latin typeface="Times New Roman" pitchFamily="18" charset="0"/>
                <a:cs typeface="Times New Roman" pitchFamily="18" charset="0"/>
                <a:hlinkClick r:id="rId3"/>
              </a:rPr>
              <a:t>Ключевский</a:t>
            </a:r>
            <a:endParaRPr lang="ru-RU" sz="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Каждая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историческая эпоха основана на оригинальной,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	неповторимой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комбинации этих пяти факторов, которая,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	преломляясь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 сознании людей, порождает оригинальные,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свойственные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только данному времени представления,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	мировоззрения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идеологии. Ими и руководствуются люди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своем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поведении. Их деятельностью, жизнью и развивается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история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24864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683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у всех одна или разная 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500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719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История у всех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общая  </a:t>
            </a:r>
            <a:r>
              <a:rPr lang="ru-RU" b="1" dirty="0" smtClean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000" dirty="0" smtClean="0">
                <a:latin typeface="+mn-lt"/>
                <a:cs typeface="Times New Roman" pitchFamily="18" charset="0"/>
              </a:rPr>
              <a:t>Т. Н. Грановский (1813-1855)</a:t>
            </a:r>
            <a:br>
              <a:rPr lang="ru-RU" sz="2000" dirty="0" smtClean="0">
                <a:latin typeface="+mn-lt"/>
                <a:cs typeface="Times New Roman" pitchFamily="18" charset="0"/>
              </a:rPr>
            </a:br>
            <a:r>
              <a:rPr lang="ru-RU" sz="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Источник: </a:t>
            </a:r>
            <a:r>
              <a:rPr lang="en-US" sz="900" dirty="0" smtClean="0">
                <a:solidFill>
                  <a:srgbClr val="0070C0"/>
                </a:solidFill>
                <a:hlinkClick r:id="rId3"/>
              </a:rPr>
              <a:t>https</a:t>
            </a:r>
            <a:r>
              <a:rPr lang="en-US" sz="900" dirty="0">
                <a:solidFill>
                  <a:srgbClr val="0070C0"/>
                </a:solidFill>
                <a:hlinkClick r:id="rId3"/>
              </a:rPr>
              <a:t>://yandex.ru/images/search?text=</a:t>
            </a:r>
            <a:r>
              <a:rPr lang="ru-RU" sz="900" dirty="0">
                <a:solidFill>
                  <a:srgbClr val="0070C0"/>
                </a:solidFill>
                <a:hlinkClick r:id="rId3"/>
              </a:rPr>
              <a:t>Грановский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                       </a:t>
            </a:r>
            <a:br>
              <a:rPr lang="ru-RU" sz="2000" b="1" i="1" dirty="0" smtClean="0"/>
            </a:b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 smtClean="0"/>
              <a:t>	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История – это биография человечества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32" y="1340768"/>
            <a:ext cx="3450635" cy="195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3105"/>
            <a:ext cx="9239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652" y="3330605"/>
            <a:ext cx="33147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240030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043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стория у каждого 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отдельная, своя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Н. Я. Данилевский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(1822-1885)</a:t>
            </a:r>
          </a:p>
          <a:p>
            <a:pPr marL="0" indent="0">
              <a:buNone/>
            </a:pPr>
            <a:r>
              <a:rPr lang="ru-RU" sz="800" u="sng" dirty="0" smtClean="0">
                <a:hlinkClick r:id="rId3"/>
              </a:rPr>
              <a:t>Источник:</a:t>
            </a:r>
            <a:endParaRPr lang="ru-RU" sz="800" u="sng" dirty="0">
              <a:hlinkClick r:id="rId3"/>
            </a:endParaRPr>
          </a:p>
          <a:p>
            <a:pPr marL="0" indent="0">
              <a:buNone/>
            </a:pPr>
            <a:r>
              <a:rPr lang="ru-RU" sz="800" u="sng" dirty="0" smtClean="0">
                <a:hlinkClick r:id="rId3"/>
              </a:rPr>
              <a:t>https</a:t>
            </a:r>
            <a:r>
              <a:rPr lang="ru-RU" sz="800" u="sng" dirty="0">
                <a:hlinkClick r:id="rId3"/>
              </a:rPr>
              <a:t>://yandex.ru/images/search?text=данилевский%20николай%20яковлевич</a:t>
            </a:r>
            <a:endParaRPr lang="ru-RU" sz="800" dirty="0"/>
          </a:p>
          <a:p>
            <a:pPr marL="0" indent="0">
              <a:buNone/>
            </a:pPr>
            <a:endParaRPr lang="ru-RU" sz="2000" b="1" i="1" dirty="0"/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История – это биографии цивилизаций</a:t>
            </a:r>
            <a:endParaRPr lang="ru-RU" sz="28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901825" cy="2517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6315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Уникальность </a:t>
            </a:r>
            <a:r>
              <a:rPr lang="ru-RU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горской истории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00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Академическая история Югры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72516"/>
            <a:ext cx="556027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01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Объект изучения истории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9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Уникальность истории России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Уникальность истории Югры-1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Многонациональный народ</a:t>
            </a:r>
          </a:p>
          <a:p>
            <a:pPr marL="457200" indent="-457200">
              <a:buAutoNum type="arabicParenR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Разные уклады жизни</a:t>
            </a:r>
          </a:p>
          <a:p>
            <a:pPr marL="457200" indent="-457200">
              <a:buAutoNum type="arabicParenR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Разные языки 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разные сказки, легенды, мифы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разные языковые картины мира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иначе: мы имеем богатое культурное разнообразие и наша история, особенно последних 100 лет учит нас: это разнообразие надо сохранять: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 –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развивать традиционные хоз. практики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 –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поддерживать языки 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поддерживать народные обычаи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 algn="ctr">
              <a:buNone/>
            </a:pPr>
            <a:endParaRPr lang="ru-RU" sz="18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39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никальность истории России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Уникальность истории Югры-2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4) Центральная проблема истории Югры – проблема «Другого», проблема гармонизации «русского» и «угорского».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Иначе: это проблема межкультурного взаимодействия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Ассимиляция 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Аккультурация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Сепарация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Интеграция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5) Значение регионально-национальной (или  этнической) мифологии</a:t>
            </a:r>
          </a:p>
          <a:p>
            <a:pPr marL="0" indent="0">
              <a:buNone/>
            </a:pPr>
            <a:endParaRPr lang="ru-RU" sz="2000" dirty="0"/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читайте, думайте, спорьте, соглашайтесь и не соглашайтесь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история страны, история Югры – это наша личная история 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81239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A39A51-E002-F96E-70AA-B5EF6C4F4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EF984F-8851-1B04-7222-9E9C81CA39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7" y="2484581"/>
            <a:ext cx="273144" cy="3619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93FCC90-0932-2BBB-72FD-33BC97B3F8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7" y="3146255"/>
            <a:ext cx="273144" cy="3619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5F8F3D6-D418-5DAC-8FC3-36A67932A2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7" y="3742539"/>
            <a:ext cx="273144" cy="3619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C426619-BB1D-97B3-AD64-AB771A737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7" y="4342083"/>
            <a:ext cx="273144" cy="3619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9672" y="2846483"/>
            <a:ext cx="5832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914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12168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solidFill>
                  <a:srgbClr val="0070C0"/>
                </a:solidFill>
              </a:rPr>
              <a:t>		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 изучает история?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endParaRPr lang="ru-RU" sz="9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208912" cy="492514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Что можно </a:t>
            </a:r>
          </a:p>
          <a:p>
            <a:pPr marL="457200" lvl="1" indent="0">
              <a:buNone/>
            </a:pP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считать </a:t>
            </a:r>
          </a:p>
          <a:p>
            <a:pPr marL="457200" lvl="1" indent="0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прошлым ?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5">
              <a:buFontTx/>
              <a:buChar char="-"/>
            </a:pPr>
            <a:endParaRPr lang="ru-RU" b="1" i="1" dirty="0" smtClean="0"/>
          </a:p>
          <a:p>
            <a:pPr lvl="8">
              <a:buFontTx/>
              <a:buChar char="-"/>
            </a:pPr>
            <a:r>
              <a:rPr lang="ru-RU" b="1" i="1" dirty="0" smtClean="0"/>
              <a:t>            </a:t>
            </a:r>
            <a:endParaRPr lang="ru-RU" b="1" i="1" dirty="0"/>
          </a:p>
          <a:p>
            <a:pPr lvl="2">
              <a:buFontTx/>
              <a:buChar char="-"/>
            </a:pPr>
            <a:endParaRPr lang="ru-RU" b="1" i="1" dirty="0" smtClean="0"/>
          </a:p>
          <a:p>
            <a:pPr lvl="2">
              <a:buFontTx/>
              <a:buChar char="-"/>
            </a:pPr>
            <a:endParaRPr lang="ru-RU" b="1" i="1" dirty="0"/>
          </a:p>
          <a:p>
            <a:pPr marL="914400" lvl="2" indent="0">
              <a:buNone/>
            </a:pPr>
            <a:endParaRPr lang="ru-RU" b="1" i="1" dirty="0" smtClean="0"/>
          </a:p>
          <a:p>
            <a:pPr marL="914400" lvl="2" indent="0">
              <a:buNone/>
            </a:pPr>
            <a:endParaRPr lang="ru-RU" b="1" i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782023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https://cdn.culture.ru/images/afac695b-d3eb-5ef6-88d2-b55325321be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4968552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93974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85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Прошлое </a:t>
            </a: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историка – это прошлые </a:t>
            </a:r>
            <a:r>
              <a:rPr lang="ru-RU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исторические эпохи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340768"/>
            <a:ext cx="7787208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900" dirty="0" smtClean="0">
              <a:hlinkClick r:id="rId3"/>
            </a:endParaRPr>
          </a:p>
          <a:p>
            <a:pPr marL="0" indent="0">
              <a:buNone/>
            </a:pPr>
            <a:endParaRPr lang="ru-RU" sz="900" dirty="0">
              <a:hlinkClick r:id="rId3"/>
            </a:endParaRPr>
          </a:p>
          <a:p>
            <a:pPr marL="0" indent="0" algn="ctr">
              <a:buNone/>
            </a:pPr>
            <a:endParaRPr lang="ru-RU" sz="2800" b="1" i="1" dirty="0" smtClean="0"/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Сова Минервы вылетает в сумерки…»</a:t>
            </a:r>
          </a:p>
          <a:p>
            <a:pPr marL="0" indent="0">
              <a:buNone/>
            </a:pPr>
            <a:endParaRPr lang="ru-RU" sz="2800" b="1" dirty="0"/>
          </a:p>
        </p:txBody>
      </p:sp>
      <p:pic>
        <p:nvPicPr>
          <p:cNvPr id="5" name="Рисунок 4" descr="https://avatars.mds.yandex.net/i?id=4f4d46dbef740b73eddf9896ed84e9fb884ec043-5294030-images-thumbs&amp;n=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3994150" cy="304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43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Исторические эпохи Югры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631" y="1052736"/>
            <a:ext cx="8793865" cy="5073427"/>
          </a:xfrm>
        </p:spPr>
        <p:txBody>
          <a:bodyPr/>
          <a:lstStyle/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Древняя </a:t>
            </a:r>
            <a:r>
              <a:rPr lang="ru-RU" sz="2000" b="1" dirty="0"/>
              <a:t>Югра с начала заселения до конца I тысячелетия н. э. 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</a:t>
            </a:r>
            <a:r>
              <a:rPr lang="ru-RU" sz="2000" b="1" dirty="0"/>
              <a:t>Югра в </a:t>
            </a:r>
            <a:r>
              <a:rPr lang="en-US" sz="2000" b="1" dirty="0"/>
              <a:t>XI–XVI </a:t>
            </a:r>
            <a:r>
              <a:rPr lang="ru-RU" sz="2000" b="1" dirty="0"/>
              <a:t>вв</a:t>
            </a:r>
            <a:r>
              <a:rPr lang="ru-RU" sz="2000" b="1" dirty="0" smtClean="0"/>
              <a:t>.  </a:t>
            </a:r>
          </a:p>
          <a:p>
            <a:pPr marL="0" indent="0">
              <a:buNone/>
            </a:pPr>
            <a:r>
              <a:rPr lang="ru-RU" sz="2000" b="1" dirty="0"/>
              <a:t> </a:t>
            </a:r>
            <a:r>
              <a:rPr lang="ru-RU" sz="2000" b="1" dirty="0" smtClean="0"/>
              <a:t>          </a:t>
            </a:r>
            <a:r>
              <a:rPr lang="ru-RU" sz="2000" b="1" dirty="0"/>
              <a:t>Югра в составе Московского государства 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/>
              <a:t> </a:t>
            </a:r>
            <a:r>
              <a:rPr lang="ru-RU" sz="2000" b="1" dirty="0" smtClean="0"/>
              <a:t>                 </a:t>
            </a:r>
            <a:r>
              <a:rPr lang="ru-RU" sz="2000" b="1" dirty="0"/>
              <a:t>Югра в XVIII — </a:t>
            </a:r>
            <a:r>
              <a:rPr lang="ru-RU" sz="2000" b="1" dirty="0" smtClean="0"/>
              <a:t>начале </a:t>
            </a:r>
            <a:r>
              <a:rPr lang="ru-RU" sz="2000" b="1" dirty="0"/>
              <a:t>XIX </a:t>
            </a:r>
            <a:r>
              <a:rPr lang="ru-RU" sz="2000" b="1" dirty="0" smtClean="0"/>
              <a:t>в.</a:t>
            </a:r>
            <a:r>
              <a:rPr lang="ru-RU" sz="2000" b="1" dirty="0"/>
              <a:t> </a:t>
            </a:r>
            <a:endParaRPr lang="ru-RU" sz="800" b="1" dirty="0" smtClean="0"/>
          </a:p>
          <a:p>
            <a:pPr marL="0" indent="0">
              <a:buNone/>
            </a:pPr>
            <a:r>
              <a:rPr lang="ru-RU" sz="2000" b="1" dirty="0"/>
              <a:t>	 </a:t>
            </a:r>
            <a:r>
              <a:rPr lang="ru-RU" sz="2000" b="1" dirty="0" smtClean="0"/>
              <a:t>          Югра </a:t>
            </a:r>
            <a:r>
              <a:rPr lang="ru-RU" sz="2000" b="1" dirty="0"/>
              <a:t>в составе </a:t>
            </a:r>
            <a:r>
              <a:rPr lang="ru-RU" sz="2000" b="1" dirty="0" smtClean="0"/>
              <a:t>Росс. </a:t>
            </a:r>
            <a:r>
              <a:rPr lang="ru-RU" sz="2000" b="1" dirty="0"/>
              <a:t>империи во </a:t>
            </a:r>
            <a:r>
              <a:rPr lang="ru-RU" sz="2000" b="1" dirty="0" smtClean="0"/>
              <a:t>2-ой четверти XIX—нач. XX вв. </a:t>
            </a:r>
          </a:p>
          <a:p>
            <a:pPr marL="0" indent="0">
              <a:buNone/>
            </a:pPr>
            <a:r>
              <a:rPr lang="ru-RU" sz="2000" b="1" dirty="0"/>
              <a:t>	</a:t>
            </a:r>
            <a:r>
              <a:rPr lang="ru-RU" sz="2000" b="1" dirty="0" smtClean="0"/>
              <a:t>	  Югра </a:t>
            </a:r>
            <a:r>
              <a:rPr lang="ru-RU" sz="2000" b="1" dirty="0"/>
              <a:t>в 1917–1953 гг.: на пути </a:t>
            </a:r>
            <a:r>
              <a:rPr lang="ru-RU" sz="2000" b="1" dirty="0" smtClean="0"/>
              <a:t>модернизации</a:t>
            </a:r>
          </a:p>
          <a:p>
            <a:pPr marL="0" indent="0">
              <a:buNone/>
            </a:pPr>
            <a:r>
              <a:rPr lang="ru-RU" sz="2000" b="1" dirty="0"/>
              <a:t>	</a:t>
            </a:r>
            <a:r>
              <a:rPr lang="ru-RU" sz="2000" b="1" dirty="0" smtClean="0"/>
              <a:t>	          Второе </a:t>
            </a:r>
            <a:r>
              <a:rPr lang="ru-RU" sz="2000" b="1" dirty="0"/>
              <a:t>«покорение Сибири»: </a:t>
            </a:r>
            <a:r>
              <a:rPr lang="ru-RU" sz="2000" b="1" dirty="0" smtClean="0"/>
              <a:t>ХМАО-Югра </a:t>
            </a:r>
            <a:r>
              <a:rPr lang="ru-RU" sz="2000" b="1" dirty="0"/>
              <a:t>в годы </a:t>
            </a:r>
            <a:r>
              <a:rPr lang="ru-RU" sz="2000" b="1" dirty="0" smtClean="0"/>
              <a:t>			          становления </a:t>
            </a:r>
            <a:r>
              <a:rPr lang="ru-RU" sz="2000" b="1" dirty="0"/>
              <a:t>и развития нефтегазового комплекса </a:t>
            </a:r>
            <a:r>
              <a:rPr lang="ru-RU" sz="2000" b="1" dirty="0" smtClean="0"/>
              <a:t>			          (</a:t>
            </a:r>
            <a:r>
              <a:rPr lang="ru-RU" sz="2000" b="1" dirty="0"/>
              <a:t>1953–1991) 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/>
              <a:t>	</a:t>
            </a:r>
            <a:r>
              <a:rPr lang="ru-RU" sz="2000" b="1" dirty="0" smtClean="0"/>
              <a:t>		     Югра </a:t>
            </a:r>
            <a:r>
              <a:rPr lang="ru-RU" sz="2000" b="1" dirty="0"/>
              <a:t>в 1991–2023 гг. </a:t>
            </a:r>
            <a:endParaRPr lang="ru-RU" sz="2000" b="1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b="1" dirty="0" smtClean="0"/>
              <a:t>	</a:t>
            </a:r>
            <a:endParaRPr lang="ru-RU" sz="2000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6632"/>
            <a:ext cx="158382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70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 изучения истории – это …</a:t>
            </a:r>
            <a:br>
              <a:rPr lang="ru-RU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66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6600" dirty="0"/>
          </a:p>
        </p:txBody>
      </p:sp>
      <p:pic>
        <p:nvPicPr>
          <p:cNvPr id="4" name="Рисунок 3" descr="https://cdn.culture.ru/images/afac695b-d3eb-5ef6-88d2-b55325321be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7560840" cy="3960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20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Исторические источники и методы работы с ними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23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Исторические источники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626469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17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483</Words>
  <Application>Microsoft Office PowerPoint</Application>
  <PresentationFormat>Экран (4:3)</PresentationFormat>
  <Paragraphs>266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История Югры, как наука</vt:lpstr>
      <vt:lpstr>Презентация PowerPoint</vt:lpstr>
      <vt:lpstr>  Что изучает история?   </vt:lpstr>
      <vt:lpstr> Прошлое для историка – это прошлые исторические эпохи </vt:lpstr>
      <vt:lpstr>Исторические эпохи Югры</vt:lpstr>
      <vt:lpstr>Предмет изучения истории – это … </vt:lpstr>
      <vt:lpstr>Презентация PowerPoint</vt:lpstr>
      <vt:lpstr>Исторические источники  </vt:lpstr>
      <vt:lpstr>Проблема подлинности источника </vt:lpstr>
      <vt:lpstr>Методы исследования и преподавания истории-1</vt:lpstr>
      <vt:lpstr>МЕТОДЫ ИССЛЕДОВАНИЯ И ПРЕПОДАВАНИЯ ИСТОРИИ-2</vt:lpstr>
      <vt:lpstr>Методы исследования и преподавания истории-3</vt:lpstr>
      <vt:lpstr>Презентация PowerPoint</vt:lpstr>
      <vt:lpstr>Что значит: изучать историю?</vt:lpstr>
      <vt:lpstr>Презентация PowerPoint</vt:lpstr>
      <vt:lpstr>Кто творит историю или что должен изучать историк 1.</vt:lpstr>
      <vt:lpstr>                                                      Кто творит историю или                                               что должен изучать историк 2.        </vt:lpstr>
      <vt:lpstr>Кто творит историю или что должен изучать историк 2а.</vt:lpstr>
      <vt:lpstr>Кто творит историю или что должен изучать историк 3.</vt:lpstr>
      <vt:lpstr>   Кто творит историю или        что должен изучать историк         3а.</vt:lpstr>
      <vt:lpstr>       Кто творит историю или           что должен изучать историк 3б. </vt:lpstr>
      <vt:lpstr>Кто творит историю или           что должен изучать историк 4.</vt:lpstr>
      <vt:lpstr>    Кто творит историю или           что должен изучать историк         4а.</vt:lpstr>
      <vt:lpstr>Презентация PowerPoint</vt:lpstr>
      <vt:lpstr>        История у всех общая         Т. Н. Грановский (1813-1855) Источник: https://yandex.ru/images/search?text=Грановский                           История – это биография человечества</vt:lpstr>
      <vt:lpstr>История у каждого  отдельная, своя</vt:lpstr>
      <vt:lpstr>Презентация PowerPoint</vt:lpstr>
      <vt:lpstr>Академическая история Югры</vt:lpstr>
      <vt:lpstr>Уникальность истории России Уникальность истории Югры-1</vt:lpstr>
      <vt:lpstr>Уникальность истории России Уникальность истории Югры-2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Киселев</dc:creator>
  <cp:lastModifiedBy>Александр Киселев</cp:lastModifiedBy>
  <cp:revision>102</cp:revision>
  <dcterms:created xsi:type="dcterms:W3CDTF">2024-02-07T11:17:02Z</dcterms:created>
  <dcterms:modified xsi:type="dcterms:W3CDTF">2025-04-13T06:48:37Z</dcterms:modified>
</cp:coreProperties>
</file>