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3" r:id="rId3"/>
    <p:sldId id="284" r:id="rId4"/>
    <p:sldId id="257" r:id="rId5"/>
    <p:sldId id="258" r:id="rId6"/>
    <p:sldId id="276" r:id="rId7"/>
    <p:sldId id="275" r:id="rId8"/>
    <p:sldId id="285" r:id="rId9"/>
    <p:sldId id="278" r:id="rId10"/>
    <p:sldId id="277" r:id="rId11"/>
    <p:sldId id="281" r:id="rId12"/>
    <p:sldId id="286" r:id="rId13"/>
    <p:sldId id="259" r:id="rId14"/>
    <p:sldId id="287" r:id="rId15"/>
    <p:sldId id="266" r:id="rId16"/>
    <p:sldId id="268" r:id="rId17"/>
    <p:sldId id="267" r:id="rId18"/>
    <p:sldId id="269" r:id="rId19"/>
    <p:sldId id="270" r:id="rId20"/>
    <p:sldId id="271" r:id="rId21"/>
    <p:sldId id="272" r:id="rId22"/>
    <p:sldId id="273" r:id="rId23"/>
    <p:sldId id="288" r:id="rId24"/>
    <p:sldId id="261" r:id="rId25"/>
    <p:sldId id="262" r:id="rId26"/>
    <p:sldId id="289" r:id="rId27"/>
    <p:sldId id="279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0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8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8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1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7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14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36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1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3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8B245-A97C-4E74-BAB9-CD6391BC440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andex.ru/images/search?from=tabbar&amp;img_url=https://s2.best-wallpaper.net/wallpaper/2880x1800/2106/Magnifying-glass-crypto-scroll_2880x1800.jpg&amp;lr=57&amp;pos=1&amp;rpt=simage&amp;text=%D0%B8%D1%81%D1%82%D0%BE%D1%80%D0%B8%D1%8F%20%D0%BF%D0%BE%D0%B4%20%D0%BB%D1%83%D0%BF%D0%BE%D0%B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andex.ru/images/search?text=%D0%BE%D1%87%D0%BA%D0%B8%20%D0%BD%D0%B0%20%D0%BA%D0%BD%D0%B8%D0%B3%D0%B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hyperlink" Target="https://yandex.ru/images/search?from=tabbar&amp;img_url=https://heidelblog.s3.us-west-1.amazonaws.com/wp-content/uploads/2023/10/24105035/Sandro_Botticelli_-_St_Augustin_dans_son_cabinet_de_travail.jpg&amp;lr=57&amp;pos=2&amp;rpt=simage&amp;text=%D0%B0%D0%B2%D1%80%D0%B5%D0%BB%D0%B8%D0%B9%20%D0%B0%D0%B2%D0%B3%D1%83%D1%81%D1%82%D0%B8%D0%B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yandex.ru/images/search?from=tabbar&amp;img_url=https://avatars.dzeninfra.ru/get-zen_doc/1640172/pub_62f369e2a65cbc1d017800ab_62f369f9df546979ca1876e5/scale_1200&amp;lr=57&amp;pos=0&amp;rpt=simage&amp;text=%D0%BD%D0%B5%D1%81%D1%82%D0%BE%D1%80%20%D0%BB%D0%B5%D1%82%D0%BE%D0%BF%D0%B8%D1%81%D0%B5%D1%86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u.wikipedia.org/wiki/&#1069;&#1085;&#1094;&#1080;&#1082;&#1083;&#1086;&#1087;&#1077;&#1076;&#1080;&#1089;&#1090;&#1099;_(&#1060;&#1088;&#1072;&#1085;&#1094;&#1080;&#1103;_XVIII_&#1074;&#1077;&#1082;&#1072;)#/media/&#1060;&#1072;&#1081;&#1083;:Encyclopedie_de_D'Alembert_et_Diderot_-_Premiere_Page_-_ENC_1-NA5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yandex.ru/images/search?from=tabbar&amp;text=%D1%82%D0%B0%D1%82%D0%B8%D1%89%D0%B5%D0%B2%20%D0%BB%D0%BE%D0%BC%D0%BE%D0%BD%D0%BE%D1%81%D0%BE%D0%B2%20%D0%BA%D0%B0%D1%80%D0%B0%D0%BC%D0%B7%D0%B8%D0%B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andex.ru/images/search?from=tabbar&amp;img_url=https://cs12.pikabu.ru/post_img/2020/09/29/4/og_og_160135855827970867.jpg&amp;lr=57&amp;pos=7&amp;rpt=simage&amp;text=%D0%B3%D0%B5%D0%B3%D0%B5%D0%BB%D1%8C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andex.ru/images/search?text=%D0%A1%D0%B5%D1%80%D0%B3%D0%B5%D0%B9%20%D0%9C%D0%B8%D1%85%D0%B0%D0%B9%D0%BB%D0%BE%D0%B2%D0%B8%D1%87%20%D0%A1%D0%BE%D0%BB%D0%BE%D0%B2%D1%8C%D0%B5%D0%B2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yandex.ru/images/search?text=%D0%9A%D0%B0%D1%80%D0%BB%20%D0%9C%D0%B0%D1%80%D0%BA%D1%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0%9A%D0%BB%D1%8E%D1%87%D0%B5%D0%B2%D1%81%D0%BA%D0%B8%D0%B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hyperlink" Target="https://yandex.ru/images/search?text=%D0%93%D1%80%D0%B0%D0%BD%D0%BE%D0%B2%D1%81%D0%BA%D0%B8%D0%B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yandex.ru/images/search?text=%D0%B4%D0%B0%D0%BD%D0%B8%D0%BB%D0%B5%D0%B2%D1%81%D0%BA%D0%B8%D0%B9%20%D0%BD%D0%B8%D0%BA%D0%BE%D0%BB%D0%B0%D0%B9%20%D1%8F%D0%BA%D0%BE%D0%B2%D0%BB%D0%B5%D0%B2%D0%B8%D1%8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yandex.ru/images/search?from=tabbar&amp;img_url=https://cdn4.telesco.pe/file/NmmY3JjQb-UeRd8xW3wgN0c67pC75j5_yaBB4-fYW_5yD1vEQkoN1BvKZ3gn7mQH7mzj4GIjARa-pgHF6oYIqe7BxVJ8G6k2rEEQWnsSG0DdXzF26s8Jd0Da4-8kDz5yGLA7jwatVEHIOyTlhw9N_FLYjI9I6LUIiwxSZxCt5dNHtifVnt7ee7NAfZw7UFKFbaOwGQGz5TMCV3As5i1suWIe1kXnwji5YSP1jfYdzyQ1PxB_z_T8uWlCLkMJcp36TYp9JzKb6JunoDRerzL-qzVc0JAs9FOkTXMg-4k8bJBfVRi_oAvsaTz3jwsW-tvUU5pmwx8cazNtJSuSRZIQEw.jpg&amp;lr=57&amp;pos=2&amp;rpt=simage&amp;text=%D1%81%D0%B0%D0%BC%D0%B0%D1%80%D0%BE%D0%B2%D0%BE%20%D1%85%D0%B0%D0%BD%D1%82%D1%8B-%D0%BC%D0%B0%D0%BD%D1%81%D0%B8%D0%B9%D1%81%D0%BA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istmir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hyperlink" Target="https://yandex.ru/images/search?text=%D1%85%D0%B0%D0%BD%D1%82%D1%8B-%D0%BC%D0%B0%D0%BD%D1%81%D0%B8%D0%B9%D1%81%D0%BA" TargetMode="External"/><Relationship Id="rId4" Type="http://schemas.openxmlformats.org/officeDocument/2006/relationships/hyperlink" Target="https://yandex.ru/images/search?text=%D1%81%D0%B0%D0%BC%D0%B0%D1%80%D0%BE%D0%B2%D0%BE%20%D1%85%D0%B0%D0%BD%D1%82%D1%8B-%D0%BC%D0%B0%D0%BD%D1%81%D0%B8%D0%B9%D1%81%D0%BA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yandex.ru/images/search?from=tabbar&amp;img_url=https://img-fotki.yandex.ru/get/6420/108950446.113/0_cd1fe_90b573af_orig.png&amp;lr=57&amp;pos=2&amp;rpt=simage&amp;text=%D0%A1%D0%BE%D0%B2%D0%B0%20%D0%B8%20%D1%81%D0%B2%D0%B8%D1%82%D0%BE%D0%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andex.ru/images/search?text=%D0%BF%D0%B0%D0%BC%D1%8F%D1%82%D0%BD%D0%B8%D0%BA%20%D0%BC%D0%B0%D1%82%D1%8C%20%D1%8E%D0%B3%D1%80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andex.ru/images/search?from=tabbar&amp;img_url=https://data3.proshkolu.ru/content/media/pic/std/3000000/2468000/2467767-1b771cba1ced283f.jpg&amp;lr=57&amp;p=1&amp;pos=6&amp;rpt=simage&amp;text=%D0%B8%D1%81%D1%82%D0%BE%D1%80%D0%B8%D1%87%D0%B5%D1%81%D0%BA%D0%B8%D0%B5%20%D0%B8%D1%81%D1%82%D0%BE%D1%87%D0%BD%D0%B8%D0%BA%D0%B8%20%D0%B8%20%D0%B8%D1%85%20%D0%BA%D1%80%D0%B8%D1%82%D0%B8%D0%BA%D0%B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2007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B050"/>
                </a:solidFill>
              </a:rPr>
              <a:t>Департамент образования и </a:t>
            </a:r>
            <a:r>
              <a:rPr lang="ru-RU" sz="1800" b="1" dirty="0" smtClean="0">
                <a:solidFill>
                  <a:srgbClr val="00B050"/>
                </a:solidFill>
              </a:rPr>
              <a:t>науки </a:t>
            </a:r>
            <a:r>
              <a:rPr lang="ru-RU" sz="1800" b="1" dirty="0">
                <a:solidFill>
                  <a:srgbClr val="00B050"/>
                </a:solidFill>
              </a:rPr>
              <a:t>ХМАО – Югры</a:t>
            </a:r>
            <a:br>
              <a:rPr lang="ru-RU" sz="1800" b="1" dirty="0">
                <a:solidFill>
                  <a:srgbClr val="00B050"/>
                </a:solidFill>
              </a:rPr>
            </a:br>
            <a:r>
              <a:rPr lang="ru-RU" sz="1800" b="1" dirty="0">
                <a:solidFill>
                  <a:srgbClr val="00B050"/>
                </a:solidFill>
              </a:rPr>
              <a:t>Обско-угорский институт прикладных исследований и разработок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5133" y="836712"/>
            <a:ext cx="8289355" cy="5040560"/>
          </a:xfrm>
        </p:spPr>
        <p:txBody>
          <a:bodyPr>
            <a:normAutofit fontScale="77500" lnSpcReduction="20000"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pPr algn="just">
              <a:spcBef>
                <a:spcPts val="0"/>
              </a:spcBef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>
              <a:spcBef>
                <a:spcPts val="0"/>
              </a:spcBef>
            </a:pPr>
            <a:r>
              <a:rPr lang="ru-RU" sz="31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истории и этнологии</a:t>
            </a:r>
          </a:p>
          <a:p>
            <a:pPr>
              <a:spcBef>
                <a:spcPts val="0"/>
              </a:spcBef>
            </a:pPr>
            <a:endParaRPr lang="ru-RU" sz="1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1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solidFill>
                  <a:srgbClr val="00B050"/>
                </a:solidFill>
              </a:rPr>
              <a:t>М.Ф. Ершов					                                                     А.Г. Киселёв</a:t>
            </a: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solidFill>
                  <a:srgbClr val="00B050"/>
                </a:solidFill>
              </a:rPr>
              <a:t>канд. ист. наук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00B050"/>
                </a:solidFill>
              </a:rPr>
              <a:t>      </a:t>
            </a:r>
            <a:r>
              <a:rPr lang="ru-RU" sz="1800" b="1" dirty="0" smtClean="0">
                <a:solidFill>
                  <a:srgbClr val="00B050"/>
                </a:solidFill>
              </a:rPr>
              <a:t>                       </a:t>
            </a:r>
            <a:r>
              <a:rPr lang="ru-RU" sz="1800" b="1" dirty="0" err="1" smtClean="0">
                <a:solidFill>
                  <a:srgbClr val="00B050"/>
                </a:solidFill>
              </a:rPr>
              <a:t>докт.ист.наук</a:t>
            </a:r>
            <a:endParaRPr lang="ru-RU" sz="1800" b="1" dirty="0" smtClean="0">
              <a:solidFill>
                <a:srgbClr val="00B05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		</a:t>
            </a:r>
          </a:p>
          <a:p>
            <a:pPr algn="just"/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648822"/>
            <a:ext cx="9168836" cy="20917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6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25760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NS\Desktop\AFADD508D082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97128"/>
            <a:ext cx="67322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3" y="3435498"/>
            <a:ext cx="1377505" cy="164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3435497"/>
            <a:ext cx="1296145" cy="164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МЕТОДЫ ИСТОРИЧЕСКОГО </a:t>
            </a:r>
            <a:b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ИССЛЕДОВАНИЯ</a:t>
            </a:r>
            <a:endParaRPr lang="ru-RU" sz="2800" b="1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	        </a:t>
            </a:r>
            <a:r>
              <a:rPr lang="ru-RU" sz="2000" dirty="0" smtClean="0">
                <a:cs typeface="Times New Roman" pitchFamily="18" charset="0"/>
              </a:rPr>
              <a:t>Общенаучные методы: </a:t>
            </a:r>
          </a:p>
          <a:p>
            <a:pPr marL="0" indent="0">
              <a:buNone/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	                                           1) описания</a:t>
            </a:r>
          </a:p>
          <a:p>
            <a:pPr marL="0" indent="0">
              <a:buNone/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			         2) анализа</a:t>
            </a:r>
          </a:p>
          <a:p>
            <a:pPr marL="0" indent="0">
              <a:buNone/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			         3) обобщения</a:t>
            </a:r>
            <a:endParaRPr lang="ru-RU" sz="20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	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Источник: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 smtClean="0">
                <a:hlinkClick r:id="rId2"/>
              </a:rPr>
              <a:t>https</a:t>
            </a:r>
            <a:r>
              <a:rPr lang="en-US" sz="900" dirty="0">
                <a:hlinkClick r:id="rId2"/>
              </a:rPr>
              <a:t>://yandex.ru/images/search?from=tabbar&amp;img_url=https%3A%2F%2Fs2.best-wallpaper.net%2Fwallpaper%2F2880x1800%2F2106%2FMagnifying-glass-crypto-scroll_2880x1800.jpg&amp;lr=57&amp;pos=1&amp;rpt=simage&amp;text=</a:t>
            </a:r>
            <a:r>
              <a:rPr lang="ru-RU" sz="900" dirty="0">
                <a:hlinkClick r:id="rId2"/>
              </a:rPr>
              <a:t>история%20под%20лупой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</a:t>
            </a:r>
            <a:endParaRPr lang="ru-RU" sz="900" dirty="0" smtClean="0">
              <a:hlinkClick r:id="rId2"/>
            </a:endParaRPr>
          </a:p>
          <a:p>
            <a:pPr marL="0" indent="0">
              <a:buNone/>
            </a:pPr>
            <a:r>
              <a:rPr lang="ru-RU" sz="2000" dirty="0" smtClean="0">
                <a:cs typeface="Times New Roman" pitchFamily="18" charset="0"/>
              </a:rPr>
              <a:t>Специальные: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Проблемно-хронологический</a:t>
            </a:r>
            <a:endParaRPr lang="ru-RU" sz="2000" dirty="0" smtClean="0">
              <a:cs typeface="Times New Roman" pitchFamily="18" charset="0"/>
            </a:endParaRPr>
          </a:p>
          <a:p>
            <a:pPr marL="457200" indent="-457200">
              <a:buAutoNum type="arabicParenR"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Историко-системный</a:t>
            </a:r>
            <a:r>
              <a:rPr lang="ru-RU" sz="2000" dirty="0" smtClean="0">
                <a:cs typeface="Times New Roman" pitchFamily="18" charset="0"/>
              </a:rPr>
              <a:t> </a:t>
            </a: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Историко-сравнительный</a:t>
            </a:r>
          </a:p>
          <a:p>
            <a:pPr marL="457200" indent="-457200">
              <a:buAutoNum type="arabicParenR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кукла 1 шт с фон"/>
          <p:cNvPicPr>
            <a:picLocks noChangeAspect="1" noChangeArrowheads="1"/>
          </p:cNvPicPr>
          <p:nvPr/>
        </p:nvPicPr>
        <p:blipFill>
          <a:blip r:embed="rId3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28422"/>
            <a:ext cx="176860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9" y="764704"/>
            <a:ext cx="400488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92050">
            <a:off x="6855620" y="4309213"/>
            <a:ext cx="22558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914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ИСТОРИЧЕСКИЕ ЭПОХИ ЮГРЫ</a:t>
            </a:r>
            <a:endParaRPr lang="ru-RU" sz="28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631" y="1052736"/>
            <a:ext cx="8793865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Древняя </a:t>
            </a:r>
            <a:r>
              <a:rPr lang="ru-RU" sz="2000" b="1" dirty="0"/>
              <a:t>Югра с начала заселения до конца I тысячелетия н. э.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эволюция </a:t>
            </a:r>
            <a:r>
              <a:rPr lang="ru-RU" sz="1400" dirty="0">
                <a:solidFill>
                  <a:srgbClr val="FF0000"/>
                </a:solidFill>
              </a:rPr>
              <a:t>обработки </a:t>
            </a:r>
            <a:r>
              <a:rPr lang="ru-RU" sz="1400" dirty="0" smtClean="0">
                <a:solidFill>
                  <a:srgbClr val="FF0000"/>
                </a:solidFill>
              </a:rPr>
              <a:t>камня, типов жилищ, миграции</a:t>
            </a:r>
            <a:endParaRPr lang="ru-RU" sz="1400" dirty="0" smtClean="0"/>
          </a:p>
          <a:p>
            <a:pPr marL="0" indent="0">
              <a:buNone/>
            </a:pPr>
            <a:r>
              <a:rPr lang="ru-RU" sz="2000" b="1" dirty="0" smtClean="0"/>
              <a:t>     Югра </a:t>
            </a:r>
            <a:r>
              <a:rPr lang="ru-RU" sz="2000" b="1" dirty="0"/>
              <a:t>в </a:t>
            </a:r>
            <a:r>
              <a:rPr lang="en-US" sz="2000" b="1" dirty="0"/>
              <a:t>XI–XVI </a:t>
            </a:r>
            <a:r>
              <a:rPr lang="ru-RU" sz="2000" b="1" dirty="0"/>
              <a:t>вв</a:t>
            </a:r>
            <a:r>
              <a:rPr lang="ru-RU" sz="2000" b="1" dirty="0" smtClean="0"/>
              <a:t>. </a:t>
            </a:r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 smtClean="0">
                <a:solidFill>
                  <a:srgbClr val="FF0000"/>
                </a:solidFill>
              </a:rPr>
              <a:t>тановление </a:t>
            </a:r>
            <a:r>
              <a:rPr lang="ru-RU" sz="1400" dirty="0" err="1" smtClean="0">
                <a:solidFill>
                  <a:srgbClr val="7030A0"/>
                </a:solidFill>
              </a:rPr>
              <a:t>традиц</a:t>
            </a:r>
            <a:r>
              <a:rPr lang="ru-RU" sz="1400" dirty="0" smtClean="0">
                <a:solidFill>
                  <a:srgbClr val="7030A0"/>
                </a:solidFill>
              </a:rPr>
              <a:t>. х-ва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  <a:r>
              <a:rPr lang="ru-RU" sz="2000" b="1" dirty="0"/>
              <a:t>Югра в составе Московского государства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       </a:t>
            </a:r>
            <a:r>
              <a:rPr lang="ru-RU" sz="2000" b="1" dirty="0"/>
              <a:t>Югра в XVIII — </a:t>
            </a:r>
            <a:r>
              <a:rPr lang="ru-RU" sz="2000" b="1" dirty="0" smtClean="0"/>
              <a:t>1-ой трети </a:t>
            </a:r>
            <a:r>
              <a:rPr lang="ru-RU" sz="2000" b="1" dirty="0"/>
              <a:t>XIX </a:t>
            </a:r>
            <a:r>
              <a:rPr lang="ru-RU" sz="2000" b="1" dirty="0" smtClean="0"/>
              <a:t>в. </a:t>
            </a:r>
            <a:r>
              <a:rPr lang="ru-RU" sz="1400" dirty="0" smtClean="0">
                <a:solidFill>
                  <a:srgbClr val="FF0000"/>
                </a:solidFill>
              </a:rPr>
              <a:t>эволюция </a:t>
            </a:r>
            <a:r>
              <a:rPr lang="ru-RU" sz="1400" b="1" dirty="0" err="1" smtClean="0">
                <a:solidFill>
                  <a:srgbClr val="002060"/>
                </a:solidFill>
              </a:rPr>
              <a:t>сист</a:t>
            </a:r>
            <a:r>
              <a:rPr lang="ru-RU" sz="1400" dirty="0" smtClean="0">
                <a:solidFill>
                  <a:srgbClr val="FF0000"/>
                </a:solidFill>
              </a:rPr>
              <a:t>. нало</a:t>
            </a:r>
            <a:r>
              <a:rPr lang="ru-RU" sz="1400" b="1" dirty="0" smtClean="0">
                <a:solidFill>
                  <a:srgbClr val="002060"/>
                </a:solidFill>
              </a:rPr>
              <a:t>гов</a:t>
            </a:r>
            <a:r>
              <a:rPr lang="ru-RU" sz="1400" dirty="0" smtClean="0">
                <a:solidFill>
                  <a:srgbClr val="FF0000"/>
                </a:solidFill>
              </a:rPr>
              <a:t>, </a:t>
            </a:r>
            <a:r>
              <a:rPr lang="ru-RU" sz="1400" dirty="0" err="1" smtClean="0">
                <a:solidFill>
                  <a:srgbClr val="FF0000"/>
                </a:solidFill>
              </a:rPr>
              <a:t>уп</a:t>
            </a:r>
            <a:r>
              <a:rPr lang="ru-RU" sz="1400" b="1" dirty="0" err="1" smtClean="0">
                <a:solidFill>
                  <a:srgbClr val="002060"/>
                </a:solidFill>
              </a:rPr>
              <a:t>р</a:t>
            </a:r>
            <a:r>
              <a:rPr lang="ru-RU" sz="1400" b="1" dirty="0" smtClean="0">
                <a:solidFill>
                  <a:srgbClr val="002060"/>
                </a:solidFill>
              </a:rPr>
              <a:t>-я</a:t>
            </a:r>
            <a:r>
              <a:rPr lang="ru-RU" sz="1400" dirty="0" smtClean="0">
                <a:solidFill>
                  <a:srgbClr val="FF0000"/>
                </a:solidFill>
              </a:rPr>
              <a:t>,</a:t>
            </a:r>
            <a:r>
              <a:rPr lang="ru-RU" sz="1400" b="1" dirty="0" smtClean="0">
                <a:solidFill>
                  <a:srgbClr val="FF0000"/>
                </a:solidFill>
              </a:rPr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крещ</a:t>
            </a:r>
            <a:r>
              <a:rPr lang="ru-RU" sz="1400" b="1" dirty="0" smtClean="0">
                <a:solidFill>
                  <a:srgbClr val="002060"/>
                </a:solidFill>
              </a:rPr>
              <a:t>ение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2000" b="1" dirty="0"/>
              <a:t>	 </a:t>
            </a:r>
            <a:r>
              <a:rPr lang="ru-RU" sz="2000" b="1" dirty="0" smtClean="0"/>
              <a:t>          Югра </a:t>
            </a:r>
            <a:r>
              <a:rPr lang="ru-RU" sz="2000" b="1" dirty="0"/>
              <a:t>в составе </a:t>
            </a:r>
            <a:r>
              <a:rPr lang="ru-RU" sz="2000" b="1" dirty="0" smtClean="0"/>
              <a:t>Росс. </a:t>
            </a:r>
            <a:r>
              <a:rPr lang="ru-RU" sz="2000" b="1" dirty="0"/>
              <a:t>империи во </a:t>
            </a:r>
            <a:r>
              <a:rPr lang="ru-RU" sz="2000" b="1" dirty="0" smtClean="0"/>
              <a:t>2-ой четверти XIX—нач. XX вв.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           </a:t>
            </a:r>
            <a:r>
              <a:rPr lang="ru-RU" sz="1400" b="1" dirty="0" smtClean="0">
                <a:solidFill>
                  <a:srgbClr val="002060"/>
                </a:solidFill>
              </a:rPr>
              <a:t>Югра и др. регионы Севера </a:t>
            </a:r>
            <a:r>
              <a:rPr lang="ru-RU" sz="1400" b="1" dirty="0" smtClean="0"/>
              <a:t>	 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  Югра </a:t>
            </a:r>
            <a:r>
              <a:rPr lang="ru-RU" sz="2000" b="1" dirty="0"/>
              <a:t>в 1917–1953 гг.: на пути </a:t>
            </a:r>
            <a:r>
              <a:rPr lang="ru-RU" sz="2000" b="1" dirty="0" smtClean="0"/>
              <a:t>модернизации 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          Второе </a:t>
            </a:r>
            <a:r>
              <a:rPr lang="ru-RU" sz="2000" b="1" dirty="0"/>
              <a:t>«покорение Сибири»: </a:t>
            </a:r>
            <a:r>
              <a:rPr lang="ru-RU" sz="2000" b="1" dirty="0" smtClean="0"/>
              <a:t>ХМАО-Югра </a:t>
            </a:r>
            <a:r>
              <a:rPr lang="ru-RU" sz="2000" b="1" dirty="0"/>
              <a:t>в годы </a:t>
            </a:r>
            <a:r>
              <a:rPr lang="ru-RU" sz="2000" b="1" dirty="0" smtClean="0"/>
              <a:t>			          становления </a:t>
            </a:r>
            <a:r>
              <a:rPr lang="ru-RU" sz="2000" b="1" dirty="0"/>
              <a:t>и развития нефтегазового комплекса </a:t>
            </a:r>
            <a:r>
              <a:rPr lang="ru-RU" sz="2000" b="1" dirty="0" smtClean="0"/>
              <a:t>			          (</a:t>
            </a:r>
            <a:r>
              <a:rPr lang="ru-RU" sz="2000" b="1" dirty="0"/>
              <a:t>1953–1991) </a:t>
            </a:r>
            <a:r>
              <a:rPr lang="ru-RU" sz="1400" dirty="0" err="1" smtClean="0">
                <a:solidFill>
                  <a:srgbClr val="7030A0"/>
                </a:solidFill>
              </a:rPr>
              <a:t>соц</a:t>
            </a:r>
            <a:r>
              <a:rPr lang="ru-RU" sz="1400" dirty="0" smtClean="0">
                <a:solidFill>
                  <a:srgbClr val="7030A0"/>
                </a:solidFill>
              </a:rPr>
              <a:t>-эко, </a:t>
            </a:r>
            <a:r>
              <a:rPr lang="ru-RU" sz="1400" dirty="0" err="1" smtClean="0">
                <a:solidFill>
                  <a:srgbClr val="7030A0"/>
                </a:solidFill>
              </a:rPr>
              <a:t>соц</a:t>
            </a:r>
            <a:r>
              <a:rPr lang="ru-RU" sz="1400" dirty="0" smtClean="0">
                <a:solidFill>
                  <a:srgbClr val="7030A0"/>
                </a:solidFill>
              </a:rPr>
              <a:t>-культ изменения</a:t>
            </a:r>
            <a:endParaRPr lang="ru-RU" sz="1400" dirty="0" smtClean="0"/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	     Югра </a:t>
            </a:r>
            <a:r>
              <a:rPr lang="ru-RU" sz="2000" b="1" dirty="0"/>
              <a:t>в 1991–2023 гг. </a:t>
            </a:r>
            <a:endParaRPr lang="ru-RU" sz="2000" b="1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	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21315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9667" y="6648822"/>
            <a:ext cx="9168836" cy="20917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7" name="Picture 2" descr="кукла 1 шт с фон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 rot="8275976">
            <a:off x="998713" y="3996310"/>
            <a:ext cx="735565" cy="2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58382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ли понимать – объяснять прошлое?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258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Что значит: изучать историю?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8136904" cy="5040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Искать </a:t>
            </a:r>
          </a:p>
          <a:p>
            <a:pPr marL="0" indent="0">
              <a:buNone/>
            </a:pPr>
            <a:r>
              <a:rPr lang="ru-RU" sz="2400" dirty="0" smtClean="0"/>
              <a:t>повторяемость</a:t>
            </a:r>
          </a:p>
          <a:p>
            <a:pPr marL="0" indent="0">
              <a:buNone/>
            </a:pPr>
            <a:r>
              <a:rPr lang="ru-RU" sz="2400" b="1" dirty="0" smtClean="0"/>
              <a:t>Закономерности				</a:t>
            </a:r>
          </a:p>
          <a:p>
            <a:pPr marL="0" indent="4483100">
              <a:buNone/>
            </a:pPr>
            <a:r>
              <a:rPr lang="ru-RU" sz="900" u="sng" dirty="0" smtClean="0">
                <a:hlinkClick r:id="rId2"/>
              </a:rPr>
              <a:t>Источник</a:t>
            </a:r>
            <a:r>
              <a:rPr lang="ru-RU" sz="900" u="sng" dirty="0">
                <a:hlinkClick r:id="rId2"/>
              </a:rPr>
              <a:t>: </a:t>
            </a:r>
            <a:r>
              <a:rPr lang="en-US" sz="900" u="sng" dirty="0" smtClean="0">
                <a:hlinkClick r:id="rId2"/>
              </a:rPr>
              <a:t>https</a:t>
            </a:r>
            <a:r>
              <a:rPr lang="en-US" sz="900" u="sng" dirty="0">
                <a:hlinkClick r:id="rId2"/>
              </a:rPr>
              <a:t>://yandex.ru/images/search?text=</a:t>
            </a:r>
            <a:r>
              <a:rPr lang="ru-RU" sz="900" u="sng" dirty="0">
                <a:hlinkClick r:id="rId2"/>
              </a:rPr>
              <a:t>очки%20на%20книге</a:t>
            </a:r>
            <a:endParaRPr lang="ru-RU" sz="900" dirty="0"/>
          </a:p>
          <a:p>
            <a:pPr marL="0" indent="0">
              <a:buNone/>
            </a:pPr>
            <a:r>
              <a:rPr lang="ru-RU" sz="2400" b="1" dirty="0" smtClean="0"/>
              <a:t>	          </a:t>
            </a:r>
          </a:p>
          <a:p>
            <a:pPr marL="0" indent="0">
              <a:buNone/>
            </a:pPr>
            <a:endParaRPr lang="ru-RU" sz="800" u="sng" dirty="0" smtClean="0">
              <a:hlinkClick r:id="rId2"/>
            </a:endParaRPr>
          </a:p>
          <a:p>
            <a:pPr marL="0" indent="0">
              <a:buNone/>
            </a:pPr>
            <a:endParaRPr lang="ru-RU" sz="800" dirty="0">
              <a:hlinkClick r:id="rId2"/>
            </a:endParaRPr>
          </a:p>
          <a:p>
            <a:pPr marL="0" indent="0">
              <a:buNone/>
            </a:pPr>
            <a:r>
              <a:rPr lang="ru-RU" dirty="0" smtClean="0"/>
              <a:t>						</a:t>
            </a:r>
            <a:r>
              <a:rPr lang="ru-RU" sz="2400" dirty="0" smtClean="0"/>
              <a:t>Описывать и</a:t>
            </a:r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 smtClean="0"/>
              <a:t>					оценивать</a:t>
            </a:r>
          </a:p>
          <a:p>
            <a:pPr marL="0" indent="0">
              <a:buNone/>
            </a:pPr>
            <a:r>
              <a:rPr lang="ru-RU" sz="2400" dirty="0" smtClean="0"/>
              <a:t>	  </a:t>
            </a:r>
            <a:r>
              <a:rPr lang="ru-RU" sz="2400" dirty="0"/>
              <a:t>	</a:t>
            </a:r>
            <a:r>
              <a:rPr lang="ru-RU" sz="2400" dirty="0" smtClean="0"/>
              <a:t>	  		              </a:t>
            </a:r>
            <a:r>
              <a:rPr lang="ru-RU" sz="2400" b="1" dirty="0" smtClean="0"/>
              <a:t>неповторимое</a:t>
            </a:r>
            <a:endParaRPr lang="ru-RU" sz="2400" b="1" dirty="0"/>
          </a:p>
          <a:p>
            <a:pPr marL="0" indent="0">
              <a:buNone/>
            </a:pPr>
            <a:r>
              <a:rPr lang="ru-RU" dirty="0" smtClean="0"/>
              <a:t>								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56347"/>
            <a:ext cx="216023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7" name="Picture 2" descr="кукла 1 шт с фон"/>
          <p:cNvPicPr>
            <a:picLocks noChangeAspect="1" noChangeArrowheads="1"/>
          </p:cNvPicPr>
          <p:nvPr/>
        </p:nvPicPr>
        <p:blipFill>
          <a:blip r:embed="rId4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41816" y="28422"/>
            <a:ext cx="176860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укла 1 шт с фон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 rot="8463657">
            <a:off x="706746" y="4274873"/>
            <a:ext cx="735565" cy="2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2664296" cy="180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05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движущая сила истории – это …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45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b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что должен изучать историк</a:t>
            </a:r>
            <a:b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1.</a:t>
            </a:r>
            <a:endParaRPr lang="ru-RU" sz="28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Picture 2" descr="кукла 1 шт с фо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44624"/>
            <a:ext cx="179512" cy="66967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5946480"/>
            <a:ext cx="9266238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41244"/>
            <a:ext cx="19431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6021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Неисповедимы пути Господа…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4365104"/>
            <a:ext cx="22311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Нестор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XI-XII</a:t>
            </a:r>
            <a:r>
              <a:rPr lang="ru-RU" dirty="0" smtClean="0">
                <a:solidFill>
                  <a:prstClr val="black"/>
                </a:solidFill>
              </a:rPr>
              <a:t> век</a:t>
            </a:r>
          </a:p>
          <a:p>
            <a:pPr algn="ctr"/>
            <a:r>
              <a:rPr lang="ru-RU" sz="800" u="sng" dirty="0">
                <a:hlinkClick r:id="rId5"/>
              </a:rPr>
              <a:t>https://yandex.ru/images/search?from=tabbar&amp;img_url=https%3A%2F%2Favatars.dzeninfra.ru%2Fget-zen_doc%2F1640172%2Fpub_62f369e2a65cbc1d017800ab_62f369f9df546979ca1876e5%2Fscale_1200&amp;lr=57&amp;pos=0&amp;rpt=simage&amp;text=нестор%20летописец</a:t>
            </a:r>
            <a:endParaRPr lang="ru-RU" sz="800" dirty="0"/>
          </a:p>
          <a:p>
            <a:pPr lvl="0"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9690"/>
            <a:ext cx="336863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3608" y="3932776"/>
            <a:ext cx="336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/>
          </a:p>
          <a:p>
            <a:pPr algn="ctr"/>
            <a:r>
              <a:rPr lang="ru-RU" b="1" i="1" dirty="0" err="1" smtClean="0"/>
              <a:t>Аврелий</a:t>
            </a:r>
            <a:r>
              <a:rPr lang="ru-RU" b="1" i="1" dirty="0" smtClean="0"/>
              <a:t> Августин</a:t>
            </a:r>
          </a:p>
          <a:p>
            <a:pPr algn="ctr"/>
            <a:r>
              <a:rPr lang="en-US" dirty="0" smtClean="0"/>
              <a:t>IV-V</a:t>
            </a:r>
            <a:r>
              <a:rPr lang="ru-RU" dirty="0" smtClean="0"/>
              <a:t> века</a:t>
            </a:r>
          </a:p>
          <a:p>
            <a:pPr algn="ctr"/>
            <a:r>
              <a:rPr lang="ru-RU" sz="800" u="sng" dirty="0">
                <a:hlinkClick r:id="rId7"/>
              </a:rPr>
              <a:t>https://yandex.ru/images/search?from=tabbar&amp;img_url=https%3A%2F%2Fheidelblog.s3.us-west-1.amazonaws.com%2Fwp-content%2Fuploads%2F2023%2F10%2F24105035%2FSandro_Botticelli_-_St_Augustin_dans_son_cabinet_de_travail.jpg&amp;lr=57&amp;pos=2&amp;rpt=simage&amp;text=аврелий%20августин</a:t>
            </a:r>
            <a:endParaRPr lang="ru-RU" sz="800" dirty="0"/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12246" y="1340768"/>
            <a:ext cx="3832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Провидение Господне правит миром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1840" y="491807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ПРОВИДЕНЦИАЛИЗМ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4651">
            <a:off x="127006" y="-405817"/>
            <a:ext cx="22860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6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Кто </a:t>
            </a: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творит историю или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                                              что </a:t>
            </a: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должен изучать 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историк 2. 							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                         </a:t>
            </a:r>
            <a:r>
              <a:rPr lang="ru-RU" sz="2400" dirty="0" smtClean="0">
                <a:cs typeface="Times New Roman" pitchFamily="18" charset="0"/>
              </a:rPr>
              <a:t>«</a:t>
            </a:r>
            <a:r>
              <a:rPr lang="ru-RU" sz="2400" dirty="0">
                <a:cs typeface="Times New Roman" pitchFamily="18" charset="0"/>
              </a:rPr>
              <a:t>Энциклопедия, или толковый словарь </a:t>
            </a:r>
            <a:r>
              <a:rPr lang="ru-RU" sz="2400" dirty="0" smtClean="0">
                <a:cs typeface="Times New Roman" pitchFamily="18" charset="0"/>
              </a:rPr>
              <a:t>                                                                       а                     </a:t>
            </a:r>
            <a:r>
              <a:rPr lang="ru-RU" sz="2400" dirty="0" err="1" smtClean="0">
                <a:cs typeface="Times New Roman" pitchFamily="18" charset="0"/>
              </a:rPr>
              <a:t>ук</a:t>
            </a:r>
            <a:r>
              <a:rPr lang="ru-RU" sz="2400" dirty="0">
                <a:cs typeface="Times New Roman" pitchFamily="18" charset="0"/>
              </a:rPr>
              <a:t>, </a:t>
            </a:r>
            <a:r>
              <a:rPr lang="ru-RU" sz="2400" dirty="0" smtClean="0">
                <a:cs typeface="Times New Roman" pitchFamily="18" charset="0"/>
              </a:rPr>
              <a:t>    наук, искусств </a:t>
            </a:r>
            <a:r>
              <a:rPr lang="ru-RU" sz="2400" dirty="0">
                <a:cs typeface="Times New Roman" pitchFamily="18" charset="0"/>
              </a:rPr>
              <a:t>и ремёсел». </a:t>
            </a:r>
            <a:endParaRPr lang="ru-RU" sz="2400" dirty="0" smtClean="0">
              <a:cs typeface="Times New Roman" pitchFamily="18" charset="0"/>
            </a:endParaRPr>
          </a:p>
          <a:p>
            <a:pPr lvl="2"/>
            <a:r>
              <a:rPr lang="ru-RU" sz="1600" dirty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                               </a:t>
            </a:r>
            <a:r>
              <a:rPr lang="ru-RU" sz="1800" dirty="0" smtClean="0">
                <a:cs typeface="Times New Roman" pitchFamily="18" charset="0"/>
              </a:rPr>
              <a:t>Титульный лист первого тома. 1751</a:t>
            </a:r>
          </a:p>
          <a:p>
            <a:pPr lvl="2"/>
            <a:endParaRPr lang="ru-RU" sz="1800" dirty="0"/>
          </a:p>
          <a:p>
            <a:pPr marL="2743200" lvl="6" indent="0">
              <a:buNone/>
            </a:pPr>
            <a:r>
              <a:rPr lang="ru-RU" sz="2400" b="1" dirty="0" smtClean="0">
                <a:solidFill>
                  <a:srgbClr val="00B050"/>
                </a:solidFill>
                <a:cs typeface="Times New Roman" pitchFamily="18" charset="0"/>
              </a:rPr>
              <a:t>Деизм, деисты</a:t>
            </a:r>
            <a:r>
              <a:rPr lang="ru-RU" sz="2400" dirty="0" smtClean="0"/>
              <a:t>:  ≈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Бог только сотворил мир, всё остальное люди делают сами</a:t>
            </a:r>
          </a:p>
          <a:p>
            <a:endParaRPr lang="ru-RU" dirty="0" smtClean="0"/>
          </a:p>
          <a:p>
            <a:endParaRPr lang="ru-RU" sz="800" u="sng" dirty="0" smtClean="0">
              <a:hlinkClick r:id="rId2"/>
            </a:endParaRPr>
          </a:p>
          <a:p>
            <a:endParaRPr lang="ru-RU" sz="800" u="sng" dirty="0">
              <a:hlinkClick r:id="rId2"/>
            </a:endParaRPr>
          </a:p>
          <a:p>
            <a:endParaRPr lang="ru-RU" sz="800" u="sng" dirty="0" smtClean="0">
              <a:hlinkClick r:id="rId2"/>
            </a:endParaRPr>
          </a:p>
          <a:p>
            <a:pPr marL="0" indent="0">
              <a:buNone/>
            </a:pPr>
            <a:r>
              <a:rPr lang="ru-RU" sz="800" u="sng" dirty="0" smtClean="0">
                <a:hlinkClick r:id="rId2"/>
              </a:rPr>
              <a:t>Источник: </a:t>
            </a:r>
          </a:p>
          <a:p>
            <a:pPr marL="0" indent="0">
              <a:buNone/>
            </a:pPr>
            <a:r>
              <a:rPr lang="ru-RU" sz="800" u="sng" dirty="0" smtClean="0">
                <a:hlinkClick r:id="rId2"/>
              </a:rPr>
              <a:t>https</a:t>
            </a:r>
            <a:r>
              <a:rPr lang="ru-RU" sz="800" u="sng" dirty="0">
                <a:hlinkClick r:id="rId2"/>
              </a:rPr>
              <a:t>://ru.wikipedia.org/wiki/Энциклопедисты_(</a:t>
            </a:r>
            <a:r>
              <a:rPr lang="ru-RU" sz="800" u="sng" dirty="0" smtClean="0">
                <a:hlinkClick r:id="rId2"/>
              </a:rPr>
              <a:t>Франция_XVIII</a:t>
            </a:r>
          </a:p>
          <a:p>
            <a:pPr marL="0" indent="0">
              <a:buNone/>
            </a:pPr>
            <a:r>
              <a:rPr lang="ru-RU" sz="800" u="sng" dirty="0" smtClean="0">
                <a:hlinkClick r:id="rId2"/>
              </a:rPr>
              <a:t>_</a:t>
            </a:r>
            <a:r>
              <a:rPr lang="ru-RU" sz="800" u="sng" dirty="0">
                <a:hlinkClick r:id="rId2"/>
              </a:rPr>
              <a:t>века)#/</a:t>
            </a:r>
            <a:r>
              <a:rPr lang="ru-RU" sz="800" u="sng" dirty="0" err="1">
                <a:hlinkClick r:id="rId2"/>
              </a:rPr>
              <a:t>media</a:t>
            </a:r>
            <a:r>
              <a:rPr lang="ru-RU" sz="800" u="sng" dirty="0">
                <a:hlinkClick r:id="rId2"/>
              </a:rPr>
              <a:t>/</a:t>
            </a:r>
            <a:r>
              <a:rPr lang="ru-RU" sz="800" u="sng" dirty="0" err="1">
                <a:hlinkClick r:id="rId2"/>
              </a:rPr>
              <a:t>Файл:Encyclopedie_de_D'Alembert_et_Diderot</a:t>
            </a:r>
            <a:r>
              <a:rPr lang="ru-RU" sz="800" u="sng" dirty="0" smtClean="0">
                <a:hlinkClick r:id="rId2"/>
              </a:rPr>
              <a:t>_-_</a:t>
            </a:r>
          </a:p>
          <a:p>
            <a:pPr marL="0" indent="0">
              <a:buNone/>
            </a:pPr>
            <a:r>
              <a:rPr lang="ru-RU" sz="800" u="sng" dirty="0" smtClean="0">
                <a:hlinkClick r:id="rId2"/>
              </a:rPr>
              <a:t>Premiere_Page</a:t>
            </a:r>
            <a:r>
              <a:rPr lang="ru-RU" sz="800" u="sng" dirty="0">
                <a:hlinkClick r:id="rId2"/>
              </a:rPr>
              <a:t>_-_ENC_1-NA5.jpg</a:t>
            </a:r>
            <a:r>
              <a:rPr lang="ru-RU" sz="800" dirty="0"/>
              <a:t>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900" dirty="0" smtClean="0"/>
              <a:t>     </a:t>
            </a:r>
            <a:r>
              <a:rPr lang="ru-RU" sz="900" dirty="0" smtClean="0">
                <a:solidFill>
                  <a:srgbClr val="0070C0"/>
                </a:solidFill>
              </a:rPr>
              <a:t>Источник: https://yandex.ru/search?text=штурм+бастилии&amp;lr=57</a:t>
            </a:r>
            <a:endParaRPr lang="ru-RU" sz="900" dirty="0">
              <a:solidFill>
                <a:srgbClr val="0070C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6" name="Picture 2" descr="кукла 1 шт с фон"/>
          <p:cNvPicPr>
            <a:picLocks noChangeAspect="1" noChangeArrowheads="1"/>
          </p:cNvPicPr>
          <p:nvPr/>
        </p:nvPicPr>
        <p:blipFill>
          <a:blip r:embed="rId3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413792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597647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021288"/>
            <a:ext cx="9168836" cy="83671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Штурм Бастилии </a:t>
            </a:r>
          </a:p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Великая Французская  революция </a:t>
            </a:r>
          </a:p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1789 года</a:t>
            </a:r>
          </a:p>
          <a:p>
            <a:endParaRPr lang="ru-RU" sz="1600" dirty="0"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45559"/>
            <a:ext cx="486486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560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что должен изучать 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историк</a:t>
            </a:r>
            <a:b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2а.</a:t>
            </a:r>
            <a:endParaRPr lang="ru-RU" sz="2800" dirty="0"/>
          </a:p>
        </p:txBody>
      </p:sp>
      <p:pic>
        <p:nvPicPr>
          <p:cNvPr id="4" name="Picture 2" descr="кукла 1 шт с фо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1" y="0"/>
            <a:ext cx="179511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7287210" cy="293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4797152"/>
            <a:ext cx="56886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u="sng" dirty="0" smtClean="0">
                <a:hlinkClick r:id="rId4"/>
              </a:rPr>
              <a:t>Источник: https</a:t>
            </a:r>
            <a:r>
              <a:rPr lang="ru-RU" sz="800" u="sng" dirty="0">
                <a:hlinkClick r:id="rId4"/>
              </a:rPr>
              <a:t>://yandex.ru/images/search?from=tabbar&amp;text=татищев%20ломоносов%20карамзин</a:t>
            </a:r>
            <a:endParaRPr lang="ru-RU" sz="800" dirty="0"/>
          </a:p>
          <a:p>
            <a:pPr algn="ctr"/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cs typeface="Times New Roman" pitchFamily="18" charset="0"/>
              </a:rPr>
              <a:t>Историю делают Герои – просвещенные монархи, мудрые советники, философы, полководцы</a:t>
            </a:r>
            <a:endParaRPr lang="ru-RU" sz="20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338">
            <a:off x="-329673" y="-382506"/>
            <a:ext cx="2541587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56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 rot="2549068">
            <a:off x="7781397" y="4338779"/>
            <a:ext cx="735565" cy="2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что должен изучать историк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3.</a:t>
            </a:r>
            <a:endParaRPr lang="ru-RU" sz="2800" dirty="0"/>
          </a:p>
        </p:txBody>
      </p:sp>
      <p:pic>
        <p:nvPicPr>
          <p:cNvPr id="4" name="Picture 2" descr="кукла 1 шт с фон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79512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3096"/>
            <a:ext cx="360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29309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u="sng" dirty="0" smtClean="0">
                <a:hlinkClick r:id="rId5"/>
              </a:rPr>
              <a:t>Источник: https</a:t>
            </a:r>
            <a:r>
              <a:rPr lang="ru-RU" sz="800" u="sng" dirty="0">
                <a:hlinkClick r:id="rId5"/>
              </a:rPr>
              <a:t>://yandex.ru/images/search?from=tabbar&amp;img_url=https%3A%2F%2Fcs12.pikabu.ru%2Fpost_img%2F2020%2F09%2F29%2F4%2Fog_og_160135855827970867.jpg&amp;lr=57&amp;pos=7&amp;rpt=simage&amp;text=гегель</a:t>
            </a:r>
            <a:endParaRPr lang="ru-RU" sz="800" dirty="0"/>
          </a:p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ГЕГЕЛЬ (1770-1831)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597352"/>
            <a:ext cx="9168836" cy="26064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592" y="2853096"/>
            <a:ext cx="43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История – есть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самопознание-саморазвитие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Мирового Разума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ли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Абсолютного Духа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525474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Развитие истории – объективный,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не зависящий от воли и желаний людей процесс</a:t>
            </a:r>
            <a:endParaRPr lang="ru-RU" sz="24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10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   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что должен изучать историк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	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3а.</a:t>
            </a:r>
            <a:endParaRPr lang="ru-RU" sz="2800" dirty="0">
              <a:latin typeface="+mn-lt"/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3419872" y="1844824"/>
            <a:ext cx="2016224" cy="1753344"/>
          </a:xfrm>
          <a:prstGeom prst="flowChartConnec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3995936" y="1484784"/>
            <a:ext cx="864096" cy="64807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Аб.Дух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217033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077072"/>
            <a:ext cx="187345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274945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авая фигурная скобка 5"/>
          <p:cNvSpPr/>
          <p:nvPr/>
        </p:nvSpPr>
        <p:spPr>
          <a:xfrm>
            <a:off x="5508104" y="2348880"/>
            <a:ext cx="216024" cy="5399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274993" y="3319111"/>
            <a:ext cx="334888" cy="893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 rot="10800000">
            <a:off x="3241426" y="2492893"/>
            <a:ext cx="185017" cy="12250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rot="3174679">
            <a:off x="3158846" y="1597226"/>
            <a:ext cx="557781" cy="5685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43" y="115830"/>
            <a:ext cx="156255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216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природа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32672" y="5661248"/>
            <a:ext cx="14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9330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государство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62068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Идеальное </a:t>
            </a:r>
          </a:p>
          <a:p>
            <a:pPr algn="ctr"/>
            <a:r>
              <a:rPr lang="ru-RU" b="1" dirty="0" smtClean="0"/>
              <a:t>Государство</a:t>
            </a:r>
          </a:p>
          <a:p>
            <a:pPr algn="ctr"/>
            <a:r>
              <a:rPr lang="ru-RU" b="1" dirty="0" smtClean="0"/>
              <a:t>=</a:t>
            </a:r>
          </a:p>
          <a:p>
            <a:pPr algn="ctr"/>
            <a:r>
              <a:rPr lang="ru-RU" b="1" dirty="0" smtClean="0"/>
              <a:t>Абсолютный Дух</a:t>
            </a:r>
            <a:endParaRPr lang="ru-RU" b="1" dirty="0"/>
          </a:p>
        </p:txBody>
      </p:sp>
      <p:pic>
        <p:nvPicPr>
          <p:cNvPr id="18" name="Picture 2" descr="кукла 1 шт с фон"/>
          <p:cNvPicPr>
            <a:picLocks noChangeAspect="1" noChangeArrowheads="1"/>
          </p:cNvPicPr>
          <p:nvPr/>
        </p:nvPicPr>
        <p:blipFill>
          <a:blip r:embed="rId6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79512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20" name="Picture 2" descr="кукла 1 шт с фон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 rot="2549068">
            <a:off x="7925413" y="3984836"/>
            <a:ext cx="735565" cy="2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 rot="19327127">
            <a:off x="5056759" y="1877128"/>
            <a:ext cx="288032" cy="645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8147">
            <a:off x="4885207" y="2944577"/>
            <a:ext cx="5175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0336">
            <a:off x="3503264" y="3072405"/>
            <a:ext cx="6588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9473">
            <a:off x="3321719" y="1927848"/>
            <a:ext cx="6397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95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ЮГРЫ, КАК НАУКА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 smtClean="0"/>
              <a:t>План</a:t>
            </a:r>
            <a:r>
              <a:rPr lang="ru-RU" sz="2400" dirty="0" smtClean="0"/>
              <a:t> </a:t>
            </a:r>
          </a:p>
          <a:p>
            <a:pPr marL="457200" indent="-457200" algn="just">
              <a:buAutoNum type="arabicPeriod"/>
            </a:pPr>
            <a:r>
              <a:rPr lang="ru-RU" sz="2400" dirty="0" smtClean="0"/>
              <a:t>История и её объект </a:t>
            </a:r>
          </a:p>
          <a:p>
            <a:pPr marL="457200" indent="-457200" algn="just">
              <a:buFont typeface="Arial" pitchFamily="34" charset="0"/>
              <a:buAutoNum type="arabicPeriod"/>
            </a:pPr>
            <a:r>
              <a:rPr lang="ru-RU" sz="2400" dirty="0" smtClean="0"/>
              <a:t>Исторические </a:t>
            </a:r>
            <a:r>
              <a:rPr lang="ru-RU" sz="2400" dirty="0"/>
              <a:t>источники и методы работы с ними</a:t>
            </a:r>
          </a:p>
          <a:p>
            <a:pPr marL="457200" indent="-457200" algn="just">
              <a:buAutoNum type="arabicPeriod"/>
            </a:pPr>
            <a:r>
              <a:rPr lang="ru-RU" sz="2400" dirty="0" smtClean="0"/>
              <a:t>«Вечные» вопросы истории: </a:t>
            </a:r>
          </a:p>
          <a:p>
            <a:pPr marL="0" indent="0" algn="just">
              <a:buNone/>
            </a:pPr>
            <a:r>
              <a:rPr lang="ru-RU" sz="2400" dirty="0"/>
              <a:t>	- можно ли её понимать?</a:t>
            </a:r>
          </a:p>
          <a:p>
            <a:pPr marL="0" indent="0" algn="just">
              <a:buNone/>
            </a:pPr>
            <a:r>
              <a:rPr lang="ru-RU" sz="2400" dirty="0" smtClean="0"/>
              <a:t>	- главная движущая сила истории – это …</a:t>
            </a:r>
          </a:p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- история у всех одна или разная?</a:t>
            </a:r>
          </a:p>
          <a:p>
            <a:pPr marL="0" indent="0" algn="just">
              <a:buNone/>
            </a:pPr>
            <a:r>
              <a:rPr lang="ru-RU" sz="2400" dirty="0" smtClean="0"/>
              <a:t>4. Уникальность Югорской истории</a:t>
            </a:r>
          </a:p>
          <a:p>
            <a:pPr marL="0" indent="0" algn="just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i="1" dirty="0" smtClean="0"/>
              <a:t>Литература</a:t>
            </a:r>
          </a:p>
          <a:p>
            <a:pPr marL="0" indent="0" algn="just">
              <a:buNone/>
            </a:pPr>
            <a:r>
              <a:rPr lang="ru-RU" sz="1800" dirty="0" smtClean="0"/>
              <a:t>Академическая история Югры в 8-ми томах / под общ. ред. Р.Г. </a:t>
            </a:r>
            <a:r>
              <a:rPr lang="ru-RU" sz="1800" dirty="0" err="1" smtClean="0"/>
              <a:t>Пихоя</a:t>
            </a:r>
            <a:r>
              <a:rPr lang="ru-RU" sz="1800" dirty="0" smtClean="0"/>
              <a:t>. Ханты-Мансийск: </a:t>
            </a:r>
            <a:r>
              <a:rPr lang="ru-RU" sz="1800" dirty="0"/>
              <a:t>Изд. дом «Новости Югры», </a:t>
            </a:r>
            <a:r>
              <a:rPr lang="ru-RU" sz="1800" dirty="0" smtClean="0"/>
              <a:t>2024. </a:t>
            </a:r>
            <a:endParaRPr lang="ru-RU" sz="1800" dirty="0"/>
          </a:p>
        </p:txBody>
      </p:sp>
      <p:pic>
        <p:nvPicPr>
          <p:cNvPr id="4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25760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9667" y="6648822"/>
            <a:ext cx="9168836" cy="20917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0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   </a:t>
            </a:r>
            <a: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  <a:t>Кто </a:t>
            </a:r>
            <a:r>
              <a:rPr lang="ru-RU" sz="3100" b="1" dirty="0">
                <a:solidFill>
                  <a:srgbClr val="0070C0"/>
                </a:solidFill>
                <a:cs typeface="Times New Roman" pitchFamily="18" charset="0"/>
              </a:rPr>
              <a:t>творит историю </a:t>
            </a:r>
            <a: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  <a:t>или</a:t>
            </a:r>
            <a:b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  <a:t>			       что </a:t>
            </a:r>
            <a:r>
              <a:rPr lang="ru-RU" sz="3100" b="1" dirty="0">
                <a:solidFill>
                  <a:srgbClr val="0070C0"/>
                </a:solidFill>
                <a:cs typeface="Times New Roman" pitchFamily="18" charset="0"/>
              </a:rPr>
              <a:t>должен изучать </a:t>
            </a:r>
            <a: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  <a:t>историк</a:t>
            </a:r>
            <a:b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cs typeface="Times New Roman" pitchFamily="18" charset="0"/>
              </a:rPr>
              <a:t>3б. 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496855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2000" dirty="0" smtClean="0"/>
          </a:p>
          <a:p>
            <a:pPr marL="0" lvl="0" indent="0">
              <a:buNone/>
            </a:pPr>
            <a:endParaRPr lang="ru-RU" sz="2000" dirty="0"/>
          </a:p>
          <a:p>
            <a:pPr lvl="0"/>
            <a:endParaRPr lang="ru-RU" sz="2000" dirty="0" smtClean="0"/>
          </a:p>
          <a:p>
            <a:pPr lvl="0"/>
            <a:endParaRPr lang="ru-RU" sz="2400" dirty="0"/>
          </a:p>
          <a:p>
            <a:pPr lvl="0"/>
            <a:endParaRPr lang="ru-RU" sz="2000" dirty="0" smtClean="0"/>
          </a:p>
          <a:p>
            <a:pPr lvl="0"/>
            <a:endParaRPr lang="ru-RU" sz="2000" dirty="0"/>
          </a:p>
          <a:p>
            <a:pPr lvl="0"/>
            <a:endParaRPr lang="ru-RU" sz="2000" dirty="0" smtClean="0"/>
          </a:p>
          <a:p>
            <a:pPr lvl="0"/>
            <a:endParaRPr lang="ru-RU" sz="2000" dirty="0"/>
          </a:p>
          <a:p>
            <a:pPr marL="0" lvl="0" indent="0">
              <a:buNone/>
            </a:pPr>
            <a:r>
              <a:rPr lang="ru-RU" sz="2000" dirty="0" smtClean="0"/>
              <a:t> </a:t>
            </a:r>
            <a:endParaRPr lang="ru-RU" sz="2400" b="1" dirty="0" smtClean="0">
              <a:solidFill>
                <a:srgbClr val="00B050"/>
              </a:solidFill>
            </a:endParaRPr>
          </a:p>
        </p:txBody>
      </p:sp>
      <p:pic>
        <p:nvPicPr>
          <p:cNvPr id="5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98884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9667" y="6741368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71400"/>
            <a:ext cx="30963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38560"/>
              </p:ext>
            </p:extLst>
          </p:nvPr>
        </p:nvGraphicFramePr>
        <p:xfrm>
          <a:off x="4067944" y="1412776"/>
          <a:ext cx="4632176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176"/>
              </a:tblGrid>
              <a:tr h="4824536">
                <a:tc>
                  <a:txBody>
                    <a:bodyPr/>
                    <a:lstStyle/>
                    <a:p>
                      <a:r>
                        <a:rPr lang="ru-RU" dirty="0" smtClean="0"/>
                        <a:t>-- «природа страны»,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-- «природа племени» (примерно то, что сейчас называют менталитетом, национальным характером) </a:t>
                      </a:r>
                    </a:p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-- «ход внешних событий» (они даны нам извне, как условие, к которому мы вынуждены примеряться).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ДВИЖУЩАЯ СИЛА ИСТОРИИ - ГОСУДАРСТВО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8357">
            <a:off x="-15478" y="-195599"/>
            <a:ext cx="22621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5517232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u="sng" dirty="0" smtClean="0">
                <a:hlinkClick r:id="rId5"/>
              </a:rPr>
              <a:t>Источник: https</a:t>
            </a:r>
            <a:r>
              <a:rPr lang="ru-RU" sz="800" u="sng" dirty="0">
                <a:hlinkClick r:id="rId5"/>
              </a:rPr>
              <a:t>://yandex.ru/images/search?text=Сергей%20Михайлович%20Соловьев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643526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			       что должен изучать историк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4.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11256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			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				История – объективный процесс,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	</a:t>
            </a:r>
            <a:r>
              <a:rPr lang="ru-RU" sz="2000" dirty="0" smtClean="0"/>
              <a:t>			но это не саморазвитие  </a:t>
            </a:r>
            <a:r>
              <a:rPr lang="ru-RU" sz="2000" dirty="0" err="1" smtClean="0"/>
              <a:t>Абс</a:t>
            </a:r>
            <a:r>
              <a:rPr lang="ru-RU" sz="2000" dirty="0" smtClean="0"/>
              <a:t>. Духа,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	</a:t>
            </a:r>
            <a:r>
              <a:rPr lang="ru-RU" sz="2000" dirty="0" smtClean="0"/>
              <a:t>			это история развития производительных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				сил и классовой борьбы.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	</a:t>
            </a:r>
            <a:r>
              <a:rPr lang="ru-RU" sz="2000" dirty="0" smtClean="0">
                <a:cs typeface="Times New Roman" pitchFamily="18" charset="0"/>
              </a:rPr>
              <a:t>Карл Маркс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(1818-1883)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800" dirty="0" smtClean="0">
                <a:hlinkClick r:id="rId2"/>
              </a:rPr>
              <a:t>   Источник: </a:t>
            </a:r>
            <a:r>
              <a:rPr lang="en-US" sz="800" dirty="0" smtClean="0">
                <a:hlinkClick r:id="rId2"/>
              </a:rPr>
              <a:t>https</a:t>
            </a:r>
            <a:r>
              <a:rPr lang="en-US" sz="800" dirty="0">
                <a:hlinkClick r:id="rId2"/>
              </a:rPr>
              <a:t>://yandex.ru/images/search?text=</a:t>
            </a:r>
            <a:r>
              <a:rPr lang="ru-RU" sz="800" dirty="0">
                <a:hlinkClick r:id="rId2"/>
              </a:rPr>
              <a:t>Карл%20Маркс</a:t>
            </a:r>
            <a:endParaRPr lang="ru-RU" sz="8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			</a:t>
            </a:r>
            <a:endParaRPr lang="ru-RU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7" y="1340768"/>
            <a:ext cx="223224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кукла 1 шт с фон"/>
          <p:cNvPicPr>
            <a:picLocks noChangeAspect="1" noChangeArrowheads="1"/>
          </p:cNvPicPr>
          <p:nvPr/>
        </p:nvPicPr>
        <p:blipFill>
          <a:blip r:embed="rId4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97768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741368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95" y="4457613"/>
            <a:ext cx="22621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1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0683">
            <a:off x="-333818" y="4608814"/>
            <a:ext cx="22621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Кто </a:t>
            </a: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творит историю или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			       что должен изучать историк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								4а.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История развивается под действием </a:t>
            </a:r>
          </a:p>
          <a:p>
            <a:pPr marL="0" indent="0">
              <a:buNone/>
            </a:pPr>
            <a:r>
              <a:rPr lang="ru-RU" sz="2000" dirty="0" smtClean="0"/>
              <a:t>5 объективных факторов: </a:t>
            </a:r>
          </a:p>
          <a:p>
            <a:pPr marL="0" indent="0">
              <a:buNone/>
            </a:pPr>
            <a:r>
              <a:rPr lang="ru-RU" sz="2000" dirty="0" smtClean="0"/>
              <a:t>1</a:t>
            </a:r>
            <a:r>
              <a:rPr lang="ru-RU" sz="2000" dirty="0"/>
              <a:t>) естественно-географический; </a:t>
            </a:r>
          </a:p>
          <a:p>
            <a:pPr marL="0" indent="0">
              <a:buNone/>
            </a:pPr>
            <a:r>
              <a:rPr lang="ru-RU" sz="2000" dirty="0"/>
              <a:t>2) этнопсихологический и культурный; </a:t>
            </a:r>
          </a:p>
          <a:p>
            <a:pPr marL="0" indent="0">
              <a:buNone/>
            </a:pPr>
            <a:r>
              <a:rPr lang="ru-RU" sz="2000" dirty="0"/>
              <a:t>3) экономический; </a:t>
            </a:r>
          </a:p>
          <a:p>
            <a:pPr marL="0" indent="0">
              <a:buNone/>
            </a:pPr>
            <a:r>
              <a:rPr lang="ru-RU" sz="2000" dirty="0"/>
              <a:t>4) социальный; </a:t>
            </a:r>
          </a:p>
          <a:p>
            <a:pPr marL="0" indent="0">
              <a:buNone/>
            </a:pPr>
            <a:r>
              <a:rPr lang="ru-RU" sz="2000" dirty="0"/>
              <a:t>5) политический. </a:t>
            </a:r>
            <a:r>
              <a:rPr lang="ru-RU" sz="2000" dirty="0" smtClean="0"/>
              <a:t>				</a:t>
            </a:r>
            <a:r>
              <a:rPr lang="ru-RU" sz="2000" dirty="0" smtClean="0">
                <a:cs typeface="Times New Roman" pitchFamily="18" charset="0"/>
              </a:rPr>
              <a:t>В.О. Ключевский (1841-1911)</a:t>
            </a:r>
          </a:p>
          <a:p>
            <a:pPr marL="0" indent="0">
              <a:buNone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				      Источник: </a:t>
            </a:r>
            <a:r>
              <a:rPr lang="en-US" sz="900" dirty="0" smtClean="0">
                <a:hlinkClick r:id="rId3"/>
              </a:rPr>
              <a:t>https</a:t>
            </a:r>
            <a:r>
              <a:rPr lang="en-US" sz="900" dirty="0">
                <a:hlinkClick r:id="rId3"/>
              </a:rPr>
              <a:t>://yandex.ru/images/search?text=</a:t>
            </a:r>
            <a:r>
              <a:rPr lang="ru-RU" sz="900" dirty="0">
                <a:hlinkClick r:id="rId3"/>
              </a:rPr>
              <a:t>Ключевский</a:t>
            </a: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		Каждая </a:t>
            </a:r>
            <a:r>
              <a:rPr lang="ru-RU" sz="2000" dirty="0"/>
              <a:t>историческая эпоха основана на оригинальной, </a:t>
            </a:r>
            <a:r>
              <a:rPr lang="ru-RU" sz="2000" dirty="0" smtClean="0"/>
              <a:t>			неповторимой </a:t>
            </a:r>
            <a:r>
              <a:rPr lang="ru-RU" sz="2000" dirty="0"/>
              <a:t>комбинации этих пяти факторов, которая, </a:t>
            </a:r>
            <a:r>
              <a:rPr lang="ru-RU" sz="2000" dirty="0" smtClean="0"/>
              <a:t>			преломляясь </a:t>
            </a:r>
            <a:r>
              <a:rPr lang="ru-RU" sz="2000" dirty="0"/>
              <a:t>в  сознании людей, порождает оригинальные, </a:t>
            </a:r>
            <a:r>
              <a:rPr lang="ru-RU" sz="2000" dirty="0" smtClean="0"/>
              <a:t>		свойственные </a:t>
            </a:r>
            <a:r>
              <a:rPr lang="ru-RU" sz="2000" dirty="0"/>
              <a:t>только данному времени представления, </a:t>
            </a:r>
            <a:r>
              <a:rPr lang="ru-RU" sz="2000" dirty="0" smtClean="0"/>
              <a:t>			мировоззрения</a:t>
            </a:r>
            <a:r>
              <a:rPr lang="ru-RU" sz="2000" dirty="0"/>
              <a:t>, идеологии. Ими и руководствуются люди в </a:t>
            </a:r>
            <a:r>
              <a:rPr lang="ru-RU" sz="2000" dirty="0" smtClean="0"/>
              <a:t>		своем </a:t>
            </a:r>
            <a:r>
              <a:rPr lang="ru-RU" sz="2000" dirty="0"/>
              <a:t>поведении. Их деятельностью, жизнью и развивается </a:t>
            </a:r>
            <a:r>
              <a:rPr lang="ru-RU" sz="2000" dirty="0" smtClean="0"/>
              <a:t>		история</a:t>
            </a:r>
            <a:r>
              <a:rPr lang="ru-RU" sz="2000" dirty="0"/>
              <a:t>.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Picture 2" descr="кукла 1 шт с фон"/>
          <p:cNvPicPr>
            <a:picLocks noChangeAspect="1" noChangeArrowheads="1"/>
          </p:cNvPicPr>
          <p:nvPr/>
        </p:nvPicPr>
        <p:blipFill>
          <a:blip r:embed="rId4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97768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9667" y="6741368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24864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683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у всех одна или разная 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500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719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История у всех</a:t>
            </a:r>
            <a:b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общая  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+mn-lt"/>
                <a:cs typeface="Times New Roman" pitchFamily="18" charset="0"/>
              </a:rPr>
              <a:t>Т. Н. Грановский (1813-1855)</a:t>
            </a:r>
            <a:br>
              <a:rPr lang="ru-RU" sz="2000" dirty="0" smtClean="0">
                <a:latin typeface="+mn-lt"/>
                <a:cs typeface="Times New Roman" pitchFamily="18" charset="0"/>
              </a:rPr>
            </a:br>
            <a:r>
              <a:rPr lang="ru-RU" sz="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Источник: </a:t>
            </a:r>
            <a:r>
              <a:rPr lang="en-US" sz="900" dirty="0" smtClean="0">
                <a:solidFill>
                  <a:srgbClr val="0070C0"/>
                </a:solidFill>
                <a:hlinkClick r:id="rId2"/>
              </a:rPr>
              <a:t>https</a:t>
            </a:r>
            <a:r>
              <a:rPr lang="en-US" sz="900" dirty="0">
                <a:solidFill>
                  <a:srgbClr val="0070C0"/>
                </a:solidFill>
                <a:hlinkClick r:id="rId2"/>
              </a:rPr>
              <a:t>://yandex.ru/images/search?text=</a:t>
            </a:r>
            <a:r>
              <a:rPr lang="ru-RU" sz="900" dirty="0">
                <a:solidFill>
                  <a:srgbClr val="0070C0"/>
                </a:solidFill>
                <a:hlinkClick r:id="rId2"/>
              </a:rPr>
              <a:t>Грановский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                       </a:t>
            </a:r>
            <a:br>
              <a:rPr lang="ru-RU" sz="2000" b="1" i="1" dirty="0" smtClean="0"/>
            </a:b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 smtClean="0"/>
              <a:t>	</a:t>
            </a:r>
            <a:r>
              <a:rPr lang="ru-RU" sz="2800" b="1" i="1" dirty="0" smtClean="0">
                <a:solidFill>
                  <a:srgbClr val="00B050"/>
                </a:solidFill>
              </a:rPr>
              <a:t>ИСТОРИЯ – ЭТО БИОГРАФИЯ ЧЕЛОВЕЧЕСТВА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2" y="1340768"/>
            <a:ext cx="3450635" cy="19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3105"/>
            <a:ext cx="9239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52" y="3330605"/>
            <a:ext cx="33147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4003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кукла 1 шт с фон"/>
          <p:cNvPicPr>
            <a:picLocks noChangeAspect="1" noChangeArrowheads="1"/>
          </p:cNvPicPr>
          <p:nvPr/>
        </p:nvPicPr>
        <p:blipFill>
          <a:blip r:embed="rId7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97768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9667" y="6741368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4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стория у каждого </a:t>
            </a:r>
            <a:b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отдельная, своя</a:t>
            </a:r>
            <a:endParaRPr lang="ru-RU" sz="2800" b="1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dirty="0" smtClean="0">
                <a:cs typeface="Times New Roman" pitchFamily="18" charset="0"/>
              </a:rPr>
              <a:t>Н. Я. Данилевский </a:t>
            </a:r>
          </a:p>
          <a:p>
            <a:pPr marL="0" indent="0">
              <a:buNone/>
            </a:pPr>
            <a:r>
              <a:rPr lang="ru-RU" sz="2000" dirty="0" smtClean="0">
                <a:cs typeface="Times New Roman" pitchFamily="18" charset="0"/>
              </a:rPr>
              <a:t>     (1822-1885)</a:t>
            </a:r>
          </a:p>
          <a:p>
            <a:pPr marL="0" indent="0">
              <a:buNone/>
            </a:pPr>
            <a:r>
              <a:rPr lang="ru-RU" sz="800" u="sng" dirty="0" smtClean="0">
                <a:hlinkClick r:id="rId2"/>
              </a:rPr>
              <a:t>Источник:</a:t>
            </a:r>
            <a:endParaRPr lang="ru-RU" sz="800" u="sng" dirty="0">
              <a:hlinkClick r:id="rId2"/>
            </a:endParaRPr>
          </a:p>
          <a:p>
            <a:pPr marL="0" indent="0">
              <a:buNone/>
            </a:pPr>
            <a:r>
              <a:rPr lang="ru-RU" sz="800" u="sng" dirty="0" smtClean="0">
                <a:hlinkClick r:id="rId2"/>
              </a:rPr>
              <a:t>https</a:t>
            </a:r>
            <a:r>
              <a:rPr lang="ru-RU" sz="800" u="sng" dirty="0">
                <a:hlinkClick r:id="rId2"/>
              </a:rPr>
              <a:t>://yandex.ru/images/search?text=данилевский%20николай%20яковлевич</a:t>
            </a:r>
            <a:endParaRPr lang="ru-RU" sz="800" dirty="0"/>
          </a:p>
          <a:p>
            <a:pPr marL="0" indent="0">
              <a:buNone/>
            </a:pPr>
            <a:endParaRPr lang="ru-RU" sz="2000" b="1" i="1" dirty="0"/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ИСТОРИЯ – ЭТО БИОГРАФИИ ЦИВИЛИЗАЦИЙ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901825" cy="2517775"/>
          </a:xfrm>
          <a:prstGeom prst="rect">
            <a:avLst/>
          </a:prstGeom>
          <a:noFill/>
        </p:spPr>
      </p:pic>
      <p:pic>
        <p:nvPicPr>
          <p:cNvPr id="5" name="Picture 2" descr="кукла 1 шт с фон"/>
          <p:cNvPicPr>
            <a:picLocks noChangeAspect="1" noChangeArrowheads="1"/>
          </p:cNvPicPr>
          <p:nvPr/>
        </p:nvPicPr>
        <p:blipFill>
          <a:blip r:embed="rId4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97768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9667" y="6741368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688">
            <a:off x="6918807" y="4488580"/>
            <a:ext cx="2541587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315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Уникальность </a:t>
            </a:r>
            <a:r>
              <a:rPr lang="ru-RU" sz="6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югорской</a:t>
            </a: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истории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0600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УНИКАЛЬНОСТЬ ИСТОРИИ РОССИИ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УНИКАЛЬНОСТЬ ИСТОРИИ ЮГРЫ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ru-RU" sz="1600" dirty="0" smtClean="0"/>
              <a:t>Многонациональный народ</a:t>
            </a:r>
          </a:p>
          <a:p>
            <a:pPr marL="457200" indent="-457200">
              <a:buAutoNum type="arabicParenR"/>
            </a:pPr>
            <a:r>
              <a:rPr lang="ru-RU" sz="1600" dirty="0" smtClean="0"/>
              <a:t>Разные уклады жизни, прежде всего внегородской</a:t>
            </a:r>
          </a:p>
          <a:p>
            <a:pPr marL="457200" indent="-457200">
              <a:buAutoNum type="arabicParenR"/>
            </a:pPr>
            <a:r>
              <a:rPr lang="ru-RU" sz="1600" dirty="0" smtClean="0"/>
              <a:t>Разные языки </a:t>
            </a:r>
          </a:p>
          <a:p>
            <a:pPr marL="0" indent="0">
              <a:buNone/>
            </a:pPr>
            <a:r>
              <a:rPr lang="ru-RU" sz="1600" dirty="0"/>
              <a:t>	</a:t>
            </a:r>
            <a:r>
              <a:rPr lang="ru-RU" sz="1600" dirty="0" smtClean="0"/>
              <a:t>– разные сказки, легенды, мифы</a:t>
            </a:r>
          </a:p>
          <a:p>
            <a:pPr marL="0" indent="0">
              <a:buNone/>
            </a:pPr>
            <a:r>
              <a:rPr lang="ru-RU" sz="1600" dirty="0"/>
              <a:t>	</a:t>
            </a:r>
            <a:r>
              <a:rPr lang="ru-RU" sz="1600" dirty="0" smtClean="0"/>
              <a:t>– разные языковые картины мира</a:t>
            </a:r>
          </a:p>
          <a:p>
            <a:pPr marL="0" indent="0">
              <a:buNone/>
            </a:pPr>
            <a:r>
              <a:rPr lang="ru-RU" sz="1600" dirty="0" smtClean="0"/>
              <a:t>иначе: мы имеем богатое культурное разнообразие и наша история, особенно последних 100 лет учит нас: это разнообразие надо сохранять:</a:t>
            </a:r>
          </a:p>
          <a:p>
            <a:pPr marL="0" indent="0">
              <a:buNone/>
            </a:pPr>
            <a:r>
              <a:rPr lang="ru-RU" sz="1600" dirty="0"/>
              <a:t>	 –</a:t>
            </a:r>
            <a:r>
              <a:rPr lang="ru-RU" sz="1600" dirty="0" smtClean="0"/>
              <a:t> развивать традиционные хоз. практики</a:t>
            </a:r>
          </a:p>
          <a:p>
            <a:pPr marL="0" indent="0">
              <a:buNone/>
            </a:pPr>
            <a:r>
              <a:rPr lang="ru-RU" sz="1600" dirty="0"/>
              <a:t>	 –</a:t>
            </a:r>
            <a:r>
              <a:rPr lang="ru-RU" sz="1600" dirty="0" smtClean="0"/>
              <a:t> поддерживать языки </a:t>
            </a:r>
          </a:p>
          <a:p>
            <a:pPr marL="0" indent="0">
              <a:buNone/>
            </a:pPr>
            <a:r>
              <a:rPr lang="ru-RU" sz="1600" dirty="0"/>
              <a:t>	 </a:t>
            </a:r>
            <a:r>
              <a:rPr lang="ru-RU" sz="1600" dirty="0" smtClean="0"/>
              <a:t>– поддерживать народные обычаи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Скептики говорят: </a:t>
            </a:r>
            <a:r>
              <a:rPr lang="ru-RU" sz="1600" b="1" dirty="0" smtClean="0"/>
              <a:t>История</a:t>
            </a:r>
            <a:r>
              <a:rPr lang="ru-RU" sz="1600" dirty="0"/>
              <a:t> </a:t>
            </a:r>
            <a:r>
              <a:rPr lang="ru-RU" sz="1600" b="1" dirty="0"/>
              <a:t>ничему не учит, а только наказывает за незнание </a:t>
            </a:r>
            <a:r>
              <a:rPr lang="ru-RU" sz="1600" b="1" dirty="0" smtClean="0"/>
              <a:t>уроков</a:t>
            </a:r>
          </a:p>
          <a:p>
            <a:pPr marL="0" indent="0">
              <a:buNone/>
            </a:pPr>
            <a:r>
              <a:rPr lang="ru-RU" sz="1600" dirty="0" smtClean="0"/>
              <a:t>Оптимисты считают, что </a:t>
            </a:r>
            <a:r>
              <a:rPr lang="ru-RU" sz="1600" b="1" dirty="0" smtClean="0"/>
              <a:t>за одного битого двух небитых дают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 smtClean="0"/>
              <a:t>Наша история – и история России, и история Югры пережила немало тяжелых периодов, приходит время учиться и научаться. </a:t>
            </a:r>
          </a:p>
          <a:p>
            <a:pPr marL="0" indent="0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ЧИТАЙТЕ, ДУМАЙТЕ, СПОРЬТЕ, СОГЛАШАЙТЕСЬ И НЕ СОГЛАШАЙТЕСЬ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ИСТОРИЯ СТРАНЫ, ИСТОРИЯ ИГРЫ – ЭТО НАША ЛИЧНАЯ ИСТОРИЯ </a:t>
            </a: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dirty="0" smtClean="0"/>
          </a:p>
          <a:p>
            <a:pPr marL="0" indent="0" algn="ctr">
              <a:buNone/>
            </a:pPr>
            <a:endParaRPr lang="ru-RU" sz="18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0"/>
            <a:ext cx="197768" cy="6813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9667" y="6741368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9098">
            <a:off x="6854477" y="-131153"/>
            <a:ext cx="2541587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939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2007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B050"/>
                </a:solidFill>
              </a:rPr>
              <a:t>Департамент образования и </a:t>
            </a:r>
            <a:r>
              <a:rPr lang="ru-RU" sz="1800" b="1" dirty="0" smtClean="0">
                <a:solidFill>
                  <a:srgbClr val="00B050"/>
                </a:solidFill>
              </a:rPr>
              <a:t>науки </a:t>
            </a:r>
            <a:r>
              <a:rPr lang="ru-RU" sz="1800" b="1" dirty="0">
                <a:solidFill>
                  <a:srgbClr val="00B050"/>
                </a:solidFill>
              </a:rPr>
              <a:t>ХМАО – Югры</a:t>
            </a:r>
            <a:br>
              <a:rPr lang="ru-RU" sz="1800" b="1" dirty="0">
                <a:solidFill>
                  <a:srgbClr val="00B050"/>
                </a:solidFill>
              </a:rPr>
            </a:br>
            <a:r>
              <a:rPr lang="ru-RU" sz="1800" b="1" dirty="0">
                <a:solidFill>
                  <a:srgbClr val="00B050"/>
                </a:solidFill>
              </a:rPr>
              <a:t>Обско-угорский институт прикладных исследований и разработок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836712"/>
            <a:ext cx="7376864" cy="5328592"/>
          </a:xfrm>
        </p:spPr>
        <p:txBody>
          <a:bodyPr>
            <a:normAutofit fontScale="85000" lnSpcReduction="20000"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		</a:t>
            </a:r>
            <a:r>
              <a:rPr lang="ru-RU" sz="1800" b="1" dirty="0">
                <a:solidFill>
                  <a:srgbClr val="0070C0"/>
                </a:solidFill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</a:rPr>
              <a:t>      Отдел истории и этнологии</a:t>
            </a:r>
            <a:endParaRPr lang="ru-RU" sz="1800" b="1" dirty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endParaRPr lang="ru-RU" sz="1800" b="1" dirty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3900" b="1" dirty="0" smtClean="0">
                <a:solidFill>
                  <a:srgbClr val="0070C0"/>
                </a:solidFill>
              </a:rPr>
              <a:t>	    </a:t>
            </a:r>
            <a:r>
              <a:rPr lang="ru-RU" sz="3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>
              <a:spcBef>
                <a:spcPts val="0"/>
              </a:spcBef>
            </a:pPr>
            <a:endParaRPr lang="ru-RU" sz="1800" b="1" dirty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solidFill>
                  <a:srgbClr val="0070C0"/>
                </a:solidFill>
              </a:rPr>
              <a:t>		</a:t>
            </a:r>
          </a:p>
          <a:p>
            <a:pPr algn="just"/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648822"/>
            <a:ext cx="9168836" cy="20917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6" name="Picture 2" descr="кукла 1 шт с фон"/>
          <p:cNvPicPr>
            <a:picLocks noChangeAspect="1" noChangeArrowheads="1"/>
          </p:cNvPicPr>
          <p:nvPr/>
        </p:nvPicPr>
        <p:blipFill>
          <a:blip r:embed="rId2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25760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NS\Desktop\AFADD508D082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97128"/>
            <a:ext cx="67322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3" y="3435498"/>
            <a:ext cx="137750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3435497"/>
            <a:ext cx="1152129" cy="1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изучения истории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9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</a:rPr>
              <a:t>		Что изучает история?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en-US" sz="900" b="1" cap="all" dirty="0" smtClean="0">
                <a:hlinkClick r:id="rId2"/>
              </a:rPr>
              <a:t>WWW.ISTMIRA.COM</a:t>
            </a:r>
            <a:r>
              <a:rPr lang="ru-RU" sz="900" b="1" cap="all" dirty="0" smtClean="0"/>
              <a:t> 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208912" cy="492514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Что можно </a:t>
            </a:r>
          </a:p>
          <a:p>
            <a:pPr marL="457200" lvl="1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считать </a:t>
            </a:r>
          </a:p>
          <a:p>
            <a:pPr marL="457200" lvl="1" indent="0"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прошлым ?</a:t>
            </a:r>
            <a:endParaRPr lang="ru-RU" b="1" i="1" dirty="0">
              <a:solidFill>
                <a:srgbClr val="00B050"/>
              </a:solidFill>
            </a:endParaRPr>
          </a:p>
          <a:p>
            <a:pPr lvl="5">
              <a:buFontTx/>
              <a:buChar char="-"/>
            </a:pPr>
            <a:endParaRPr lang="ru-RU" b="1" i="1" dirty="0" smtClean="0"/>
          </a:p>
          <a:p>
            <a:pPr lvl="8">
              <a:buFontTx/>
              <a:buChar char="-"/>
            </a:pPr>
            <a:r>
              <a:rPr lang="ru-RU" b="1" i="1" dirty="0" smtClean="0"/>
              <a:t>            </a:t>
            </a:r>
            <a:endParaRPr lang="ru-RU" b="1" i="1" dirty="0"/>
          </a:p>
          <a:p>
            <a:pPr lvl="2">
              <a:buFontTx/>
              <a:buChar char="-"/>
            </a:pPr>
            <a:endParaRPr lang="ru-RU" b="1" i="1" dirty="0" smtClean="0"/>
          </a:p>
          <a:p>
            <a:pPr lvl="2">
              <a:buFontTx/>
              <a:buChar char="-"/>
            </a:pPr>
            <a:endParaRPr lang="ru-RU" b="1" i="1" dirty="0"/>
          </a:p>
          <a:p>
            <a:pPr marL="914400" lvl="2" indent="0">
              <a:buNone/>
            </a:pPr>
            <a:endParaRPr lang="ru-RU" b="1" i="1" dirty="0" smtClean="0"/>
          </a:p>
          <a:p>
            <a:pPr marL="914400" lvl="2" indent="0">
              <a:buNone/>
            </a:pPr>
            <a:endParaRPr lang="ru-RU" b="1" i="1" dirty="0" smtClean="0"/>
          </a:p>
          <a:p>
            <a:pPr marL="0" lvl="2" indent="0">
              <a:buNone/>
            </a:pPr>
            <a:r>
              <a:rPr lang="ru-RU" sz="800" dirty="0" smtClean="0">
                <a:hlinkClick r:id="rId3"/>
              </a:rPr>
              <a:t>Источник: </a:t>
            </a:r>
            <a:r>
              <a:rPr lang="en-US" sz="800" dirty="0">
                <a:hlinkClick r:id="rId4"/>
              </a:rPr>
              <a:t>https://yandex.ru/images/search?text=</a:t>
            </a:r>
            <a:r>
              <a:rPr lang="ru-RU" sz="800" dirty="0">
                <a:hlinkClick r:id="rId4"/>
              </a:rPr>
              <a:t>самарово%20ханты-мансийск</a:t>
            </a:r>
            <a:endParaRPr lang="ru-RU" sz="800" b="1" i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78202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cdn.culture.ru/images/afac695b-d3eb-5ef6-88d2-b55325321be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496855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кукла 1 шт с фон"/>
          <p:cNvPicPr>
            <a:picLocks noChangeAspect="1" noChangeArrowheads="1"/>
          </p:cNvPicPr>
          <p:nvPr/>
        </p:nvPicPr>
        <p:blipFill>
          <a:blip r:embed="rId7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79512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 dirty="0">
              <a:latin typeface="Arial" charset="0"/>
            </a:endParaRPr>
          </a:p>
        </p:txBody>
      </p:sp>
      <p:pic>
        <p:nvPicPr>
          <p:cNvPr id="8" name="Picture 2" descr="кукла 1 шт с фон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 rot="2000143">
            <a:off x="8017667" y="4430281"/>
            <a:ext cx="735565" cy="2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93974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371703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hlinkClick r:id="rId10"/>
              </a:rPr>
              <a:t>Источник: </a:t>
            </a:r>
            <a:r>
              <a:rPr lang="en-US" sz="800" dirty="0" smtClean="0">
                <a:hlinkClick r:id="rId10"/>
              </a:rPr>
              <a:t>https</a:t>
            </a:r>
            <a:r>
              <a:rPr lang="en-US" sz="800" dirty="0">
                <a:hlinkClick r:id="rId10"/>
              </a:rPr>
              <a:t>://yandex.ru/images/search?text=</a:t>
            </a:r>
            <a:r>
              <a:rPr lang="ru-RU" sz="800" dirty="0" err="1">
                <a:hlinkClick r:id="rId10"/>
              </a:rPr>
              <a:t>ханты-мансийск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738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0070C0"/>
                </a:solidFill>
              </a:rPr>
              <a:t>Прошлое </a:t>
            </a:r>
            <a:r>
              <a:rPr lang="ru-RU" sz="3600" dirty="0">
                <a:solidFill>
                  <a:srgbClr val="0070C0"/>
                </a:solidFill>
              </a:rPr>
              <a:t>для историка – это прошлые </a:t>
            </a:r>
            <a:r>
              <a:rPr lang="ru-RU" sz="3600" b="1" i="1" dirty="0">
                <a:solidFill>
                  <a:srgbClr val="0070C0"/>
                </a:solidFill>
              </a:rPr>
              <a:t>исторические эпохи</a:t>
            </a:r>
            <a:r>
              <a:rPr lang="ru-RU" sz="3600" b="1" i="1" dirty="0"/>
              <a:t/>
            </a:r>
            <a:br>
              <a:rPr lang="ru-RU" sz="3600" b="1" i="1" dirty="0"/>
            </a:b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8"/>
            <a:ext cx="778720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900" dirty="0" smtClean="0">
              <a:hlinkClick r:id="rId2"/>
            </a:endParaRPr>
          </a:p>
          <a:p>
            <a:pPr marL="0" indent="0">
              <a:buNone/>
            </a:pPr>
            <a:endParaRPr lang="ru-RU" sz="900" dirty="0">
              <a:hlinkClick r:id="rId2"/>
            </a:endParaRPr>
          </a:p>
          <a:p>
            <a:pPr marL="0" indent="0">
              <a:buNone/>
            </a:pPr>
            <a:r>
              <a:rPr lang="en-US" sz="900" dirty="0" smtClean="0">
                <a:hlinkClick r:id="rId2"/>
              </a:rPr>
              <a:t>https</a:t>
            </a:r>
            <a:r>
              <a:rPr lang="en-US" sz="900" dirty="0">
                <a:hlinkClick r:id="rId2"/>
              </a:rPr>
              <a:t>://yandex.ru/images/search?from=tabbar&amp;img_url=https%3A%2F%2Fimg-fotki.yandex.ru%2Fget%2F6420%2F108950446.113%2F0_cd1fe_90b573af_orig.png&amp;lr=57&amp;pos=2&amp;rpt=simage&amp;text=</a:t>
            </a:r>
            <a:r>
              <a:rPr lang="ru-RU" sz="900" dirty="0">
                <a:hlinkClick r:id="rId2"/>
              </a:rPr>
              <a:t>Сова%20и%20свиток</a:t>
            </a:r>
            <a:endParaRPr lang="ru-RU" sz="900" dirty="0"/>
          </a:p>
          <a:p>
            <a:pPr marL="0" indent="0" algn="ctr">
              <a:buNone/>
            </a:pPr>
            <a:endParaRPr lang="ru-RU" sz="2800" b="1" i="1" dirty="0" smtClean="0"/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«</a:t>
            </a:r>
            <a:r>
              <a:rPr lang="ru-RU" sz="2800" b="1" i="1" dirty="0">
                <a:solidFill>
                  <a:srgbClr val="00B050"/>
                </a:solidFill>
              </a:rPr>
              <a:t>Сова Минервы вылетает в сумерки…»</a:t>
            </a:r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5" name="Рисунок 4" descr="https://avatars.mds.yandex.net/i?id=4f4d46dbef740b73eddf9896ed84e9fb884ec043-5294030-images-thumbs&amp;n=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994150" cy="30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кукла 1 шт с фон"/>
          <p:cNvPicPr>
            <a:picLocks noChangeAspect="1" noChangeArrowheads="1"/>
          </p:cNvPicPr>
          <p:nvPr/>
        </p:nvPicPr>
        <p:blipFill>
          <a:blip r:embed="rId4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61764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8" name="Picture 2" descr="кукла 1 шт с фон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>
            <a:off x="8067260" y="1196752"/>
            <a:ext cx="73556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4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АКАДЕМИЧЕСКАЯ ИСТОРИЯ ЮГРЫ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72516"/>
            <a:ext cx="55602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кукла 1 шт с фон"/>
          <p:cNvPicPr>
            <a:picLocks noChangeAspect="1" noChangeArrowheads="1"/>
          </p:cNvPicPr>
          <p:nvPr/>
        </p:nvPicPr>
        <p:blipFill>
          <a:blip r:embed="rId3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61764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9667" y="6669360"/>
            <a:ext cx="9168836" cy="18864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6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ИСТОРИЧЕСКИЕ ЭПОХИ ЮГРЫ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631" y="1052736"/>
            <a:ext cx="8793865" cy="5073427"/>
          </a:xfrm>
        </p:spPr>
        <p:txBody>
          <a:bodyPr/>
          <a:lstStyle/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Древняя </a:t>
            </a:r>
            <a:r>
              <a:rPr lang="ru-RU" sz="2000" b="1" dirty="0"/>
              <a:t>Югра с начала заселения до конца I тысячелетия н. э.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</a:t>
            </a:r>
            <a:r>
              <a:rPr lang="ru-RU" sz="2000" b="1" dirty="0"/>
              <a:t>Югра в </a:t>
            </a:r>
            <a:r>
              <a:rPr lang="en-US" sz="2000" b="1" dirty="0"/>
              <a:t>XI–XVI </a:t>
            </a:r>
            <a:r>
              <a:rPr lang="ru-RU" sz="2000" b="1" dirty="0"/>
              <a:t>вв</a:t>
            </a:r>
            <a:r>
              <a:rPr lang="ru-RU" sz="2000" b="1" dirty="0" smtClean="0"/>
              <a:t>.  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  <a:r>
              <a:rPr lang="ru-RU" sz="2000" b="1" dirty="0"/>
              <a:t>Югра в составе Московского государства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       </a:t>
            </a:r>
            <a:r>
              <a:rPr lang="ru-RU" sz="2000" b="1" dirty="0"/>
              <a:t>Югра в XVIII — </a:t>
            </a:r>
            <a:r>
              <a:rPr lang="ru-RU" sz="2000" b="1" dirty="0" smtClean="0"/>
              <a:t>1-ой трети </a:t>
            </a:r>
            <a:r>
              <a:rPr lang="ru-RU" sz="2000" b="1" dirty="0"/>
              <a:t>XIX </a:t>
            </a:r>
            <a:r>
              <a:rPr lang="ru-RU" sz="2000" b="1" dirty="0" smtClean="0"/>
              <a:t>в.</a:t>
            </a:r>
            <a:r>
              <a:rPr lang="ru-RU" sz="2000" b="1" dirty="0"/>
              <a:t> </a:t>
            </a:r>
            <a:r>
              <a:rPr lang="ru-RU" sz="2000" b="1" dirty="0" smtClean="0"/>
              <a:t>             </a:t>
            </a:r>
            <a:r>
              <a:rPr lang="ru-RU" sz="800" b="1" dirty="0" smtClean="0">
                <a:solidFill>
                  <a:srgbClr val="0070C0"/>
                </a:solidFill>
              </a:rPr>
              <a:t>Источник: </a:t>
            </a:r>
            <a:r>
              <a:rPr lang="en-US" sz="800" dirty="0" smtClean="0">
                <a:hlinkClick r:id="rId2"/>
              </a:rPr>
              <a:t>https://yandex.ru/images/search?text=</a:t>
            </a:r>
            <a:r>
              <a:rPr lang="ru-RU" sz="800" dirty="0" smtClean="0">
                <a:hlinkClick r:id="rId2"/>
              </a:rPr>
              <a:t>памятник%20мать%20югра</a:t>
            </a:r>
            <a:endParaRPr lang="ru-RU" sz="800" b="1" dirty="0" smtClean="0"/>
          </a:p>
          <a:p>
            <a:pPr marL="0" indent="0">
              <a:buNone/>
            </a:pPr>
            <a:r>
              <a:rPr lang="ru-RU" sz="2000" b="1" dirty="0"/>
              <a:t>	 </a:t>
            </a:r>
            <a:r>
              <a:rPr lang="ru-RU" sz="2000" b="1" dirty="0" smtClean="0"/>
              <a:t>          Югра </a:t>
            </a:r>
            <a:r>
              <a:rPr lang="ru-RU" sz="2000" b="1" dirty="0"/>
              <a:t>в составе </a:t>
            </a:r>
            <a:r>
              <a:rPr lang="ru-RU" sz="2000" b="1" dirty="0" smtClean="0"/>
              <a:t>Росс. </a:t>
            </a:r>
            <a:r>
              <a:rPr lang="ru-RU" sz="2000" b="1" dirty="0"/>
              <a:t>империи во </a:t>
            </a:r>
            <a:r>
              <a:rPr lang="ru-RU" sz="2000" b="1" dirty="0" smtClean="0"/>
              <a:t>2-ой четверти XIX—нач. XX вв. 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  Югра </a:t>
            </a:r>
            <a:r>
              <a:rPr lang="ru-RU" sz="2000" b="1" dirty="0"/>
              <a:t>в 1917–1953 гг.: на пути </a:t>
            </a:r>
            <a:r>
              <a:rPr lang="ru-RU" sz="2000" b="1" dirty="0" smtClean="0"/>
              <a:t>модернизации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          Второе </a:t>
            </a:r>
            <a:r>
              <a:rPr lang="ru-RU" sz="2000" b="1" dirty="0"/>
              <a:t>«покорение Сибири»: </a:t>
            </a:r>
            <a:r>
              <a:rPr lang="ru-RU" sz="2000" b="1" dirty="0" smtClean="0"/>
              <a:t>ХМАО-Югра </a:t>
            </a:r>
            <a:r>
              <a:rPr lang="ru-RU" sz="2000" b="1" dirty="0"/>
              <a:t>в годы </a:t>
            </a:r>
            <a:r>
              <a:rPr lang="ru-RU" sz="2000" b="1" dirty="0" smtClean="0"/>
              <a:t>			          становления </a:t>
            </a:r>
            <a:r>
              <a:rPr lang="ru-RU" sz="2000" b="1" dirty="0"/>
              <a:t>и развития нефтегазового комплекса </a:t>
            </a:r>
            <a:r>
              <a:rPr lang="ru-RU" sz="2000" b="1" dirty="0" smtClean="0"/>
              <a:t>			          (</a:t>
            </a:r>
            <a:r>
              <a:rPr lang="ru-RU" sz="2000" b="1" dirty="0"/>
              <a:t>1953–1991)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	     Югра </a:t>
            </a:r>
            <a:r>
              <a:rPr lang="ru-RU" sz="2000" b="1" dirty="0"/>
              <a:t>в 1991–2023 гг. </a:t>
            </a:r>
            <a:endParaRPr lang="ru-RU" sz="2000" b="1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	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кукла 1 шт с фон"/>
          <p:cNvPicPr>
            <a:picLocks noChangeAspect="1" noChangeArrowheads="1"/>
          </p:cNvPicPr>
          <p:nvPr/>
        </p:nvPicPr>
        <p:blipFill>
          <a:blip r:embed="rId3" cstate="print">
            <a:lum bright="-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r="31415"/>
          <a:stretch>
            <a:fillRect/>
          </a:stretch>
        </p:blipFill>
        <p:spPr bwMode="auto">
          <a:xfrm>
            <a:off x="0" y="17782"/>
            <a:ext cx="121315" cy="6835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9667" y="6648822"/>
            <a:ext cx="9168836" cy="20917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pic>
        <p:nvPicPr>
          <p:cNvPr id="7" name="Picture 2" descr="кукла 1 шт с фон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366CC"/>
              </a:clrFrom>
              <a:clrTo>
                <a:srgbClr val="3366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23972" r="33104" b="15166"/>
          <a:stretch>
            <a:fillRect/>
          </a:stretch>
        </p:blipFill>
        <p:spPr bwMode="auto">
          <a:xfrm rot="8275976">
            <a:off x="998713" y="3996310"/>
            <a:ext cx="735565" cy="2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58382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0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Исторические источники и методы работы с ними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23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Исторические источники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их критика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900" dirty="0" smtClean="0">
                <a:hlinkClick r:id="rId2"/>
              </a:rPr>
              <a:t>Источник: </a:t>
            </a:r>
            <a:r>
              <a:rPr lang="en-US" sz="900" dirty="0" smtClean="0">
                <a:hlinkClick r:id="rId2"/>
              </a:rPr>
              <a:t>https</a:t>
            </a:r>
            <a:r>
              <a:rPr lang="en-US" sz="900" dirty="0">
                <a:hlinkClick r:id="rId2"/>
              </a:rPr>
              <a:t>://yandex.ru/images/search?from=tabbar&amp;img_url=https%3A%2F%2Fdata3.proshkolu.ru%2Fcontent%2Fmedia%2Fpic%2Fstd%2F3000000%2F2468000%2F2467767-1b771cba1ced283f.jpg&amp;lr=57&amp;p=1&amp;pos=6&amp;rpt=simage&amp;text=</a:t>
            </a:r>
            <a:r>
              <a:rPr lang="ru-RU" sz="900" dirty="0">
                <a:hlinkClick r:id="rId2"/>
              </a:rPr>
              <a:t>исторические%20источники%20и%20их%20критика</a:t>
            </a:r>
            <a:endParaRPr lang="ru-RU" sz="9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2068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1714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453</Words>
  <Application>Microsoft Office PowerPoint</Application>
  <PresentationFormat>Экран (4:3)</PresentationFormat>
  <Paragraphs>288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Департамент образования и науки ХМАО – Югры Обско-угорский институт прикладных исследований и разработок  </vt:lpstr>
      <vt:lpstr>ИСТОРИЯ ЮГРЫ, КАК НАУКА</vt:lpstr>
      <vt:lpstr>Презентация PowerPoint</vt:lpstr>
      <vt:lpstr>  Что изучает история?   WWW.ISTMIRA.COM </vt:lpstr>
      <vt:lpstr> Прошлое для историка – это прошлые исторические эпохи </vt:lpstr>
      <vt:lpstr>АКАДЕМИЧЕСКАЯ ИСТОРИЯ ЮГРЫ</vt:lpstr>
      <vt:lpstr>ИСТОРИЧЕСКИЕ ЭПОХИ ЮГРЫ</vt:lpstr>
      <vt:lpstr>Презентация PowerPoint</vt:lpstr>
      <vt:lpstr>Исторические источники  и их критика</vt:lpstr>
      <vt:lpstr>МЕТОДЫ ИСТОРИЧЕСКОГО  ИССЛЕДОВАНИЯ</vt:lpstr>
      <vt:lpstr>ИСТОРИЧЕСКИЕ ЭПОХИ ЮГРЫ</vt:lpstr>
      <vt:lpstr>Презентация PowerPoint</vt:lpstr>
      <vt:lpstr>Что значит: изучать историю?</vt:lpstr>
      <vt:lpstr>Презентация PowerPoint</vt:lpstr>
      <vt:lpstr>Кто творит историю или что должен изучать историк 1.</vt:lpstr>
      <vt:lpstr>                                                      Кто творит историю или                                               что должен изучать историк 2.        </vt:lpstr>
      <vt:lpstr>Кто творит историю или что должен изучать историк 2а.</vt:lpstr>
      <vt:lpstr>Кто творит историю или что должен изучать историк 3.</vt:lpstr>
      <vt:lpstr>   Кто творит историю или        что должен изучать историк         3а.</vt:lpstr>
      <vt:lpstr>       Кто творит историю или           что должен изучать историк 3б. </vt:lpstr>
      <vt:lpstr>Кто творит историю или           что должен изучать историк 4.</vt:lpstr>
      <vt:lpstr>    Кто творит историю или           что должен изучать историк         4а.</vt:lpstr>
      <vt:lpstr>Презентация PowerPoint</vt:lpstr>
      <vt:lpstr>        История у всех общая         Т. Н. Грановский (1813-1855) Источник: https://yandex.ru/images/search?text=Грановский                           ИСТОРИЯ – ЭТО БИОГРАФИЯ ЧЕЛОВЕЧЕСТВА</vt:lpstr>
      <vt:lpstr>История у каждого  отдельная, своя</vt:lpstr>
      <vt:lpstr>Презентация PowerPoint</vt:lpstr>
      <vt:lpstr>УНИКАЛЬНОСТЬ ИСТОРИИ РОССИИ УНИКАЛЬНОСТЬ ИСТОРИИ ЮГРЫ</vt:lpstr>
      <vt:lpstr>Департамент образования и науки ХМАО – Югры Обско-угорский институт прикладных исследований и разработок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Киселев</dc:creator>
  <cp:lastModifiedBy>Александр Киселев</cp:lastModifiedBy>
  <cp:revision>79</cp:revision>
  <dcterms:created xsi:type="dcterms:W3CDTF">2024-02-07T11:17:02Z</dcterms:created>
  <dcterms:modified xsi:type="dcterms:W3CDTF">2024-07-26T04:26:29Z</dcterms:modified>
</cp:coreProperties>
</file>