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60" r:id="rId4"/>
    <p:sldId id="291" r:id="rId5"/>
    <p:sldId id="292" r:id="rId6"/>
    <p:sldId id="308" r:id="rId7"/>
    <p:sldId id="293" r:id="rId8"/>
    <p:sldId id="296" r:id="rId9"/>
    <p:sldId id="295" r:id="rId10"/>
    <p:sldId id="306" r:id="rId11"/>
    <p:sldId id="294" r:id="rId12"/>
    <p:sldId id="307" r:id="rId13"/>
    <p:sldId id="298" r:id="rId14"/>
    <p:sldId id="300" r:id="rId15"/>
    <p:sldId id="299" r:id="rId16"/>
    <p:sldId id="302" r:id="rId17"/>
    <p:sldId id="303" r:id="rId18"/>
    <p:sldId id="301" r:id="rId19"/>
    <p:sldId id="305" r:id="rId20"/>
    <p:sldId id="320" r:id="rId21"/>
    <p:sldId id="309" r:id="rId22"/>
    <p:sldId id="310" r:id="rId23"/>
    <p:sldId id="311" r:id="rId24"/>
    <p:sldId id="312" r:id="rId25"/>
    <p:sldId id="319" r:id="rId26"/>
    <p:sldId id="313" r:id="rId27"/>
    <p:sldId id="314" r:id="rId28"/>
    <p:sldId id="315" r:id="rId29"/>
    <p:sldId id="316" r:id="rId30"/>
    <p:sldId id="317" r:id="rId31"/>
    <p:sldId id="31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6600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3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D38FD-7CB4-F662-B25B-C9C39095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B3F378-7108-3A18-596E-D1FEA9DEB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3F4B3-D71C-1A94-8FAE-FA7426FC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76532-8BC4-B894-0AC1-46BA1976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92009-9812-E69D-3724-BD511F60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8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C044F-F947-4FF3-9824-D58C8F2F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F9C585-5CF3-5683-A24A-16031577B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66397A-7CFE-BE9B-596E-7D05A5A3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D2554C-879A-57BD-B8C4-63B47DD9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5CC0-5727-3CD2-97B1-8C95FFA6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154DA4-464E-A775-7F38-E556C7DCC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0410D5-953F-2BBD-B648-F32219EB7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40F7F-A1B5-D6C3-34AA-23316168A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72E2A-CF02-FB26-121B-174F79E2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E48FF3-DDD1-EF38-3425-DEA81655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3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76A4-550E-0D97-A593-67A5205B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C43034-A22B-2077-2DDC-D3596FA96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0211D-CD03-286B-6E5B-1CB99093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0F173-60E4-97F5-C0F2-72A38E70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E2788-60D0-3F79-4014-FFA0D483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A3638-A810-5EA5-5423-E1A31DA1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BFC38-8DAE-964F-EC7C-1E7D408B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B0ACF8-14D1-7AAC-1044-D6E92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58ED2-2C7C-DAA5-BD87-6839E738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8C0F7-291C-040D-C6B3-4675839C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1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A6494-861E-2B98-0EB7-55225543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9B7D75-6957-C180-7A0D-224E1368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650300-076C-671E-0717-48F8CD03C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FFD168-0B2B-7818-2E42-A7560B34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42FA9E-CA2F-CC10-1882-19E05463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A43E2E-3E8D-ADE9-B917-5F69879E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1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60504-E4D2-71AA-C357-7561B723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656FB-22E4-E0BF-9B57-6FDD6CCAE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522DA8-8969-CB2F-6133-EA7430E15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5602B-6BFF-7AD5-6B7D-24F46CAAB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C2760-0D9E-D4A0-FB50-CE1C6B50F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52D855-2EBE-2829-2151-76C91854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B55ED6-607D-386B-421A-0E85EE8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8E03BD-5632-2DF5-54D8-41FC6C58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5C59E-E22F-E627-D6B4-0FF2CC80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4B6863-BED4-C053-A8BB-3ABB6B27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B09EC0-35D6-0755-D46E-F9B1AD2D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730DED-EB58-34E3-0939-62C63668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3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1F9872-B9A9-D35A-FAA5-01224059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F1E008-85BC-E5D3-86F2-2F5689CF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0839FE-BCF6-F1D6-7018-DC8D923D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7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6377B-B84F-2FF7-7042-F97D81889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361CC-D5AA-812F-2511-D82FAA05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10A347-133E-F237-767D-6F575ECE0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C3D8C2-6DDB-91C8-2025-C33D0330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DDCD67-DB74-FA74-FA3B-5DFA1414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427DCB-16CA-ED6D-A10B-AFCC2F95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0A15A-F24B-92B5-0EB5-2C24C463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43E379-E46F-B0FF-B430-8356ACBFA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8ADD9F-BE59-C082-61E8-D5CEC3558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B12464-518B-1DDC-7073-2ED5B1CB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BEF5CF-B706-6B3F-B167-A43E6636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356F56-B8D1-2176-63BF-CA7830C2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B3D3-BEFD-DA86-0127-8DFFECCA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A577C-16CA-CA1C-DE44-9F34A42A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88128-CD17-2E1D-9FB3-67028B261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5F8EC-442D-4A52-9407-980550622282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77C44-8C34-F51F-2332-FB139F3E4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03CC0-C6BB-B529-78B6-FC11A33E1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3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2404A9-EA0D-BCBA-6B55-54371285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0452A-E8FF-8569-9B28-95FE9D376C0E}"/>
              </a:ext>
            </a:extLst>
          </p:cNvPr>
          <p:cNvSpPr txBox="1"/>
          <p:nvPr/>
        </p:nvSpPr>
        <p:spPr>
          <a:xfrm>
            <a:off x="481043" y="5345536"/>
            <a:ext cx="3071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18.02.2026 г.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529976" y="3520202"/>
            <a:ext cx="5024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Лекторий Обско-угорского института</a:t>
            </a:r>
          </a:p>
          <a:p>
            <a:r>
              <a:rPr lang="ru-RU" sz="2400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прикладных исследований и</a:t>
            </a:r>
          </a:p>
          <a:p>
            <a:r>
              <a:rPr lang="ru-RU" sz="2400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D1393-7A30-3DC6-05D7-BC8DCC300157}"/>
              </a:ext>
            </a:extLst>
          </p:cNvPr>
          <p:cNvSpPr txBox="1"/>
          <p:nvPr/>
        </p:nvSpPr>
        <p:spPr>
          <a:xfrm>
            <a:off x="7070910" y="5207036"/>
            <a:ext cx="35132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Ф.В. Комтина – лаборант- исследователь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ОУИПИиР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75DE4-7406-FD8C-50A0-0E591BCEDE1F}"/>
              </a:ext>
            </a:extLst>
          </p:cNvPr>
          <p:cNvSpPr txBox="1"/>
          <p:nvPr/>
        </p:nvSpPr>
        <p:spPr>
          <a:xfrm>
            <a:off x="870012" y="2555617"/>
            <a:ext cx="4843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Favorit Pro" panose="02000006030000020004" pitchFamily="2" charset="0"/>
                <a:ea typeface="Favorit Pro" panose="02000006030000020004" pitchFamily="2" charset="0"/>
              </a:rPr>
              <a:t>Крупный заголовок темы не более шести слов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79E72-B555-5075-F1CC-AA1EA32F3EB4}"/>
              </a:ext>
            </a:extLst>
          </p:cNvPr>
          <p:cNvSpPr txBox="1"/>
          <p:nvPr/>
        </p:nvSpPr>
        <p:spPr>
          <a:xfrm>
            <a:off x="563283" y="863871"/>
            <a:ext cx="802444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Домовой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Лешему не товарищ: </a:t>
            </a:r>
          </a:p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фольклорные персонажи </a:t>
            </a:r>
          </a:p>
          <a:p>
            <a:r>
              <a:rPr lang="ru-RU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ургутских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ханты 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Favorit Pro" panose="02000006030000020004" pitchFamily="2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5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99388" y="443362"/>
            <a:ext cx="75018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сказки народа ханты можно разделить на три большие группы: </a:t>
            </a: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175349" y="1898627"/>
            <a:ext cx="5349890" cy="4064000"/>
          </a:xfrm>
          <a:prstGeom prst="triangle">
            <a:avLst/>
          </a:prstGeom>
          <a:solidFill>
            <a:srgbClr val="4F81B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</a:ln>
          <a:effectLst/>
        </p:spPr>
      </p:sp>
      <p:grpSp>
        <p:nvGrpSpPr>
          <p:cNvPr id="12" name="Группа 11"/>
          <p:cNvGrpSpPr/>
          <p:nvPr/>
        </p:nvGrpSpPr>
        <p:grpSpPr>
          <a:xfrm>
            <a:off x="5298296" y="2630746"/>
            <a:ext cx="3797432" cy="962025"/>
            <a:chOff x="2381952" y="408582"/>
            <a:chExt cx="3797432" cy="962025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381952" y="408582"/>
              <a:ext cx="3797432" cy="962025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2428914" y="455544"/>
              <a:ext cx="3703508" cy="8681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сказки о животных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444" y="3770411"/>
            <a:ext cx="3877392" cy="9632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258" y="4911302"/>
            <a:ext cx="392006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5210" y="108741"/>
            <a:ext cx="4039738" cy="2972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" algn="ctr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Волшебные сказки</a:t>
            </a:r>
            <a:r>
              <a:rPr lang="ru-RU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82880" algn="just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сказках фигурируют разнообразные элементы волшебства, вещие силы, духи — хозяева стихий (подводного царства, подземного и небесного миров, духи воды, земли, леса, огня и т. д.), смерть и оживление.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62531" y="413367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сюжета волшебной сказки находится повествование о преодолении потери или недостачи при помощи чудесных средств или волшебных помощников. Развитие сюжета – это поиск потерянного или недостающего. Кульминация волшебной сказки состоит в том, что главный герой или героиня сражаются с противоборствующей силой и всегда побеждают ее.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088" y="3184864"/>
            <a:ext cx="2652332" cy="3588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364" y="108741"/>
            <a:ext cx="2926334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815805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ctr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Сказки о животных</a:t>
            </a:r>
            <a:endParaRPr kumimoji="0" lang="ru-RU" sz="2400" b="1" i="0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 в фольклоре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сургутских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ханты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занимают сказки о животных. Они по-своему объясняют повадки и внешний вид животных, рассказывают о взаимопомощи человека и зверя.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997" y="2368793"/>
            <a:ext cx="2828789" cy="4115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031" y="2368793"/>
            <a:ext cx="3029397" cy="39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66318" y="1067732"/>
            <a:ext cx="42361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Самые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– это сказки о животных. В особом почтении у северян медведь. Считают, что медведь является их предком, поэтому о нем не говорят плохо, не ругают, не злятся на медведя.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Кроме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животных, наводящих страх, были и добрые существа, птицы, рыбы и звери, помогающие людям, героям сказок. В северных сказках удивляет и занимает все. Звери, рыбы и птицы говорят на языке людей. Люди понимают язык животных.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240" y="840328"/>
            <a:ext cx="3881257" cy="51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194" y="0"/>
            <a:ext cx="5577762" cy="72218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80179" y="2487053"/>
            <a:ext cx="52717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Многие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о животных начинаются словами: ”Это было давным-давно, когда звери, птицы и рыбы умели говорить человеческим языком”. В сказках это уже совсем не те обыкновенные лисы и медведи, на которых охотятся. В сказках они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становятся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особыми, похожими на людей существами. </a:t>
            </a:r>
          </a:p>
        </p:txBody>
      </p:sp>
    </p:spTree>
    <p:extLst>
      <p:ext uri="{BB962C8B-B14F-4D97-AF65-F5344CB8AC3E}">
        <p14:creationId xmlns:p14="http://schemas.microsoft.com/office/powerpoint/2010/main" val="19894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76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69240" y="1"/>
            <a:ext cx="9600923" cy="2995126"/>
          </a:xfrm>
        </p:spPr>
        <p:txBody>
          <a:bodyPr>
            <a:noAutofit/>
          </a:bodyPr>
          <a:lstStyle/>
          <a:p>
            <a:pPr algn="just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сказки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отличаются от волшебных. В их основе лежат события каждодневной жизни. Здесь действуют реальные герои: муж, жена и др. Это сказки о женитьбе героев и выходе героинь замуж, исправлении строптивых жен, неумелых, ленивых хозяйках, об одураченном барине и т.д. Это сказки на семейно-бытовые темы. Бытовые сказки повествуют о важнейших проблемах бытия человека (отношения детей к родителям, родителей к детям, взаимоотношения мужа и жены, богатого и бедного, жадного и щедрого, умного и глупого, сильного и слабого и т.п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617" y="2734539"/>
            <a:ext cx="2811580" cy="39501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952" y="2734539"/>
            <a:ext cx="2855191" cy="40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36" y="168825"/>
            <a:ext cx="8260668" cy="66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94318" y="289250"/>
            <a:ext cx="8873413" cy="123550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ипы персонажей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80178" y="1645265"/>
            <a:ext cx="8987553" cy="4444385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Духи-Хозяева и Божества: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персонажи являются основой мировоззрения и имеют первостепенное значение.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Нум-Торум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Верховное божество, Бог-отец. В бытовых сказках роль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Торума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быть менее явной, но в мифах и легендах его значение как Творца мира неоспоримо.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Мэх-анки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(Мать-земля): Богиня плодородия, женского начала. Покровительница женщин, рожениц, семейного очага.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737118"/>
            <a:ext cx="8518849" cy="135282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персонажей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фольклора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600" y="2249529"/>
            <a:ext cx="8201608" cy="3840121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Хозяева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(Хозяйка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Покровительница всех лесных зверей. С ней связаны сюжеты об охоте, правила поведения в лесу. От ее расположения зависит удача охотника.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Йэнк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ими (Хозяйка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Покровительница рыб и водных просторов. С ней связаны сюжеты об удаче на рыбалке, о правилах поведения на воде.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Тувэт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ими (Хозяйка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Особо почитаемый дух, связанный с домашним очагом, защитой от злых сил.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7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2ECB4467-FAAB-6B14-AD30-89421EB6B931}"/>
              </a:ext>
            </a:extLst>
          </p:cNvPr>
          <p:cNvSpPr txBox="1">
            <a:spLocks/>
          </p:cNvSpPr>
          <p:nvPr/>
        </p:nvSpPr>
        <p:spPr>
          <a:xfrm>
            <a:off x="1463040" y="377190"/>
            <a:ext cx="9395460" cy="6046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D5A23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340" algn="just">
              <a:lnSpc>
                <a:spcPct val="115000"/>
              </a:lnSpc>
              <a:spcAft>
                <a:spcPts val="0"/>
              </a:spcAft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939" y="365125"/>
            <a:ext cx="8948058" cy="631559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/>
              <a:t>Сургутские ханты — это одна из этнографических групп восточных ханты, проживающая преимущественно на территории </a:t>
            </a:r>
            <a:r>
              <a:rPr lang="ru-RU" sz="3600" dirty="0" err="1"/>
              <a:t>Сургутского</a:t>
            </a:r>
            <a:r>
              <a:rPr lang="ru-RU" sz="3600" dirty="0"/>
              <a:t> района Ханты-Мансийского автономного округа (ХМАО-Югра). Их историческая родина охватывает бассейны рек Обь и её притоков. Это территория с богатыми природными ресурсами, где коренные жители веками занимались оленеводством, охотой и рыболовством, ведя полукочевой или оседлый образ жизни в зависимости от времени года. В настоящее время они проживают как в традиционных поселениях и стойбищах, так и в современных посёлках </a:t>
            </a:r>
            <a:r>
              <a:rPr lang="ru-RU" sz="3600" dirty="0" smtClean="0"/>
              <a:t>региона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8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0" y="2249488"/>
            <a:ext cx="8201025" cy="3840162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161" y="447869"/>
            <a:ext cx="8993352" cy="59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391886"/>
            <a:ext cx="8518849" cy="127829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персонажей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фольклора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600" y="2249529"/>
            <a:ext cx="8621486" cy="4188593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Люди-герои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ротивоположности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Охотники 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рыбаки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главные герои сказок. Это могут быть как простые люди, попадающие в необычные ситуации, так и герои-богатыри, отличающиеся силой, ловкостью и смекалкой.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Сказочник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носитель сакральной культуры, часто совмещал функции сказителя и шамана. Умел «говорить с духами», что придавало его рассказам особую силу. Он выполнял такие функции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как, передача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моральных норм, знаний о природе и табу (например, запрет говорить о 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Мэнк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ночью).</a:t>
            </a:r>
          </a:p>
          <a:p>
            <a:pPr algn="just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Герои, которые сражаются с чудовищами, добывают ценные предметы, спасают людей.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737118"/>
            <a:ext cx="8518849" cy="135282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персонажей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фольклора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600" y="2249529"/>
            <a:ext cx="8201608" cy="3840121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/>
              <a:t>		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Женские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персонажи: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Жена-помощница: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Верная, заботливая жена, которая часто помогает мужу в его затруднениях.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Злая мачеха: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Встречается, но не так часто, как в русских народных сказках.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Лесные девы: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Образ, близкий к мифологическим существам, иногда выступающий как искусительница или помощница.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7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737118"/>
            <a:ext cx="8518849" cy="135282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персонажей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фольклора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600" y="2249529"/>
            <a:ext cx="3825551" cy="3796707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ru-RU" dirty="0"/>
              <a:t>	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Глупцы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Неудачники: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Персонажи, чьи действия приводят к комическим или печальным последствиям. Они часто наказываются за свою лень, жадность, глупость.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244" y="2249529"/>
            <a:ext cx="315800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1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737118"/>
            <a:ext cx="8518849" cy="135282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персонажей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фольклора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979713" y="2249529"/>
            <a:ext cx="9395928" cy="426323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Мифологические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сверхъестественные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Люди-великаны: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Мэнк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 из ключевых мифологических персонажей, в сказках описываются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Мэнки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дух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 лесу и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превратившегося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чудовищ. </a:t>
            </a:r>
          </a:p>
          <a:p>
            <a:pPr lvl="0"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Люди-медведи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известные. Часто они являются потомками союзов людей и медведей, могут быть как опасными, так и мудрыми. Сюжеты о них тесно связаны с духом-хозяином леса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858" r="28861"/>
          <a:stretch/>
        </p:blipFill>
        <p:spPr>
          <a:xfrm>
            <a:off x="3348507" y="-1"/>
            <a:ext cx="4442554" cy="67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737118"/>
            <a:ext cx="8518849" cy="135282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персонажей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фольклора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600" y="2249529"/>
            <a:ext cx="4907902" cy="4001981"/>
          </a:xfrm>
        </p:spPr>
        <p:txBody>
          <a:bodyPr>
            <a:normAutofit/>
          </a:bodyPr>
          <a:lstStyle/>
          <a:p>
            <a:pPr lvl="0" algn="just"/>
            <a:r>
              <a:rPr lang="ru-RU" dirty="0"/>
              <a:t>	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существа: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Чудовища: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великаны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злые духи (например,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Кынь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злой дух, причиняющий болезни).</a:t>
            </a:r>
          </a:p>
          <a:p>
            <a:pPr lvl="1"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духи: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Встречаются духи-помощники, духи, приносящие удачу.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946" y="2259596"/>
            <a:ext cx="2758577" cy="38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737118"/>
            <a:ext cx="8518849" cy="74406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учат нас сказки?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599" y="2249529"/>
            <a:ext cx="8640147" cy="3840121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Уважать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природу: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Ведь именно природа дает нам всё необходимое для жизни. Нужно быть бережными к лесу, к реке, к животным.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смелыми и находчивыми: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Герои сказок не сдаются перед трудностями, они ищут выход, они верят в себя.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Ценить семью и старших: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Помощь близких – это очень важно.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мудрыми: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Слушать тех, кто старше, учиться у природы.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3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8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391887"/>
            <a:ext cx="8518849" cy="675846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1000"/>
              </a:spcBef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факты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600" y="1253378"/>
            <a:ext cx="5355771" cy="5315373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Хантыйские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сказки часто рассказываются в стихах или напевным голосом.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сказки очень древние, они передаются из поколения в поколение.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Иногда в сказках герои превращаются в животных, а животные – в людей. Это показывает, как тесно связаны все живое в природе.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750" y="1850537"/>
            <a:ext cx="3067411" cy="34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09111" y="737118"/>
            <a:ext cx="8518849" cy="74406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71599" y="1640765"/>
            <a:ext cx="8640147" cy="444888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Фольклорные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сургутских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ханты – это зеркало их духовной культуры, их представлений о мире, их взаимоотношений с природой.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тысячелетний опыт народа, живущего в гармонии с суровой, но прекрасной природой Югры.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Изучение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персонажей позволяет нам не только прикоснуться к древнему мировоззрению, но и понять, как важно беречь и уважать природу, быть мудрым и честным в своих поступках.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0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3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6220628" y="507208"/>
            <a:ext cx="40160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Сургутские ханты говорят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диалекте хантыйского языка, который относится к угорской ветви финно-угорских языков.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1639228" y="898392"/>
            <a:ext cx="257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385" y="455417"/>
            <a:ext cx="4829595" cy="3217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429" y="2664236"/>
            <a:ext cx="4533288" cy="30146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03385" y="3830366"/>
            <a:ext cx="4729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Этот диалект считается одним из наиболее архаичных 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самобытных. Фольклорные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тексты, песни и сказки продолжают исполняться и передаваться в местах компактного проживания народа.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565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184" y="259994"/>
            <a:ext cx="5490373" cy="3247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239" y="1507226"/>
            <a:ext cx="3161911" cy="4331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150" y="3507218"/>
            <a:ext cx="4316935" cy="30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241" y="577533"/>
            <a:ext cx="9198591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82880" algn="just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174033"/>
            <a:ext cx="10515600" cy="1838130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7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1231397" y="581861"/>
            <a:ext cx="92395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фольклора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ханты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 строгие каноны передачи сказаний: рассказчик обязан был дословно воспроизводить сюжет, имена героев и последовательность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событий. Сказки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рассказывали зимой, когда завершалась активная хозяйственная деятельность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313" y="2626137"/>
            <a:ext cx="5698660" cy="320549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96" y="2626136"/>
            <a:ext cx="2959487" cy="41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1570063" y="679372"/>
            <a:ext cx="8700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Многое можно узнать из сказок. В них отражается дух народа, его быт, образ жизни, национальный характер.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063" y="1524751"/>
            <a:ext cx="4663844" cy="4700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07" y="1518654"/>
            <a:ext cx="4176122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38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850" y="322533"/>
            <a:ext cx="10515600" cy="68517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окружения на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персонажей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259632" y="1524752"/>
            <a:ext cx="10087817" cy="4885380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Важно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понимать, что фольклор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ханты формировался под сильным влиянием их географического положения: богатые таежные леса, полноводная Обь, множество озер. Это наложило свой отпечаток на образы и сюжеты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Центральная роль среды: Лес, река, тайга – это не просто фон, а активные участники событий, населенные множеством духов.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Промысловая направленность: Многие сказки и легенды связаны с охотой, рыболовством, промысловыми циклами, что отражается в персонажах и их занятиях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38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565" y="3518857"/>
            <a:ext cx="4865565" cy="3243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2071868" y="322532"/>
            <a:ext cx="701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i?id=768ac02e77c1d392720efa99eea20abcd3152f66-512948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" y="46037"/>
            <a:ext cx="5221069" cy="29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566" y="46037"/>
            <a:ext cx="4865565" cy="3472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498" y="3491736"/>
            <a:ext cx="5222845" cy="32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1392071" y="322532"/>
            <a:ext cx="98127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Восхищением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силами проникнута вся духов­ная жизнь северного народа, и, прежде всего, их религиоз­ные представления, широко отразившиеся в народных сказ­ках.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недалёком прошлом, сказки у народов Севера были не только развлечением, но и своего рода школой жизни. Молодые охотники и оленеводы слушали и старались подражать героям, которые прославлялись в сказках. Героями многих сказок являются бедняки. Они бесстрашны, ловки, сообразительны и находчивы.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75" y="3065059"/>
            <a:ext cx="4438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EBCDC-8D1C-690A-7F14-E8706AE3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29" y="312055"/>
            <a:ext cx="3146658" cy="4577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317" y="2442950"/>
            <a:ext cx="3394615" cy="4107976"/>
          </a:xfrm>
          <a:prstGeom prst="rect">
            <a:avLst/>
          </a:prstGeom>
        </p:spPr>
      </p:pic>
      <p:pic>
        <p:nvPicPr>
          <p:cNvPr id="10" name="Рисунок 9" descr="мастерица и шкура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8407" y="312054"/>
            <a:ext cx="3104906" cy="4300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551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467</Words>
  <Application>Microsoft Office PowerPoint</Application>
  <PresentationFormat>Широкоэкранный</PresentationFormat>
  <Paragraphs>94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Favorit Pro</vt:lpstr>
      <vt:lpstr>Symbol</vt:lpstr>
      <vt:lpstr>Times New Roman</vt:lpstr>
      <vt:lpstr>Тема Office</vt:lpstr>
      <vt:lpstr>Презентация PowerPoint</vt:lpstr>
      <vt:lpstr>Сургутские ханты — это одна из этнографических групп восточных ханты, проживающая преимущественно на территории Сургутского района Ханты-Мансийского автономного округа (ХМАО-Югра). Их историческая родина охватывает бассейны рек Обь и её притоков. Это территория с богатыми природными ресурсами, где коренные жители веками занимались оленеводством, охотой и рыболовством, ведя полукочевой или оседлый образ жизни в зависимости от времени года. В настоящее время они проживают как в традиционных поселениях и стойбищах, так и в современных посёлках региона</vt:lpstr>
      <vt:lpstr>Презентация PowerPoint</vt:lpstr>
      <vt:lpstr>Презентация PowerPoint</vt:lpstr>
      <vt:lpstr>Презентация PowerPoint</vt:lpstr>
      <vt:lpstr>Влияние окружения на персонажей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Бытовые сказки отличаются от волшебных. В их основе лежат события каждодневной жизни. Здесь действуют реальные герои: муж, жена и др. Это сказки о женитьбе героев и выходе героинь замуж, исправлении строптивых жен, неумелых, ленивых хозяйках, об одураченном барине и т.д. Это сказки на семейно-бытовые темы. Бытовые сказки повествуют о важнейших проблемах бытия человека (отношения детей к родителям, родителей к детям, взаимоотношения мужа и жены, богатого и бедного, жадного и щедрого, умного и глупого, сильного и слабого и т.п.)</vt:lpstr>
      <vt:lpstr>Презентация PowerPoint</vt:lpstr>
      <vt:lpstr>Основные типы персонажей сургутского фольклора</vt:lpstr>
      <vt:lpstr>Основные типы персонажей сургутского фольклора</vt:lpstr>
      <vt:lpstr>Презентация PowerPoint</vt:lpstr>
      <vt:lpstr>Основные типы персонажей сургутского фольклора</vt:lpstr>
      <vt:lpstr>Основные типы персонажей сургутского фольклора</vt:lpstr>
      <vt:lpstr>Основные типы персонажей сургутского фольклора</vt:lpstr>
      <vt:lpstr>Основные типы персонажей сургутского фольклора</vt:lpstr>
      <vt:lpstr>Презентация PowerPoint</vt:lpstr>
      <vt:lpstr>Основные типы персонажей сургутского фольклора</vt:lpstr>
      <vt:lpstr>Чему учат нас сказки?</vt:lpstr>
      <vt:lpstr>Интересные факты</vt:lpstr>
      <vt:lpstr>Заключение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</dc:creator>
  <cp:lastModifiedBy>011</cp:lastModifiedBy>
  <cp:revision>78</cp:revision>
  <dcterms:created xsi:type="dcterms:W3CDTF">2024-06-17T05:17:42Z</dcterms:created>
  <dcterms:modified xsi:type="dcterms:W3CDTF">2026-06-03T04:17:11Z</dcterms:modified>
</cp:coreProperties>
</file>