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4" r:id="rId4"/>
    <p:sldId id="259" r:id="rId5"/>
    <p:sldId id="270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5" r:id="rId16"/>
    <p:sldId id="286" r:id="rId17"/>
    <p:sldId id="287" r:id="rId18"/>
    <p:sldId id="288" r:id="rId19"/>
    <p:sldId id="289" r:id="rId20"/>
    <p:sldId id="294" r:id="rId21"/>
    <p:sldId id="295" r:id="rId22"/>
    <p:sldId id="291" r:id="rId23"/>
    <p:sldId id="293" r:id="rId24"/>
    <p:sldId id="29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7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AE5E7-244F-4871-A2F3-89C1F149FC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3544A-0A53-4518-AEF5-A8DAAC0A2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4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544A-0A53-4518-AEF5-A8DAAC0A2F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5D38FD-7CB4-F662-B25B-C9C39095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B3F378-7108-3A18-596E-D1FEA9DEB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83F4B3-D71C-1A94-8FAE-FA7426FC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D76532-8BC4-B894-0AC1-46BA197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692009-9812-E69D-3724-BD511F60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8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BC044F-F947-4FF3-9824-D58C8F2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F9C585-5CF3-5683-A24A-16031577B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66397A-7CFE-BE9B-596E-7D05A5A3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D2554C-879A-57BD-B8C4-63B47DD9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6A5CC0-5727-3CD2-97B1-8C95FFA6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4154DA4-464E-A775-7F38-E556C7DCC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410D5-953F-2BBD-B648-F32219EB7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C40F7F-A1B5-D6C3-34AA-23316168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B72E2A-CF02-FB26-121B-174F79E2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E48FF3-DDD1-EF38-3425-DEA816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2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9F76A4-550E-0D97-A593-67A5205B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43034-A22B-2077-2DDC-D3596FA9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70211D-CD03-286B-6E5B-1CB99093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80F173-60E4-97F5-C0F2-72A38E70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7E2788-60D0-3F79-4014-FFA0D483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A3638-A810-5EA5-5423-E1A31DA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7BFC38-8DAE-964F-EC7C-1E7D408B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B0ACF8-14D1-7AAC-1044-D6E92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058ED2-2C7C-DAA5-BD87-6839E738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58C0F7-291C-040D-C6B3-4675839C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71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3A6494-861E-2B98-0EB7-55225543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9B7D75-6957-C180-7A0D-224E1368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F650300-076C-671E-0717-48F8CD03C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DFFD168-0B2B-7818-2E42-A7560B3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42FA9E-CA2F-CC10-1882-19E05463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43E2E-3E8D-ADE9-B917-5F69879E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560504-E4D2-71AA-C357-7561B723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6656FB-22E4-E0BF-9B57-6FDD6CCA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522DA8-8969-CB2F-6133-EA7430E15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E65602B-6BFF-7AD5-6B7D-24F46CAAB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2C2760-0D9E-D4A0-FB50-CE1C6B50F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A52D855-2EBE-2829-2151-76C91854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B55ED6-607D-386B-421A-0E85EE8E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98E03BD-5632-2DF5-54D8-41FC6C58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4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F5C59E-E22F-E627-D6B4-0FF2CC80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94B6863-BED4-C053-A8BB-3ABB6B27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DB09EC0-35D6-0755-D46E-F9B1AD2D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C730DED-EB58-34E3-0939-62C63668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73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31F9872-B9A9-D35A-FAA5-01224059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AF1E008-85BC-E5D3-86F2-2F5689CF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B0839FE-BCF6-F1D6-7018-DC8D923D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6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86377B-B84F-2FF7-7042-F97D8188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361CC-D5AA-812F-2511-D82FAA05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10A347-133E-F237-767D-6F575ECE0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9C3D8C2-6DDB-91C8-2025-C33D0330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DDCD67-DB74-FA74-FA3B-5DFA1414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427DCB-16CA-ED6D-A10B-AFCC2F95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5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0A15A-F24B-92B5-0EB5-2C24C463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43E379-E46F-B0FF-B430-8356ACBFA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38ADD9F-BE59-C082-61E8-D5CEC3558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B12464-518B-1DDC-7073-2ED5B1CB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BEF5CF-B706-6B3F-B167-A43E6636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356F56-B8D1-2176-63BF-CA7830C2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AB3D3-BEFD-DA86-0127-8DFFECCA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8A577C-16CA-CA1C-DE44-9F34A42A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688128-CD17-2E1D-9FB3-67028B261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F8EC-442D-4A52-9407-980550622282}" type="datetimeFigureOut">
              <a:rPr lang="ru-RU" smtClean="0"/>
              <a:t>01.06.2026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577C44-8C34-F51F-2332-FB139F3E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903CC0-C6BB-B529-78B6-FC11A33E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CA4F-6594-4F35-B23E-A96AFFC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3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A65AF1-6587-7F1D-E96A-1E6313238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6166" r="263" b="-1320"/>
          <a:stretch/>
        </p:blipFill>
        <p:spPr>
          <a:xfrm>
            <a:off x="66676" y="0"/>
            <a:ext cx="12125324" cy="6927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870012" y="2555617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698" y="801667"/>
            <a:ext cx="85344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Вўща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вөԓаты</a:t>
            </a:r>
            <a:r>
              <a:rPr lang="ru-RU" sz="4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Алексеевна Федоркив,  </a:t>
            </a: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научный сотрудник Фольклорного центра</a:t>
            </a:r>
          </a:p>
          <a:p>
            <a:pPr algn="r">
              <a:lnSpc>
                <a:spcPct val="150000"/>
              </a:lnSpc>
            </a:pP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 ХМАО-Югры «Обско-угорский институт </a:t>
            </a:r>
          </a:p>
          <a:p>
            <a:pPr algn="r">
              <a:lnSpc>
                <a:spcPct val="150000"/>
              </a:lnSpc>
            </a:pP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прикладных исследований и разработок» </a:t>
            </a:r>
          </a:p>
        </p:txBody>
      </p:sp>
    </p:spTree>
    <p:extLst>
      <p:ext uri="{BB962C8B-B14F-4D97-AF65-F5344CB8AC3E}">
        <p14:creationId xmlns:p14="http://schemas.microsoft.com/office/powerpoint/2010/main" val="161859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800" y="853291"/>
            <a:ext cx="1066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Типовые сюжетные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Иванушка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Испытание;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Преодоление препятствий;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Трансформация;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Награда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720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899" y="1443841"/>
            <a:ext cx="108108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запрета.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чудовищами.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Чудесные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превращения.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культурного героя. </a:t>
            </a:r>
          </a:p>
        </p:txBody>
      </p:sp>
    </p:spTree>
    <p:extLst>
      <p:ext uri="{BB962C8B-B14F-4D97-AF65-F5344CB8AC3E}">
        <p14:creationId xmlns:p14="http://schemas.microsoft.com/office/powerpoint/2010/main" val="205283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898" y="1145739"/>
            <a:ext cx="10601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Противопоставление старшим братьям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Расчетливость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жадность.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Формальное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следование правилам.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625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3420" y="781"/>
            <a:ext cx="105822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образа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Иванушка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Победа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 над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злом;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справедливость;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архетипом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трикстера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Отражение народного мировоззрения.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Трикстер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trickster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проказник, ловкач) – архетип в мифологии, фольклоре и религии. Это божество, дух, человек или антропоморфное животное, которое совершает противоправные действия или не подчиняется общим правилам. 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3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225" y="775811"/>
            <a:ext cx="1067752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849" y="1190591"/>
            <a:ext cx="107918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сохраняет доброту и отзывчивость;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помогает слабым;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совести, а не из корысти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1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0562" y="559564"/>
            <a:ext cx="108108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первотворца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культурного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приписывают инициативу творения земли и создание человека;</a:t>
            </a:r>
          </a:p>
          <a:p>
            <a:pPr indent="361950"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он обучает людей промыслам, вводит важные знания и навыки;</a:t>
            </a:r>
          </a:p>
          <a:p>
            <a:pPr indent="361950"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создаёт огонь, полезные растения и животных;</a:t>
            </a:r>
          </a:p>
          <a:p>
            <a:pPr indent="361950"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велит птицам прилетать летом на север;</a:t>
            </a:r>
          </a:p>
          <a:p>
            <a:pPr indent="361950"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добывает в нижнем мире солнце и луну (по велению отца).</a:t>
            </a:r>
          </a:p>
        </p:txBody>
      </p:sp>
    </p:spTree>
    <p:extLst>
      <p:ext uri="{BB962C8B-B14F-4D97-AF65-F5344CB8AC3E}">
        <p14:creationId xmlns:p14="http://schemas.microsoft.com/office/powerpoint/2010/main" val="116382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325" y="365463"/>
            <a:ext cx="10629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посредника между мирами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действует на границе миров: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живёт с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бабушкой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отдалённом месте, близком к сакральным локусам;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спускается в нижний мир за солнцем и луной;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испытаний становится духом покровителем территории, а тётя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богиней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Калтащ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9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8650" y="1018133"/>
            <a:ext cx="1043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 поколений и передачи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Бабушка  его учит,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передаёт жизненно важные навыки.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Его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поступки становятся примером для младших, закрепляя нормы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11751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74" y="941933"/>
            <a:ext cx="10620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мифологической памяти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идентичности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Его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деяния воспринимаются как исторические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воспоминания;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Сказки об Ими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укрепляют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коллективную идентичность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народа ханты.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4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75" y="474345"/>
            <a:ext cx="107632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сироты как архетипа жизнеспособности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лишённый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родительской опеки, он вынужден самостоятельно преодолевать испытания;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путь это инициация, в ходе которой он доказывает право на статус защитника и покровителя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Инициация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(лат.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initiatio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посвящение, совершение таинства) – обряд знаменующий переход индивидуума на новую ступень развития…</a:t>
            </a:r>
          </a:p>
        </p:txBody>
      </p:sp>
    </p:spTree>
    <p:extLst>
      <p:ext uri="{BB962C8B-B14F-4D97-AF65-F5344CB8AC3E}">
        <p14:creationId xmlns:p14="http://schemas.microsoft.com/office/powerpoint/2010/main" val="337798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A65AF1-6587-7F1D-E96A-1E6313238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6166" r="263" b="-1320"/>
          <a:stretch/>
        </p:blipFill>
        <p:spPr>
          <a:xfrm>
            <a:off x="66676" y="0"/>
            <a:ext cx="12125324" cy="6927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870012" y="2555617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271885"/>
            <a:ext cx="77914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Клад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искал на дне морском, и на небе был послом, на земле поймал Жар-птицу, в жёны выбрал Царь-девицу. Звать его, скажите, как? 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/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 в семействе не один, третий, неудачный сын, каждый, кто со мной знаком, называет дураком. Не согласен я никак </a:t>
            </a:r>
            <a:r>
              <a:rPr lang="ru-RU" sz="2400" dirty="0">
                <a:solidFill>
                  <a:schemeClr val="accent1"/>
                </a:solidFill>
              </a:rPr>
              <a:t>–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дурак я, а добряк. 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/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героям он герой. Нету сказки ни одной, где б дурак не появлялся, всех умней он оказался. </a:t>
            </a:r>
          </a:p>
          <a:p>
            <a:pPr indent="36195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68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5325" y="846862"/>
            <a:ext cx="104584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справедливости и восстановления порядка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сказках герой: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мстит за погибших предков;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защищает людей от потусторонних угроз;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восстанавливает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баланс, возвращая украденное или наказывая обидчиков.</a:t>
            </a:r>
          </a:p>
        </p:txBody>
      </p:sp>
    </p:spTree>
    <p:extLst>
      <p:ext uri="{BB962C8B-B14F-4D97-AF65-F5344CB8AC3E}">
        <p14:creationId xmlns:p14="http://schemas.microsoft.com/office/powerpoint/2010/main" val="403693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75" y="474345"/>
            <a:ext cx="107632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 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родоначальничества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социальной организации</a:t>
            </a:r>
          </a:p>
          <a:p>
            <a:pPr algn="just">
              <a:lnSpc>
                <a:spcPct val="150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 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считается основателем родовой организации;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устанавливает нормы брачных отношений;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вводит обряды и правила общежития.</a:t>
            </a:r>
          </a:p>
        </p:txBody>
      </p:sp>
    </p:spTree>
    <p:extLst>
      <p:ext uri="{BB962C8B-B14F-4D97-AF65-F5344CB8AC3E}">
        <p14:creationId xmlns:p14="http://schemas.microsoft.com/office/powerpoint/2010/main" val="247628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7700" y="1348591"/>
            <a:ext cx="1074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литературе 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кино;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языке; </a:t>
            </a:r>
          </a:p>
          <a:p>
            <a:pPr indent="3619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психологии. </a:t>
            </a:r>
          </a:p>
        </p:txBody>
      </p:sp>
    </p:spTree>
    <p:extLst>
      <p:ext uri="{BB962C8B-B14F-4D97-AF65-F5344CB8AC3E}">
        <p14:creationId xmlns:p14="http://schemas.microsoft.com/office/powerpoint/2010/main" val="274950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142875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614795"/>
            <a:ext cx="3748088" cy="562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30" y="510886"/>
            <a:ext cx="4015220" cy="535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932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142875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71800" y="247718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A65AF1-6587-7F1D-E96A-1E6313238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6166" r="263" b="-1320"/>
          <a:stretch/>
        </p:blipFill>
        <p:spPr>
          <a:xfrm>
            <a:off x="66676" y="22225"/>
            <a:ext cx="12125324" cy="6927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870012" y="2555617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679E72-B555-5075-F1CC-AA1EA32F3EB4}"/>
              </a:ext>
            </a:extLst>
          </p:cNvPr>
          <p:cNvSpPr txBox="1"/>
          <p:nvPr/>
        </p:nvSpPr>
        <p:spPr>
          <a:xfrm>
            <a:off x="390617" y="2328981"/>
            <a:ext cx="10263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ea typeface="Favorit Pro" panose="02000006030000020004" pitchFamily="2" charset="0"/>
                <a:cs typeface="Times New Roman" pitchFamily="18" charset="0"/>
              </a:rPr>
              <a:t>Маленький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ea typeface="Favorit Pro" panose="02000006030000020004" pitchFamily="2" charset="0"/>
                <a:cs typeface="Times New Roman" pitchFamily="18" charset="0"/>
              </a:rPr>
              <a:t>герой большого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ea typeface="Favorit Pro" panose="02000006030000020004" pitchFamily="2" charset="0"/>
                <a:cs typeface="Times New Roman" pitchFamily="18" charset="0"/>
              </a:rPr>
              <a:t>мира:</a:t>
            </a:r>
          </a:p>
          <a:p>
            <a:pPr algn="just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ea typeface="Favorit Pro" panose="02000006030000020004" pitchFamily="2" charset="0"/>
                <a:cs typeface="Times New Roman" pitchFamily="18" charset="0"/>
              </a:rPr>
              <a:t>Иванушка-дурачок и аналогичные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ea typeface="Favorit Pro" panose="02000006030000020004" pitchFamily="2" charset="0"/>
                <a:cs typeface="Times New Roman" pitchFamily="18" charset="0"/>
              </a:rPr>
              <a:t>персонажи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ea typeface="Favorit Pro" panose="02000006030000020004" pitchFamily="2" charset="0"/>
                <a:cs typeface="Times New Roman" pitchFamily="18" charset="0"/>
              </a:rPr>
              <a:t>в фольклоре народов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ea typeface="Favorit Pro" panose="02000006030000020004" pitchFamily="2" charset="0"/>
                <a:cs typeface="Times New Roman" pitchFamily="18" charset="0"/>
              </a:rPr>
              <a:t>России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0"/>
            <a:ext cx="45053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36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6725" y="1104037"/>
            <a:ext cx="10287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Архетип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греч. первообраз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обозначение наиболее общих и основополагающих изначальных мотивов и образов, имеющих общечеловеческий характер и лежащих в основе любых художественных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построений;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часто повторяющиеся образы, сюжеты, мотивы в фольклорных и литературных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произведениях.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9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7775" y="2522620"/>
            <a:ext cx="8143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Иванушка-дурачок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3450" y="467445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6325" y="1032987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Пыгрысь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67800" y="1032987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294057"/>
            <a:ext cx="189547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3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-37416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1721" y="535543"/>
            <a:ext cx="8471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и культурный контекст появления образа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2475" y="1729591"/>
            <a:ext cx="9925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Иванушка-дурачок</a:t>
            </a:r>
          </a:p>
          <a:p>
            <a:pPr indent="3619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Младший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сын в крестьянской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семье; </a:t>
            </a:r>
          </a:p>
          <a:p>
            <a:pPr indent="3619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Этимология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имени «дурак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indent="3619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юродством.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Юродство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 намеренное старание быть глупым, безумным.</a:t>
            </a:r>
          </a:p>
        </p:txBody>
      </p:sp>
    </p:spTree>
    <p:extLst>
      <p:ext uri="{BB962C8B-B14F-4D97-AF65-F5344CB8AC3E}">
        <p14:creationId xmlns:p14="http://schemas.microsoft.com/office/powerpoint/2010/main" val="95594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900" y="751344"/>
            <a:ext cx="10591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сирота;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Этимология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Ими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– женщина,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внук 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природой и духами. </a:t>
            </a:r>
          </a:p>
        </p:txBody>
      </p:sp>
    </p:spTree>
    <p:extLst>
      <p:ext uri="{BB962C8B-B14F-4D97-AF65-F5344CB8AC3E}">
        <p14:creationId xmlns:p14="http://schemas.microsoft.com/office/powerpoint/2010/main" val="61594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4850" y="505510"/>
            <a:ext cx="843915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черты характера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Иванушка-дурачок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милосердие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Бескорыстие;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Нестандартное мышление;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Скромность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отсутствие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тщеславия;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природой и магией. </a:t>
            </a:r>
          </a:p>
        </p:txBody>
      </p:sp>
    </p:spTree>
    <p:extLst>
      <p:ext uri="{BB962C8B-B14F-4D97-AF65-F5344CB8AC3E}">
        <p14:creationId xmlns:p14="http://schemas.microsoft.com/office/powerpoint/2010/main" val="20908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F136FE-3AAB-6228-1839-10954A42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899" y="1582341"/>
            <a:ext cx="101060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хиԓы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Ловкость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хитрость;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Сообразительность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ум;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Миссия спасения.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97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678</Words>
  <Application>Microsoft Office PowerPoint</Application>
  <PresentationFormat>Произвольный</PresentationFormat>
  <Paragraphs>142</Paragraphs>
  <Slides>24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</dc:creator>
  <cp:lastModifiedBy>on</cp:lastModifiedBy>
  <cp:revision>88</cp:revision>
  <dcterms:created xsi:type="dcterms:W3CDTF">2024-06-17T05:17:42Z</dcterms:created>
  <dcterms:modified xsi:type="dcterms:W3CDTF">2026-06-01T05:32:36Z</dcterms:modified>
</cp:coreProperties>
</file>