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658" y="91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C3A892-E7AD-4CF1-8985-7FB81352225F}" type="datetimeFigureOut">
              <a:rPr lang="ru-RU" smtClean="0"/>
              <a:t>29.03.2026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ECC033-F3C3-442E-8821-754D48F00E8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8157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ECC033-F3C3-442E-8821-754D48F00E8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13045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rgbClr val="990033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rgbClr val="990033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rgbClr val="990033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68295" y="60959"/>
            <a:ext cx="7455407" cy="67360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>
                <a:solidFill>
                  <a:srgbClr val="990033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17487" y="1425955"/>
            <a:ext cx="4354195" cy="27870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rgbClr val="990033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4458B044-7955-E55B-4B18-3E95453D13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67000"/>
            <a:ext cx="12192000" cy="419099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0" y="-76200"/>
            <a:ext cx="12111989" cy="475963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"/>
              </a:spcBef>
            </a:pPr>
            <a:endParaRPr lang="ru-RU" sz="6200" b="1" spc="-20" dirty="0" smtClean="0">
              <a:solidFill>
                <a:srgbClr val="0000FF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endParaRPr lang="ru-RU" sz="6200" b="1" spc="-2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sz="6200" b="1" spc="-20" dirty="0" err="1" smtClean="0">
                <a:solidFill>
                  <a:srgbClr val="0000FF"/>
                </a:solidFill>
                <a:latin typeface="Calibri"/>
                <a:cs typeface="Calibri"/>
              </a:rPr>
              <a:t>Мелодия</a:t>
            </a:r>
            <a:r>
              <a:rPr sz="6200" b="1" spc="-305" dirty="0" smtClean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6200" b="1" spc="-20" dirty="0">
                <a:solidFill>
                  <a:srgbClr val="0000FF"/>
                </a:solidFill>
                <a:latin typeface="Calibri"/>
                <a:cs typeface="Calibri"/>
              </a:rPr>
              <a:t>родного</a:t>
            </a:r>
            <a:r>
              <a:rPr sz="6200" b="1" spc="-2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6200" b="1" spc="-20" dirty="0">
                <a:solidFill>
                  <a:srgbClr val="0000FF"/>
                </a:solidFill>
                <a:latin typeface="Calibri"/>
                <a:cs typeface="Calibri"/>
              </a:rPr>
              <a:t>дома</a:t>
            </a:r>
            <a:endParaRPr sz="6200" dirty="0">
              <a:latin typeface="Calibri"/>
              <a:cs typeface="Calibri"/>
            </a:endParaRPr>
          </a:p>
          <a:p>
            <a:pPr marL="12700">
              <a:lnSpc>
                <a:spcPts val="7065"/>
              </a:lnSpc>
              <a:spcBef>
                <a:spcPts val="254"/>
              </a:spcBef>
              <a:tabLst>
                <a:tab pos="7234555" algn="l"/>
              </a:tabLst>
            </a:pPr>
            <a:r>
              <a:rPr sz="62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62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6200" b="1" dirty="0">
                <a:solidFill>
                  <a:srgbClr val="0000FF"/>
                </a:solidFill>
                <a:latin typeface="Calibri"/>
                <a:cs typeface="Calibri"/>
              </a:rPr>
              <a:t>творчестве</a:t>
            </a:r>
            <a:r>
              <a:rPr sz="62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6200" b="1" spc="-10" dirty="0">
                <a:solidFill>
                  <a:srgbClr val="0000FF"/>
                </a:solidFill>
                <a:latin typeface="Calibri"/>
                <a:cs typeface="Calibri"/>
              </a:rPr>
              <a:t>Марии</a:t>
            </a:r>
            <a:r>
              <a:rPr sz="6200" b="1" dirty="0">
                <a:solidFill>
                  <a:srgbClr val="0000FF"/>
                </a:solidFill>
                <a:latin typeface="Calibri"/>
                <a:cs typeface="Calibri"/>
              </a:rPr>
              <a:t>	</a:t>
            </a:r>
            <a:r>
              <a:rPr sz="6200" b="1" spc="-10" dirty="0">
                <a:solidFill>
                  <a:srgbClr val="0000FF"/>
                </a:solidFill>
                <a:latin typeface="Calibri"/>
                <a:cs typeface="Calibri"/>
              </a:rPr>
              <a:t>Вагатовой</a:t>
            </a:r>
            <a:endParaRPr sz="6200" dirty="0">
              <a:latin typeface="Calibri"/>
              <a:cs typeface="Calibri"/>
            </a:endParaRPr>
          </a:p>
          <a:p>
            <a:pPr marL="12700">
              <a:lnSpc>
                <a:spcPts val="7065"/>
              </a:lnSpc>
            </a:pPr>
            <a:r>
              <a:rPr sz="6200" b="1" spc="-10" dirty="0">
                <a:solidFill>
                  <a:srgbClr val="0000FF"/>
                </a:solidFill>
                <a:latin typeface="Calibri"/>
                <a:cs typeface="Calibri"/>
              </a:rPr>
              <a:t>(Волдиной)</a:t>
            </a:r>
            <a:endParaRPr sz="6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69C193E-5F9F-FF20-2A35-4930A86B3F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78739" y="479552"/>
            <a:ext cx="1175639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dirty="0"/>
              <a:t>Родной</a:t>
            </a:r>
            <a:r>
              <a:rPr sz="2800" spc="-80" dirty="0"/>
              <a:t> </a:t>
            </a:r>
            <a:r>
              <a:rPr sz="2800" dirty="0"/>
              <a:t>дом</a:t>
            </a:r>
            <a:r>
              <a:rPr sz="2800" spc="-90" dirty="0"/>
              <a:t> </a:t>
            </a:r>
            <a:r>
              <a:rPr sz="2800" dirty="0"/>
              <a:t>наполняет</a:t>
            </a:r>
            <a:r>
              <a:rPr sz="2800" spc="-50" dirty="0"/>
              <a:t> </a:t>
            </a:r>
            <a:r>
              <a:rPr sz="2800" dirty="0"/>
              <a:t>ноги</a:t>
            </a:r>
            <a:r>
              <a:rPr sz="2800" spc="-80" dirty="0"/>
              <a:t> </a:t>
            </a:r>
            <a:r>
              <a:rPr sz="2800" spc="-10" dirty="0"/>
              <a:t>танцующей</a:t>
            </a:r>
            <a:r>
              <a:rPr sz="2800" spc="-45" dirty="0"/>
              <a:t> </a:t>
            </a:r>
            <a:r>
              <a:rPr sz="2800" dirty="0"/>
              <a:t>резвостью</a:t>
            </a:r>
            <a:r>
              <a:rPr sz="2800" spc="-45" dirty="0"/>
              <a:t> </a:t>
            </a:r>
            <a:r>
              <a:rPr sz="2800" dirty="0"/>
              <a:t>и</a:t>
            </a:r>
            <a:r>
              <a:rPr sz="2800" spc="-80" dirty="0"/>
              <a:t> </a:t>
            </a:r>
            <a:r>
              <a:rPr sz="2800" dirty="0"/>
              <a:t>силой,</a:t>
            </a:r>
            <a:r>
              <a:rPr sz="2800" spc="-75" dirty="0"/>
              <a:t> </a:t>
            </a:r>
            <a:r>
              <a:rPr sz="2800" dirty="0"/>
              <a:t>они</a:t>
            </a:r>
            <a:r>
              <a:rPr sz="2800" spc="-80" dirty="0"/>
              <a:t> </a:t>
            </a:r>
            <a:r>
              <a:rPr sz="2800" spc="-10" dirty="0"/>
              <a:t>становятся</a:t>
            </a:r>
            <a:endParaRPr sz="2800"/>
          </a:p>
        </p:txBody>
      </p:sp>
      <p:sp>
        <p:nvSpPr>
          <p:cNvPr id="4" name="object 4"/>
          <p:cNvSpPr txBox="1"/>
          <p:nvPr/>
        </p:nvSpPr>
        <p:spPr>
          <a:xfrm>
            <a:off x="78739" y="863761"/>
            <a:ext cx="11464925" cy="487807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 marR="5080">
              <a:lnSpc>
                <a:spcPts val="3030"/>
              </a:lnSpc>
              <a:spcBef>
                <a:spcPts val="470"/>
              </a:spcBef>
            </a:pP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«звериных</a:t>
            </a:r>
            <a:r>
              <a:rPr sz="28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лап</a:t>
            </a:r>
            <a:r>
              <a:rPr sz="28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нежней»,</a:t>
            </a:r>
            <a:r>
              <a:rPr sz="28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28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самое</a:t>
            </a:r>
            <a:r>
              <a:rPr sz="2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ценное,</a:t>
            </a:r>
            <a:r>
              <a:rPr sz="28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2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990033"/>
                </a:solidFill>
                <a:latin typeface="Calibri"/>
                <a:cs typeface="Calibri"/>
              </a:rPr>
              <a:t>глазах</a:t>
            </a:r>
            <a:r>
              <a:rPr sz="28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990033"/>
                </a:solidFill>
                <a:latin typeface="Calibri"/>
                <a:cs typeface="Calibri"/>
              </a:rPr>
              <a:t>лирической</a:t>
            </a:r>
            <a:r>
              <a:rPr sz="28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героини,</a:t>
            </a:r>
            <a:r>
              <a:rPr sz="28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spc="-50" dirty="0">
                <a:solidFill>
                  <a:srgbClr val="990033"/>
                </a:solidFill>
                <a:latin typeface="Calibri"/>
                <a:cs typeface="Calibri"/>
              </a:rPr>
              <a:t>в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том,</a:t>
            </a:r>
            <a:r>
              <a:rPr sz="28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990033"/>
                </a:solidFill>
                <a:latin typeface="Calibri"/>
                <a:cs typeface="Calibri"/>
              </a:rPr>
              <a:t>что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Песня,</a:t>
            </a:r>
            <a:r>
              <a:rPr sz="40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как</a:t>
            </a:r>
            <a:r>
              <a:rPr sz="4000" b="1" spc="-11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олень,</a:t>
            </a:r>
            <a:r>
              <a:rPr sz="4000" b="1" spc="-1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00FF"/>
                </a:solidFill>
                <a:latin typeface="Calibri"/>
                <a:cs typeface="Calibri"/>
              </a:rPr>
              <a:t>спешит.</a:t>
            </a:r>
            <a:endParaRPr sz="4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4000" b="1" spc="-30" dirty="0">
                <a:solidFill>
                  <a:srgbClr val="0000FF"/>
                </a:solidFill>
                <a:latin typeface="Calibri"/>
                <a:cs typeface="Calibri"/>
              </a:rPr>
              <a:t>Танец</a:t>
            </a:r>
            <a:r>
              <a:rPr sz="4000" b="1" spc="-1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наш</a:t>
            </a:r>
            <a:r>
              <a:rPr sz="4000" b="1" spc="-1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00FF"/>
                </a:solidFill>
                <a:latin typeface="Calibri"/>
                <a:cs typeface="Calibri"/>
              </a:rPr>
              <a:t>старинный</a:t>
            </a:r>
            <a:endParaRPr sz="4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4000" b="1" spc="-10" dirty="0">
                <a:solidFill>
                  <a:srgbClr val="0000FF"/>
                </a:solidFill>
                <a:latin typeface="Calibri"/>
                <a:cs typeface="Calibri"/>
              </a:rPr>
              <a:t>согревает,</a:t>
            </a:r>
            <a:r>
              <a:rPr sz="4000" b="1" spc="-1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красотой</a:t>
            </a:r>
            <a:r>
              <a:rPr sz="4000" b="1" spc="-1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душу</a:t>
            </a:r>
            <a:r>
              <a:rPr sz="4000" b="1" spc="-1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00FF"/>
                </a:solidFill>
                <a:latin typeface="Calibri"/>
                <a:cs typeface="Calibri"/>
              </a:rPr>
              <a:t>напоив,</a:t>
            </a:r>
            <a:endParaRPr sz="4000" dirty="0">
              <a:latin typeface="Calibri"/>
              <a:cs typeface="Calibri"/>
            </a:endParaRPr>
          </a:p>
          <a:p>
            <a:pPr marL="12700" marR="4997450">
              <a:lnSpc>
                <a:spcPct val="110700"/>
              </a:lnSpc>
              <a:spcBef>
                <a:spcPts val="15"/>
              </a:spcBef>
            </a:pP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он</a:t>
            </a:r>
            <a:r>
              <a:rPr sz="40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от</a:t>
            </a:r>
            <a:r>
              <a:rPr sz="40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предков</a:t>
            </a:r>
            <a:r>
              <a:rPr sz="40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к</a:t>
            </a:r>
            <a:r>
              <a:rPr sz="40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нам</a:t>
            </a:r>
            <a:r>
              <a:rPr sz="40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00FF"/>
                </a:solidFill>
                <a:latin typeface="Calibri"/>
                <a:cs typeface="Calibri"/>
              </a:rPr>
              <a:t>пришёл,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танец</a:t>
            </a:r>
            <a:r>
              <a:rPr sz="4000" b="1" spc="-11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этот</a:t>
            </a:r>
            <a:r>
              <a:rPr sz="4000" b="1" spc="-1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00FF"/>
                </a:solidFill>
                <a:latin typeface="Calibri"/>
                <a:cs typeface="Calibri"/>
              </a:rPr>
              <a:t>дивный,</a:t>
            </a:r>
            <a:endParaRPr sz="4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4000" b="1" spc="-10" dirty="0">
                <a:solidFill>
                  <a:srgbClr val="0000FF"/>
                </a:solidFill>
                <a:latin typeface="Calibri"/>
                <a:cs typeface="Calibri"/>
              </a:rPr>
              <a:t>поглядите,</a:t>
            </a:r>
            <a:r>
              <a:rPr sz="40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как</a:t>
            </a:r>
            <a:r>
              <a:rPr sz="40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горяч,</a:t>
            </a:r>
            <a:r>
              <a:rPr sz="40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быстр</a:t>
            </a:r>
            <a:r>
              <a:rPr sz="40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он</a:t>
            </a:r>
            <a:r>
              <a:rPr sz="40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и</a:t>
            </a:r>
            <a:r>
              <a:rPr sz="40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00FF"/>
                </a:solidFill>
                <a:latin typeface="Calibri"/>
                <a:cs typeface="Calibri"/>
              </a:rPr>
              <a:t>красив!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22512B3-71E9-0703-25BC-708BC12E71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615187"/>
            <a:ext cx="11833225" cy="430720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>
              <a:lnSpc>
                <a:spcPts val="4320"/>
              </a:lnSpc>
              <a:spcBef>
                <a:spcPts val="640"/>
              </a:spcBef>
            </a:pP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При</a:t>
            </a:r>
            <a:r>
              <a:rPr sz="40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всех</a:t>
            </a:r>
            <a:r>
              <a:rPr sz="40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тяготах</a:t>
            </a:r>
            <a:r>
              <a:rPr sz="40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40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несправедливостях</a:t>
            </a:r>
            <a:r>
              <a:rPr sz="40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положения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человека,</a:t>
            </a:r>
            <a:r>
              <a:rPr sz="4000" b="1" spc="-1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особенно</a:t>
            </a:r>
            <a:r>
              <a:rPr sz="4000" b="1" spc="-1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женщины,</a:t>
            </a:r>
            <a:r>
              <a:rPr sz="40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живущего</a:t>
            </a:r>
            <a:r>
              <a:rPr sz="4000" b="1" spc="-1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4000" b="1" spc="-1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суровых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условиях</a:t>
            </a:r>
            <a:r>
              <a:rPr sz="40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северного</a:t>
            </a:r>
            <a:r>
              <a:rPr sz="40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края,</a:t>
            </a:r>
            <a:r>
              <a:rPr sz="40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не</a:t>
            </a:r>
            <a:r>
              <a:rPr sz="40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оставляет</a:t>
            </a:r>
            <a:r>
              <a:rPr sz="40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уверенность</a:t>
            </a:r>
            <a:r>
              <a:rPr sz="40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50" dirty="0">
                <a:solidFill>
                  <a:srgbClr val="990033"/>
                </a:solidFill>
                <a:latin typeface="Calibri"/>
                <a:cs typeface="Calibri"/>
              </a:rPr>
              <a:t>в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надёжности</a:t>
            </a:r>
            <a:r>
              <a:rPr sz="40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его</a:t>
            </a:r>
            <a:r>
              <a:rPr sz="40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традиционного</a:t>
            </a:r>
            <a:r>
              <a:rPr sz="40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жилища,</a:t>
            </a:r>
            <a:r>
              <a:rPr sz="40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40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том,</a:t>
            </a:r>
            <a:r>
              <a:rPr sz="40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25" dirty="0">
                <a:solidFill>
                  <a:srgbClr val="990033"/>
                </a:solidFill>
                <a:latin typeface="Calibri"/>
                <a:cs typeface="Calibri"/>
              </a:rPr>
              <a:t>что</a:t>
            </a:r>
            <a:endParaRPr sz="4000" dirty="0">
              <a:latin typeface="Calibri"/>
              <a:cs typeface="Calibri"/>
            </a:endParaRPr>
          </a:p>
          <a:p>
            <a:pPr marL="12700" marR="5640705">
              <a:lnSpc>
                <a:spcPts val="5310"/>
              </a:lnSpc>
              <a:spcBef>
                <a:spcPts val="210"/>
              </a:spcBef>
            </a:pP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Десять</a:t>
            </a:r>
            <a:r>
              <a:rPr sz="40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жизней</a:t>
            </a:r>
            <a:r>
              <a:rPr sz="40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греет</a:t>
            </a:r>
            <a:r>
              <a:rPr sz="40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40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0000FF"/>
                </a:solidFill>
                <a:latin typeface="Calibri"/>
                <a:cs typeface="Calibri"/>
              </a:rPr>
              <a:t>чуме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Наш</a:t>
            </a:r>
            <a:r>
              <a:rPr sz="40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00FF"/>
                </a:solidFill>
                <a:latin typeface="Calibri"/>
                <a:cs typeface="Calibri"/>
              </a:rPr>
              <a:t>очаг,</a:t>
            </a:r>
            <a:r>
              <a:rPr sz="40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моя</a:t>
            </a:r>
            <a:r>
              <a:rPr sz="40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00FF"/>
                </a:solidFill>
                <a:latin typeface="Calibri"/>
                <a:cs typeface="Calibri"/>
              </a:rPr>
              <a:t>семья.</a:t>
            </a:r>
            <a:endParaRPr sz="4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sz="4000" b="1" i="1" dirty="0">
                <a:solidFill>
                  <a:srgbClr val="0000FF"/>
                </a:solidFill>
                <a:latin typeface="Calibri"/>
                <a:cs typeface="Calibri"/>
              </a:rPr>
              <a:t>(песня</a:t>
            </a:r>
            <a:r>
              <a:rPr sz="4000" b="1" i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i="1" dirty="0">
                <a:solidFill>
                  <a:srgbClr val="0000FF"/>
                </a:solidFill>
                <a:latin typeface="Calibri"/>
                <a:cs typeface="Calibri"/>
              </a:rPr>
              <a:t>«Милый</a:t>
            </a:r>
            <a:r>
              <a:rPr sz="4000" b="1" i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i="1" dirty="0">
                <a:solidFill>
                  <a:srgbClr val="0000FF"/>
                </a:solidFill>
                <a:latin typeface="Calibri"/>
                <a:cs typeface="Calibri"/>
              </a:rPr>
              <a:t>Петар,</a:t>
            </a:r>
            <a:r>
              <a:rPr sz="4000" b="1" i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i="1" dirty="0">
                <a:solidFill>
                  <a:srgbClr val="0000FF"/>
                </a:solidFill>
                <a:latin typeface="Calibri"/>
                <a:cs typeface="Calibri"/>
              </a:rPr>
              <a:t>мой</a:t>
            </a:r>
            <a:r>
              <a:rPr sz="4000" b="1" i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i="1" spc="-10" dirty="0">
                <a:solidFill>
                  <a:srgbClr val="0000FF"/>
                </a:solidFill>
                <a:latin typeface="Calibri"/>
                <a:cs typeface="Calibri"/>
              </a:rPr>
              <a:t>муж»)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AC34F78-9EBD-B97C-1539-B41B559B99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52400"/>
            <a:ext cx="12192000" cy="6857999"/>
          </a:xfrm>
          <a:prstGeom prst="rect">
            <a:avLst/>
          </a:prstGeom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C0BF21F-7D40-4752-DCBE-D42134D231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-59944"/>
            <a:ext cx="11948160" cy="607949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241300" marR="754380" indent="-228600">
              <a:lnSpc>
                <a:spcPts val="4320"/>
              </a:lnSpc>
              <a:spcBef>
                <a:spcPts val="640"/>
              </a:spcBef>
              <a:buFont typeface="Arial"/>
              <a:buChar char="•"/>
              <a:tabLst>
                <a:tab pos="241300" algn="l"/>
                <a:tab pos="355600" algn="l"/>
                <a:tab pos="9234170" algn="l"/>
              </a:tabLst>
            </a:pPr>
            <a:r>
              <a:rPr sz="4000" dirty="0">
                <a:latin typeface="Calibri"/>
                <a:cs typeface="Calibri"/>
              </a:rPr>
              <a:t>	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Существенной</a:t>
            </a:r>
            <a:r>
              <a:rPr sz="40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составляющей</a:t>
            </a:r>
            <a:r>
              <a:rPr sz="40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мелодии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	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родной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дом,</a:t>
            </a:r>
            <a:r>
              <a:rPr sz="40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о</a:t>
            </a:r>
            <a:r>
              <a:rPr sz="40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чём</a:t>
            </a:r>
            <a:r>
              <a:rPr sz="40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990033"/>
                </a:solidFill>
                <a:latin typeface="Calibri"/>
                <a:cs typeface="Calibri"/>
              </a:rPr>
              <a:t>свидетельствует</a:t>
            </a:r>
            <a:r>
              <a:rPr sz="40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40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приведённая</a:t>
            </a:r>
            <a:r>
              <a:rPr sz="40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990033"/>
                </a:solidFill>
                <a:latin typeface="Calibri"/>
                <a:cs typeface="Calibri"/>
              </a:rPr>
              <a:t>выше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цитата,</a:t>
            </a:r>
            <a:r>
              <a:rPr sz="40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является</a:t>
            </a:r>
            <a:r>
              <a:rPr sz="4000" b="1" spc="-1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очаг.</a:t>
            </a:r>
            <a:endParaRPr sz="4000" dirty="0">
              <a:latin typeface="Calibri"/>
              <a:cs typeface="Calibri"/>
            </a:endParaRPr>
          </a:p>
          <a:p>
            <a:pPr marL="241300" marR="5080" indent="-229235">
              <a:lnSpc>
                <a:spcPts val="4320"/>
              </a:lnSpc>
              <a:spcBef>
                <a:spcPts val="994"/>
              </a:spcBef>
              <a:buChar char="•"/>
              <a:tabLst>
                <a:tab pos="241300" algn="l"/>
                <a:tab pos="812165" algn="l"/>
              </a:tabLst>
            </a:pPr>
            <a:r>
              <a:rPr sz="4000" dirty="0">
                <a:solidFill>
                  <a:srgbClr val="990033"/>
                </a:solidFill>
                <a:latin typeface="Arial"/>
                <a:cs typeface="Arial"/>
              </a:rPr>
              <a:t>	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Поэтому</a:t>
            </a:r>
            <a:r>
              <a:rPr sz="40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очаг</a:t>
            </a:r>
            <a:r>
              <a:rPr sz="40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является</a:t>
            </a:r>
            <a:r>
              <a:rPr sz="4000" b="1" spc="-1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одним</a:t>
            </a:r>
            <a:r>
              <a:rPr sz="40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из</a:t>
            </a:r>
            <a:r>
              <a:rPr sz="40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самых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значимых,</a:t>
            </a:r>
            <a:r>
              <a:rPr sz="40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самых</a:t>
            </a:r>
            <a:r>
              <a:rPr sz="4000" b="1" spc="-1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притягательных</a:t>
            </a:r>
            <a:r>
              <a:rPr sz="4000" b="1" spc="-1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начал,</a:t>
            </a:r>
            <a:r>
              <a:rPr sz="4000" b="1" spc="-1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звучащих</a:t>
            </a:r>
            <a:r>
              <a:rPr sz="40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50" dirty="0">
                <a:solidFill>
                  <a:srgbClr val="990033"/>
                </a:solidFill>
                <a:latin typeface="Calibri"/>
                <a:cs typeface="Calibri"/>
              </a:rPr>
              <a:t>в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мелодии</a:t>
            </a:r>
            <a:r>
              <a:rPr sz="40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родной</a:t>
            </a:r>
            <a:r>
              <a:rPr sz="40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дом,</a:t>
            </a:r>
            <a:r>
              <a:rPr sz="40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как,</a:t>
            </a:r>
            <a:r>
              <a:rPr sz="40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например,</a:t>
            </a:r>
            <a:r>
              <a:rPr sz="40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40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сказе</a:t>
            </a:r>
            <a:endParaRPr sz="4000" dirty="0">
              <a:latin typeface="Calibri"/>
              <a:cs typeface="Calibri"/>
            </a:endParaRPr>
          </a:p>
          <a:p>
            <a:pPr marL="241300">
              <a:lnSpc>
                <a:spcPts val="4255"/>
              </a:lnSpc>
            </a:pPr>
            <a:r>
              <a:rPr sz="4000" b="1" i="1" dirty="0">
                <a:solidFill>
                  <a:srgbClr val="0000FF"/>
                </a:solidFill>
                <a:latin typeface="Calibri"/>
                <a:cs typeface="Calibri"/>
              </a:rPr>
              <a:t>«Сорни</a:t>
            </a:r>
            <a:r>
              <a:rPr sz="4000" b="1" i="1" spc="-11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i="1" spc="-10" dirty="0">
                <a:solidFill>
                  <a:srgbClr val="0000FF"/>
                </a:solidFill>
                <a:latin typeface="Calibri"/>
                <a:cs typeface="Calibri"/>
              </a:rPr>
              <a:t>Лопыс»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:</a:t>
            </a:r>
            <a:endParaRPr sz="4000" dirty="0">
              <a:latin typeface="Calibri"/>
              <a:cs typeface="Calibri"/>
            </a:endParaRPr>
          </a:p>
          <a:p>
            <a:pPr marL="13335">
              <a:lnSpc>
                <a:spcPct val="100000"/>
              </a:lnSpc>
              <a:spcBef>
                <a:spcPts val="525"/>
              </a:spcBef>
            </a:pP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Пусть</a:t>
            </a:r>
            <a:r>
              <a:rPr sz="40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течёт</a:t>
            </a:r>
            <a:r>
              <a:rPr sz="40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его</a:t>
            </a:r>
            <a:r>
              <a:rPr sz="40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свет</a:t>
            </a:r>
            <a:r>
              <a:rPr sz="40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и</a:t>
            </a:r>
            <a:r>
              <a:rPr sz="40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00FF"/>
                </a:solidFill>
                <a:latin typeface="Calibri"/>
                <a:cs typeface="Calibri"/>
              </a:rPr>
              <a:t>тепло</a:t>
            </a:r>
            <a:endParaRPr sz="4000" dirty="0">
              <a:latin typeface="Calibri"/>
              <a:cs typeface="Calibri"/>
            </a:endParaRPr>
          </a:p>
          <a:p>
            <a:pPr marL="13335">
              <a:lnSpc>
                <a:spcPct val="100000"/>
              </a:lnSpc>
              <a:spcBef>
                <a:spcPts val="515"/>
              </a:spcBef>
            </a:pP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Ко</a:t>
            </a:r>
            <a:r>
              <a:rPr sz="4000" b="1" spc="-1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всем</a:t>
            </a:r>
            <a:r>
              <a:rPr sz="4000" b="1" spc="-1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людям</a:t>
            </a:r>
            <a:r>
              <a:rPr sz="4000" b="1" spc="-1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семи</a:t>
            </a:r>
            <a:r>
              <a:rPr sz="4000" b="1" spc="-1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углов</a:t>
            </a:r>
            <a:r>
              <a:rPr sz="4000" b="1" spc="-1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00FF"/>
                </a:solidFill>
                <a:latin typeface="Calibri"/>
                <a:cs typeface="Calibri"/>
              </a:rPr>
              <a:t>Земли,</a:t>
            </a:r>
            <a:endParaRPr sz="4000" dirty="0">
              <a:latin typeface="Calibri"/>
              <a:cs typeface="Calibri"/>
            </a:endParaRPr>
          </a:p>
          <a:p>
            <a:pPr marL="13335">
              <a:lnSpc>
                <a:spcPct val="100000"/>
              </a:lnSpc>
              <a:spcBef>
                <a:spcPts val="515"/>
              </a:spcBef>
            </a:pP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Призывает</a:t>
            </a:r>
            <a:r>
              <a:rPr sz="40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их</a:t>
            </a:r>
            <a:r>
              <a:rPr sz="4000" b="1" spc="-1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сердца</a:t>
            </a:r>
            <a:r>
              <a:rPr sz="4000" b="1" spc="-11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и</a:t>
            </a:r>
            <a:r>
              <a:rPr sz="4000" b="1" spc="-1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взгляды</a:t>
            </a:r>
            <a:r>
              <a:rPr sz="4000" b="1" spc="-11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к</a:t>
            </a:r>
            <a:r>
              <a:rPr sz="4000" b="1" spc="-1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00FF"/>
                </a:solidFill>
                <a:latin typeface="Calibri"/>
                <a:cs typeface="Calibri"/>
              </a:rPr>
              <a:t>одному</a:t>
            </a:r>
            <a:r>
              <a:rPr sz="4000" b="1" spc="-1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00FF"/>
                </a:solidFill>
                <a:latin typeface="Calibri"/>
                <a:cs typeface="Calibri"/>
              </a:rPr>
              <a:t>очагу…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C21E8A5-94DB-DD34-5966-9706D5BE24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523747"/>
            <a:ext cx="11647805" cy="566547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12700" marR="5080">
              <a:lnSpc>
                <a:spcPts val="3460"/>
              </a:lnSpc>
              <a:spcBef>
                <a:spcPts val="535"/>
              </a:spcBef>
            </a:pP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Более</a:t>
            </a:r>
            <a:r>
              <a:rPr sz="32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того,</a:t>
            </a:r>
            <a:r>
              <a:rPr sz="32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очаг</a:t>
            </a:r>
            <a:r>
              <a:rPr sz="32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хранит</a:t>
            </a:r>
            <a:r>
              <a:rPr sz="32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тепло</a:t>
            </a:r>
            <a:r>
              <a:rPr sz="32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32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свет</a:t>
            </a:r>
            <a:r>
              <a:rPr sz="32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родного</a:t>
            </a:r>
            <a:r>
              <a:rPr sz="32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990033"/>
                </a:solidFill>
                <a:latin typeface="Calibri"/>
                <a:cs typeface="Calibri"/>
              </a:rPr>
              <a:t>человека,</a:t>
            </a:r>
            <a:r>
              <a:rPr sz="32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990033"/>
                </a:solidFill>
                <a:latin typeface="Calibri"/>
                <a:cs typeface="Calibri"/>
              </a:rPr>
              <a:t>который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был</a:t>
            </a:r>
            <a:r>
              <a:rPr sz="32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частью</a:t>
            </a:r>
            <a:r>
              <a:rPr sz="32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990033"/>
                </a:solidFill>
                <a:latin typeface="Calibri"/>
                <a:cs typeface="Calibri"/>
              </a:rPr>
              <a:t>родного</a:t>
            </a:r>
            <a:r>
              <a:rPr sz="32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дома.</a:t>
            </a:r>
            <a:r>
              <a:rPr sz="32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990033"/>
                </a:solidFill>
                <a:latin typeface="Calibri"/>
                <a:cs typeface="Calibri"/>
              </a:rPr>
              <a:t>Стихотворение</a:t>
            </a:r>
            <a:r>
              <a:rPr sz="32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i="1" dirty="0">
                <a:solidFill>
                  <a:srgbClr val="0000FF"/>
                </a:solidFill>
                <a:latin typeface="Calibri"/>
                <a:cs typeface="Calibri"/>
              </a:rPr>
              <a:t>«Свекрови»</a:t>
            </a:r>
            <a:r>
              <a:rPr sz="3200" b="1" i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990033"/>
                </a:solidFill>
                <a:latin typeface="Calibri"/>
                <a:cs typeface="Calibri"/>
              </a:rPr>
              <a:t>построено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как</a:t>
            </a:r>
            <a:r>
              <a:rPr sz="32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990033"/>
                </a:solidFill>
                <a:latin typeface="Calibri"/>
                <a:cs typeface="Calibri"/>
              </a:rPr>
              <a:t>выражение</a:t>
            </a:r>
            <a:r>
              <a:rPr sz="32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spc="-20" dirty="0">
                <a:solidFill>
                  <a:srgbClr val="990033"/>
                </a:solidFill>
                <a:latin typeface="Calibri"/>
                <a:cs typeface="Calibri"/>
              </a:rPr>
              <a:t>благодарности</a:t>
            </a:r>
            <a:r>
              <a:rPr sz="32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матери</a:t>
            </a:r>
            <a:r>
              <a:rPr sz="32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«мужа</a:t>
            </a:r>
            <a:r>
              <a:rPr sz="32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моего»</a:t>
            </a:r>
            <a:r>
              <a:rPr sz="32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за</a:t>
            </a:r>
            <a:r>
              <a:rPr sz="32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990033"/>
                </a:solidFill>
                <a:latin typeface="Calibri"/>
                <a:cs typeface="Calibri"/>
              </a:rPr>
              <a:t>любовь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лучшего</a:t>
            </a:r>
            <a:r>
              <a:rPr sz="32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из</a:t>
            </a:r>
            <a:r>
              <a:rPr sz="32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990033"/>
                </a:solidFill>
                <a:latin typeface="Calibri"/>
                <a:cs typeface="Calibri"/>
              </a:rPr>
              <a:t>мужчин,</a:t>
            </a:r>
            <a:endParaRPr sz="3200" dirty="0">
              <a:latin typeface="Calibri"/>
              <a:cs typeface="Calibri"/>
            </a:endParaRPr>
          </a:p>
          <a:p>
            <a:pPr marL="12700" marR="6437630">
              <a:lnSpc>
                <a:spcPts val="4460"/>
              </a:lnSpc>
              <a:spcBef>
                <a:spcPts val="185"/>
              </a:spcBef>
            </a:pP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За</a:t>
            </a:r>
            <a:r>
              <a:rPr sz="32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то,</a:t>
            </a:r>
            <a:r>
              <a:rPr sz="32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что</a:t>
            </a:r>
            <a:r>
              <a:rPr sz="32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плакать</a:t>
            </a:r>
            <a:r>
              <a:rPr sz="32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нет</a:t>
            </a:r>
            <a:r>
              <a:rPr sz="32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0000FF"/>
                </a:solidFill>
                <a:latin typeface="Calibri"/>
                <a:cs typeface="Calibri"/>
              </a:rPr>
              <a:t>причин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У</a:t>
            </a:r>
            <a:r>
              <a:rPr sz="3200" b="1" spc="-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очага</a:t>
            </a:r>
            <a:r>
              <a:rPr sz="3200" b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3200" b="1" spc="-20" dirty="0">
                <a:solidFill>
                  <a:srgbClr val="0000FF"/>
                </a:solidFill>
                <a:latin typeface="Calibri"/>
                <a:cs typeface="Calibri"/>
              </a:rPr>
              <a:t> дому.</a:t>
            </a:r>
            <a:endParaRPr sz="3200" dirty="0">
              <a:latin typeface="Calibri"/>
              <a:cs typeface="Calibri"/>
            </a:endParaRPr>
          </a:p>
          <a:p>
            <a:pPr marL="240029" indent="-227329">
              <a:lnSpc>
                <a:spcPts val="3650"/>
              </a:lnSpc>
              <a:spcBef>
                <a:spcPts val="360"/>
              </a:spcBef>
              <a:buFont typeface="Arial"/>
              <a:buChar char="•"/>
              <a:tabLst>
                <a:tab pos="240029" algn="l"/>
              </a:tabLst>
            </a:pP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2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990033"/>
                </a:solidFill>
                <a:latin typeface="Calibri"/>
                <a:cs typeface="Calibri"/>
              </a:rPr>
              <a:t>одноимённой</a:t>
            </a:r>
            <a:r>
              <a:rPr sz="32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песне</a:t>
            </a:r>
            <a:r>
              <a:rPr sz="32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внучка</a:t>
            </a:r>
            <a:r>
              <a:rPr sz="32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той,</a:t>
            </a:r>
            <a:r>
              <a:rPr sz="32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кому</a:t>
            </a:r>
            <a:r>
              <a:rPr sz="32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она</a:t>
            </a:r>
            <a:r>
              <a:rPr sz="32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990033"/>
                </a:solidFill>
                <a:latin typeface="Calibri"/>
                <a:cs typeface="Calibri"/>
              </a:rPr>
              <a:t>посвящена,</a:t>
            </a:r>
            <a:r>
              <a:rPr sz="32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это</a:t>
            </a:r>
            <a:r>
              <a:rPr sz="32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–</a:t>
            </a:r>
            <a:r>
              <a:rPr sz="32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spc="-50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endParaRPr sz="3200" dirty="0">
              <a:latin typeface="Calibri"/>
              <a:cs typeface="Calibri"/>
            </a:endParaRPr>
          </a:p>
          <a:p>
            <a:pPr marL="241300">
              <a:lnSpc>
                <a:spcPts val="3650"/>
              </a:lnSpc>
            </a:pP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«цветочек»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,</a:t>
            </a:r>
            <a:r>
              <a:rPr sz="32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32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«нить</a:t>
            </a:r>
            <a:r>
              <a:rPr sz="32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сердца»</a:t>
            </a:r>
            <a:r>
              <a:rPr sz="3200" b="1" spc="-1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матери</a:t>
            </a:r>
            <a:r>
              <a:rPr sz="32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любимого</a:t>
            </a:r>
            <a:r>
              <a:rPr sz="32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990033"/>
                </a:solidFill>
                <a:latin typeface="Calibri"/>
                <a:cs typeface="Calibri"/>
              </a:rPr>
              <a:t>мужа,</a:t>
            </a:r>
            <a:r>
              <a:rPr sz="32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200" b="1" spc="-50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endParaRPr sz="3200" dirty="0">
              <a:latin typeface="Calibri"/>
              <a:cs typeface="Calibri"/>
            </a:endParaRPr>
          </a:p>
          <a:p>
            <a:pPr marL="13335" marR="7483475">
              <a:lnSpc>
                <a:spcPts val="4460"/>
              </a:lnSpc>
              <a:spcBef>
                <a:spcPts val="245"/>
              </a:spcBef>
            </a:pP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Искра</a:t>
            </a:r>
            <a:r>
              <a:rPr sz="32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от</a:t>
            </a:r>
            <a:r>
              <a:rPr sz="32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костра</a:t>
            </a:r>
            <a:r>
              <a:rPr sz="32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0000FF"/>
                </a:solidFill>
                <a:latin typeface="Calibri"/>
                <a:cs typeface="Calibri"/>
              </a:rPr>
              <a:t>твоего!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И</a:t>
            </a:r>
            <a:r>
              <a:rPr sz="32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свет</a:t>
            </a:r>
            <a:r>
              <a:rPr sz="32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твоего</a:t>
            </a:r>
            <a:r>
              <a:rPr sz="32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0000FF"/>
                </a:solidFill>
                <a:latin typeface="Calibri"/>
                <a:cs typeface="Calibri"/>
              </a:rPr>
              <a:t>очага</a:t>
            </a:r>
            <a:endParaRPr sz="3200" dirty="0">
              <a:latin typeface="Calibri"/>
              <a:cs typeface="Calibri"/>
            </a:endParaRPr>
          </a:p>
          <a:p>
            <a:pPr marL="13335">
              <a:lnSpc>
                <a:spcPct val="100000"/>
              </a:lnSpc>
              <a:spcBef>
                <a:spcPts val="365"/>
              </a:spcBef>
            </a:pP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Искрится</a:t>
            </a:r>
            <a:r>
              <a:rPr sz="32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32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0000FF"/>
                </a:solidFill>
                <a:latin typeface="Calibri"/>
                <a:cs typeface="Calibri"/>
              </a:rPr>
              <a:t>глазах</a:t>
            </a:r>
            <a:r>
              <a:rPr sz="32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0000FF"/>
                </a:solidFill>
                <a:latin typeface="Calibri"/>
                <a:cs typeface="Calibri"/>
              </a:rPr>
              <a:t>внучки.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F59C58D-CCF8-A072-630A-10112F0674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548131"/>
            <a:ext cx="11888470" cy="5587365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12700" marR="509270">
              <a:lnSpc>
                <a:spcPts val="3670"/>
              </a:lnSpc>
              <a:spcBef>
                <a:spcPts val="560"/>
              </a:spcBef>
            </a:pP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Родной</a:t>
            </a:r>
            <a:r>
              <a:rPr sz="34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кров</a:t>
            </a:r>
            <a:r>
              <a:rPr sz="34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не</a:t>
            </a:r>
            <a:r>
              <a:rPr sz="34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только</a:t>
            </a:r>
            <a:r>
              <a:rPr sz="34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окружает</a:t>
            </a:r>
            <a:r>
              <a:rPr sz="34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человека</a:t>
            </a:r>
            <a:r>
              <a:rPr sz="34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теплом</a:t>
            </a:r>
            <a:r>
              <a:rPr sz="34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34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светом,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открывает</a:t>
            </a:r>
            <a:r>
              <a:rPr sz="3400" b="1" spc="-1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возможности,</a:t>
            </a:r>
            <a:r>
              <a:rPr sz="3400" b="1" spc="-1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чтобы</a:t>
            </a:r>
            <a:endParaRPr sz="3400" dirty="0">
              <a:latin typeface="Calibri"/>
              <a:cs typeface="Calibri"/>
            </a:endParaRPr>
          </a:p>
          <a:p>
            <a:pPr marL="12700" marR="7292975">
              <a:lnSpc>
                <a:spcPts val="4670"/>
              </a:lnSpc>
              <a:spcBef>
                <a:spcPts val="200"/>
              </a:spcBef>
            </a:pP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Руки</a:t>
            </a:r>
            <a:r>
              <a:rPr sz="34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твои</a:t>
            </a:r>
            <a:r>
              <a:rPr sz="34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руками</a:t>
            </a:r>
            <a:r>
              <a:rPr sz="34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стали,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Ноги</a:t>
            </a:r>
            <a:r>
              <a:rPr sz="34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твои</a:t>
            </a:r>
            <a:r>
              <a:rPr sz="34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ногами</a:t>
            </a:r>
            <a:r>
              <a:rPr sz="34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стали,</a:t>
            </a:r>
            <a:endParaRPr sz="3400" dirty="0">
              <a:latin typeface="Calibri"/>
              <a:cs typeface="Calibri"/>
            </a:endParaRPr>
          </a:p>
          <a:p>
            <a:pPr marL="12700" marR="5080" indent="-635">
              <a:lnSpc>
                <a:spcPts val="3670"/>
              </a:lnSpc>
              <a:spcBef>
                <a:spcPts val="810"/>
              </a:spcBef>
            </a:pP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но</a:t>
            </a:r>
            <a:r>
              <a:rPr sz="34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34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требует</a:t>
            </a:r>
            <a:r>
              <a:rPr sz="34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способности</a:t>
            </a:r>
            <a:r>
              <a:rPr sz="34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«шить</a:t>
            </a:r>
            <a:r>
              <a:rPr sz="34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и</a:t>
            </a:r>
            <a:r>
              <a:rPr sz="34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делать</a:t>
            </a:r>
            <a:r>
              <a:rPr sz="34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украшение</a:t>
            </a:r>
            <a:r>
              <a:rPr sz="34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одежде»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,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составлять</a:t>
            </a:r>
            <a:r>
              <a:rPr sz="3400" b="1" spc="-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«узоры</a:t>
            </a:r>
            <a:r>
              <a:rPr sz="34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из</a:t>
            </a:r>
            <a:r>
              <a:rPr sz="34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меха</a:t>
            </a:r>
            <a:r>
              <a:rPr sz="34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и</a:t>
            </a:r>
            <a:r>
              <a:rPr sz="34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сукна»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,</a:t>
            </a:r>
            <a:r>
              <a:rPr sz="34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34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главное</a:t>
            </a:r>
            <a:r>
              <a:rPr sz="34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–</a:t>
            </a:r>
            <a:r>
              <a:rPr sz="34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умения</a:t>
            </a:r>
            <a:endParaRPr sz="3400" dirty="0">
              <a:latin typeface="Calibri"/>
              <a:cs typeface="Calibri"/>
            </a:endParaRPr>
          </a:p>
          <a:p>
            <a:pPr marL="13335" marR="365760">
              <a:lnSpc>
                <a:spcPts val="3670"/>
              </a:lnSpc>
            </a:pPr>
            <a:r>
              <a:rPr sz="3400" b="1" spc="-20" dirty="0">
                <a:solidFill>
                  <a:srgbClr val="0000FF"/>
                </a:solidFill>
                <a:latin typeface="Calibri"/>
                <a:cs typeface="Calibri"/>
              </a:rPr>
              <a:t>«содержать</a:t>
            </a:r>
            <a:r>
              <a:rPr sz="34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и</a:t>
            </a:r>
            <a:r>
              <a:rPr sz="3400" b="1" spc="-11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делать</a:t>
            </a:r>
            <a:r>
              <a:rPr sz="34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дому</a:t>
            </a:r>
            <a:r>
              <a:rPr sz="3400" b="1" spc="-11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тепло»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.</a:t>
            </a:r>
            <a:r>
              <a:rPr sz="34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20" dirty="0">
                <a:solidFill>
                  <a:srgbClr val="990033"/>
                </a:solidFill>
                <a:latin typeface="Calibri"/>
                <a:cs typeface="Calibri"/>
              </a:rPr>
              <a:t>Содержать</a:t>
            </a:r>
            <a:r>
              <a:rPr sz="34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так,</a:t>
            </a:r>
            <a:r>
              <a:rPr sz="34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чтобы</a:t>
            </a:r>
            <a:r>
              <a:rPr sz="34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25" dirty="0">
                <a:solidFill>
                  <a:srgbClr val="990033"/>
                </a:solidFill>
                <a:latin typeface="Calibri"/>
                <a:cs typeface="Calibri"/>
              </a:rPr>
              <a:t>не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обходили</a:t>
            </a:r>
            <a:r>
              <a:rPr sz="34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«люди</a:t>
            </a:r>
            <a:r>
              <a:rPr sz="3400" b="1" spc="-1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Дом,</a:t>
            </a:r>
            <a:r>
              <a:rPr sz="34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открытый</a:t>
            </a:r>
            <a:r>
              <a:rPr sz="34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для</a:t>
            </a:r>
            <a:r>
              <a:rPr sz="3400" b="1" spc="-11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друзей...»</a:t>
            </a:r>
            <a:r>
              <a:rPr sz="3400" b="1" spc="-1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65" dirty="0">
                <a:solidFill>
                  <a:srgbClr val="990033"/>
                </a:solidFill>
                <a:latin typeface="Calibri"/>
                <a:cs typeface="Calibri"/>
              </a:rPr>
              <a:t>Только</a:t>
            </a:r>
            <a:r>
              <a:rPr sz="34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тогда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жизнь</a:t>
            </a:r>
            <a:r>
              <a:rPr sz="34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его</a:t>
            </a:r>
            <a:r>
              <a:rPr sz="34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обитателей,</a:t>
            </a:r>
            <a:r>
              <a:rPr sz="34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даже,</a:t>
            </a:r>
            <a:r>
              <a:rPr sz="34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если</a:t>
            </a:r>
            <a:r>
              <a:rPr sz="34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она</a:t>
            </a:r>
            <a:r>
              <a:rPr sz="34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–</a:t>
            </a:r>
            <a:r>
              <a:rPr sz="34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«дорога</a:t>
            </a:r>
            <a:r>
              <a:rPr sz="34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сквозь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метели»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,</a:t>
            </a:r>
            <a:r>
              <a:rPr sz="3400" b="1" spc="-1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25" dirty="0">
                <a:solidFill>
                  <a:srgbClr val="990033"/>
                </a:solidFill>
                <a:latin typeface="Calibri"/>
                <a:cs typeface="Calibri"/>
              </a:rPr>
              <a:t>будет</a:t>
            </a:r>
            <a:r>
              <a:rPr sz="3400" b="1" spc="-1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гармоничной,</a:t>
            </a:r>
            <a:r>
              <a:rPr sz="3400" b="1" spc="-1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окружённой</a:t>
            </a:r>
            <a:r>
              <a:rPr sz="3400" b="1" spc="-1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заботой</a:t>
            </a:r>
            <a:r>
              <a:rPr sz="3400" b="1" spc="-1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родных</a:t>
            </a:r>
            <a:r>
              <a:rPr sz="3400" b="1" spc="-1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50" dirty="0">
                <a:solidFill>
                  <a:srgbClr val="990033"/>
                </a:solidFill>
                <a:latin typeface="Calibri"/>
                <a:cs typeface="Calibri"/>
              </a:rPr>
              <a:t>и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близких.</a:t>
            </a:r>
            <a:endParaRPr sz="3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0ECE1E1-E20D-0264-FF57-A071B49DB5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-46227"/>
            <a:ext cx="11776075" cy="6648450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240665" marR="5080" indent="-228600">
              <a:lnSpc>
                <a:spcPts val="3670"/>
              </a:lnSpc>
              <a:spcBef>
                <a:spcPts val="560"/>
              </a:spcBef>
              <a:buClr>
                <a:srgbClr val="990033"/>
              </a:buClr>
              <a:buFont typeface="Arial"/>
              <a:buChar char="•"/>
              <a:tabLst>
                <a:tab pos="240665" algn="l"/>
                <a:tab pos="7494905" algn="l"/>
              </a:tabLst>
            </a:pP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Особо</a:t>
            </a:r>
            <a:r>
              <a:rPr sz="34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4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лирическом</a:t>
            </a:r>
            <a:r>
              <a:rPr sz="34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пространстве</a:t>
            </a:r>
            <a:r>
              <a:rPr sz="34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25" dirty="0">
                <a:solidFill>
                  <a:srgbClr val="990033"/>
                </a:solidFill>
                <a:latin typeface="Calibri"/>
                <a:cs typeface="Calibri"/>
              </a:rPr>
              <a:t>М.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	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Вагатовой неоднократно</a:t>
            </a:r>
            <a:r>
              <a:rPr sz="34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подчёркивается</a:t>
            </a:r>
            <a:r>
              <a:rPr sz="34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мысль</a:t>
            </a:r>
            <a:r>
              <a:rPr sz="34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о</a:t>
            </a:r>
            <a:r>
              <a:rPr sz="34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том,</a:t>
            </a:r>
            <a:r>
              <a:rPr sz="34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что</a:t>
            </a:r>
            <a:r>
              <a:rPr sz="34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осознание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родного</a:t>
            </a:r>
            <a:r>
              <a:rPr sz="34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дома</a:t>
            </a:r>
            <a:r>
              <a:rPr sz="34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как</a:t>
            </a:r>
            <a:r>
              <a:rPr sz="34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открытости</a:t>
            </a:r>
            <a:r>
              <a:rPr sz="34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34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источника</a:t>
            </a:r>
            <a:r>
              <a:rPr sz="34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тепла</a:t>
            </a:r>
            <a:r>
              <a:rPr sz="34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для</a:t>
            </a:r>
            <a:r>
              <a:rPr sz="34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людей приходит</a:t>
            </a:r>
            <a:r>
              <a:rPr sz="34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к</a:t>
            </a:r>
            <a:r>
              <a:rPr sz="34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северному</a:t>
            </a:r>
            <a:r>
              <a:rPr sz="34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человеку</a:t>
            </a:r>
            <a:r>
              <a:rPr sz="34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от</a:t>
            </a:r>
            <a:r>
              <a:rPr sz="34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окружающей</a:t>
            </a:r>
            <a:r>
              <a:rPr sz="34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25" dirty="0">
                <a:solidFill>
                  <a:srgbClr val="990033"/>
                </a:solidFill>
                <a:latin typeface="Calibri"/>
                <a:cs typeface="Calibri"/>
              </a:rPr>
              <a:t>его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природы.</a:t>
            </a:r>
            <a:r>
              <a:rPr sz="34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4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стихотворении</a:t>
            </a:r>
            <a:r>
              <a:rPr sz="34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i="1" dirty="0">
                <a:solidFill>
                  <a:srgbClr val="0000FF"/>
                </a:solidFill>
                <a:latin typeface="Calibri"/>
                <a:cs typeface="Calibri"/>
              </a:rPr>
              <a:t>«Моя</a:t>
            </a:r>
            <a:r>
              <a:rPr sz="3400" b="1" i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i="1" dirty="0">
                <a:solidFill>
                  <a:srgbClr val="0000FF"/>
                </a:solidFill>
                <a:latin typeface="Calibri"/>
                <a:cs typeface="Calibri"/>
              </a:rPr>
              <a:t>берёзонька»</a:t>
            </a:r>
            <a:r>
              <a:rPr sz="3400" b="1" i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4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ответ</a:t>
            </a:r>
            <a:r>
              <a:rPr sz="34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25" dirty="0">
                <a:solidFill>
                  <a:srgbClr val="990033"/>
                </a:solidFill>
                <a:latin typeface="Calibri"/>
                <a:cs typeface="Calibri"/>
              </a:rPr>
              <a:t>на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слова</a:t>
            </a:r>
            <a:r>
              <a:rPr sz="34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героини</a:t>
            </a:r>
            <a:r>
              <a:rPr sz="34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о</a:t>
            </a:r>
            <a:r>
              <a:rPr sz="34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том,</a:t>
            </a:r>
            <a:r>
              <a:rPr sz="34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что</a:t>
            </a:r>
            <a:r>
              <a:rPr sz="34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данное</a:t>
            </a:r>
            <a:r>
              <a:rPr sz="34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дерево</a:t>
            </a:r>
            <a:r>
              <a:rPr sz="34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для</a:t>
            </a:r>
            <a:r>
              <a:rPr sz="34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неё</a:t>
            </a:r>
            <a:r>
              <a:rPr sz="34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бесценно,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потому</a:t>
            </a:r>
            <a:r>
              <a:rPr sz="34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что</a:t>
            </a:r>
            <a:r>
              <a:rPr sz="34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светится</a:t>
            </a:r>
            <a:r>
              <a:rPr sz="34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«белее</a:t>
            </a:r>
            <a:r>
              <a:rPr sz="34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января»,</a:t>
            </a:r>
            <a:r>
              <a:rPr sz="3400" b="1" spc="-11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«сердце</a:t>
            </a:r>
            <a:r>
              <a:rPr sz="34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для</a:t>
            </a:r>
            <a:r>
              <a:rPr sz="3400" b="1" spc="-11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надежды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открывая»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,</a:t>
            </a:r>
            <a:r>
              <a:rPr sz="34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что,</a:t>
            </a:r>
            <a:r>
              <a:rPr sz="34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30" dirty="0">
                <a:solidFill>
                  <a:srgbClr val="990033"/>
                </a:solidFill>
                <a:latin typeface="Calibri"/>
                <a:cs typeface="Calibri"/>
              </a:rPr>
              <a:t>будучи</a:t>
            </a:r>
            <a:r>
              <a:rPr sz="34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сестрой</a:t>
            </a:r>
            <a:r>
              <a:rPr sz="34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живой,</a:t>
            </a:r>
            <a:r>
              <a:rPr sz="34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дарует</a:t>
            </a:r>
            <a:r>
              <a:rPr sz="34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жизнь,</a:t>
            </a:r>
            <a:r>
              <a:rPr sz="34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берёза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даёт</a:t>
            </a:r>
            <a:r>
              <a:rPr sz="34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своей</a:t>
            </a:r>
            <a:r>
              <a:rPr sz="34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сестре</a:t>
            </a:r>
            <a:r>
              <a:rPr sz="34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из</a:t>
            </a:r>
            <a:r>
              <a:rPr sz="34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мира</a:t>
            </a:r>
            <a:r>
              <a:rPr sz="34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людей</a:t>
            </a:r>
            <a:r>
              <a:rPr sz="34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наказ:</a:t>
            </a:r>
            <a:endParaRPr sz="3400" dirty="0">
              <a:latin typeface="Calibri"/>
              <a:cs typeface="Calibri"/>
            </a:endParaRPr>
          </a:p>
          <a:p>
            <a:pPr marL="12700" marR="5358130">
              <a:lnSpc>
                <a:spcPts val="4670"/>
              </a:lnSpc>
              <a:spcBef>
                <a:spcPts val="225"/>
              </a:spcBef>
            </a:pP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И</a:t>
            </a:r>
            <a:r>
              <a:rPr sz="3400" b="1" spc="-1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доброту</a:t>
            </a:r>
            <a:r>
              <a:rPr sz="34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всегда</a:t>
            </a:r>
            <a:r>
              <a:rPr sz="34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считай</a:t>
            </a:r>
            <a:r>
              <a:rPr sz="34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законом.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Пусть</a:t>
            </a:r>
            <a:r>
              <a:rPr sz="34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25" dirty="0">
                <a:solidFill>
                  <a:srgbClr val="0000FF"/>
                </a:solidFill>
                <a:latin typeface="Calibri"/>
                <a:cs typeface="Calibri"/>
              </a:rPr>
              <a:t>будет</a:t>
            </a:r>
            <a:r>
              <a:rPr sz="34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для</a:t>
            </a:r>
            <a:r>
              <a:rPr sz="3400" b="1" spc="-1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людей</a:t>
            </a:r>
            <a:endParaRPr sz="3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Накрыт</a:t>
            </a:r>
            <a:r>
              <a:rPr sz="34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твой</a:t>
            </a:r>
            <a:r>
              <a:rPr sz="34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стол,</a:t>
            </a:r>
            <a:endParaRPr sz="3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А</a:t>
            </a:r>
            <a:r>
              <a:rPr sz="34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дом</a:t>
            </a:r>
            <a:r>
              <a:rPr sz="34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тепло</a:t>
            </a:r>
            <a:r>
              <a:rPr sz="34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подарит</a:t>
            </a:r>
            <a:r>
              <a:rPr sz="34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им</a:t>
            </a:r>
            <a:r>
              <a:rPr sz="34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34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морозы...</a:t>
            </a:r>
            <a:endParaRPr sz="3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00389A3-DE0D-64C0-CECA-CDFB440321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548131"/>
            <a:ext cx="11870690" cy="5247640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12700" marR="5080">
              <a:lnSpc>
                <a:spcPts val="3670"/>
              </a:lnSpc>
              <a:spcBef>
                <a:spcPts val="560"/>
              </a:spcBef>
            </a:pP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Одним</a:t>
            </a:r>
            <a:r>
              <a:rPr sz="3400" b="1" spc="-1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из</a:t>
            </a:r>
            <a:r>
              <a:rPr sz="3400" b="1" spc="-1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20" dirty="0">
                <a:solidFill>
                  <a:srgbClr val="990033"/>
                </a:solidFill>
                <a:latin typeface="Calibri"/>
                <a:cs typeface="Calibri"/>
              </a:rPr>
              <a:t>определяющих</a:t>
            </a:r>
            <a:r>
              <a:rPr sz="34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качеств</a:t>
            </a:r>
            <a:r>
              <a:rPr sz="34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мелодии</a:t>
            </a:r>
            <a:r>
              <a:rPr sz="3400" b="1" spc="-1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родного</a:t>
            </a:r>
            <a:r>
              <a:rPr sz="3400" b="1" spc="-1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20" dirty="0">
                <a:solidFill>
                  <a:srgbClr val="990033"/>
                </a:solidFill>
                <a:latin typeface="Calibri"/>
                <a:cs typeface="Calibri"/>
              </a:rPr>
              <a:t>дома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является</a:t>
            </a:r>
            <a:r>
              <a:rPr sz="34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умение</a:t>
            </a:r>
            <a:r>
              <a:rPr sz="34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принимать</a:t>
            </a:r>
            <a:r>
              <a:rPr sz="34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гостей,</a:t>
            </a:r>
            <a:r>
              <a:rPr sz="34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обогревать</a:t>
            </a:r>
            <a:r>
              <a:rPr sz="34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34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собирать</a:t>
            </a:r>
            <a:r>
              <a:rPr sz="34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25" dirty="0">
                <a:solidFill>
                  <a:srgbClr val="0000FF"/>
                </a:solidFill>
                <a:latin typeface="Calibri"/>
                <a:cs typeface="Calibri"/>
              </a:rPr>
              <a:t>«на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стол,</a:t>
            </a:r>
            <a:r>
              <a:rPr sz="34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что</a:t>
            </a:r>
            <a:r>
              <a:rPr sz="34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34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доме</a:t>
            </a:r>
            <a:r>
              <a:rPr sz="34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есть»</a:t>
            </a:r>
            <a:r>
              <a:rPr sz="34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(</a:t>
            </a:r>
            <a:r>
              <a:rPr sz="3400" b="1" i="1" dirty="0">
                <a:solidFill>
                  <a:srgbClr val="0000FF"/>
                </a:solidFill>
                <a:latin typeface="Calibri"/>
                <a:cs typeface="Calibri"/>
              </a:rPr>
              <a:t>«Я</a:t>
            </a:r>
            <a:r>
              <a:rPr sz="3400" b="1" i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i="1" dirty="0">
                <a:solidFill>
                  <a:srgbClr val="0000FF"/>
                </a:solidFill>
                <a:latin typeface="Calibri"/>
                <a:cs typeface="Calibri"/>
              </a:rPr>
              <a:t>матери</a:t>
            </a:r>
            <a:r>
              <a:rPr sz="3400" b="1" i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i="1" dirty="0">
                <a:solidFill>
                  <a:srgbClr val="0000FF"/>
                </a:solidFill>
                <a:latin typeface="Calibri"/>
                <a:cs typeface="Calibri"/>
              </a:rPr>
              <a:t>его</a:t>
            </a:r>
            <a:r>
              <a:rPr sz="3400" b="1" i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i="1" dirty="0">
                <a:solidFill>
                  <a:srgbClr val="0000FF"/>
                </a:solidFill>
                <a:latin typeface="Calibri"/>
                <a:cs typeface="Calibri"/>
              </a:rPr>
              <a:t>сказал</a:t>
            </a:r>
            <a:r>
              <a:rPr sz="3400" b="1" i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i="1" dirty="0">
                <a:solidFill>
                  <a:srgbClr val="0000FF"/>
                </a:solidFill>
                <a:latin typeface="Calibri"/>
                <a:cs typeface="Calibri"/>
              </a:rPr>
              <a:t>два</a:t>
            </a:r>
            <a:r>
              <a:rPr sz="3400" b="1" i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i="1" spc="-10" dirty="0">
                <a:solidFill>
                  <a:srgbClr val="0000FF"/>
                </a:solidFill>
                <a:latin typeface="Calibri"/>
                <a:cs typeface="Calibri"/>
              </a:rPr>
              <a:t>слова…»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).</a:t>
            </a:r>
            <a:endParaRPr sz="3400" dirty="0">
              <a:latin typeface="Calibri"/>
              <a:cs typeface="Calibri"/>
            </a:endParaRPr>
          </a:p>
          <a:p>
            <a:pPr marL="12700" marR="534670">
              <a:lnSpc>
                <a:spcPts val="3670"/>
              </a:lnSpc>
              <a:spcBef>
                <a:spcPts val="1000"/>
              </a:spcBef>
            </a:pP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Поэтому</a:t>
            </a:r>
            <a:r>
              <a:rPr sz="3400" b="1" spc="-10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принципиально</a:t>
            </a:r>
            <a:r>
              <a:rPr sz="34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важно,</a:t>
            </a:r>
            <a:r>
              <a:rPr sz="34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чтобы</a:t>
            </a:r>
            <a:r>
              <a:rPr sz="3400" b="1" spc="-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каждый</a:t>
            </a:r>
            <a:r>
              <a:rPr sz="3400" b="1" spc="-10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spc="-20" dirty="0">
                <a:solidFill>
                  <a:srgbClr val="CC0000"/>
                </a:solidFill>
                <a:latin typeface="Calibri"/>
                <a:cs typeface="Calibri"/>
              </a:rPr>
              <a:t>входящий</a:t>
            </a:r>
            <a:r>
              <a:rPr sz="34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spc="-50" dirty="0">
                <a:solidFill>
                  <a:srgbClr val="CC0000"/>
                </a:solidFill>
                <a:latin typeface="Calibri"/>
                <a:cs typeface="Calibri"/>
              </a:rPr>
              <a:t>в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новый</a:t>
            </a:r>
            <a:r>
              <a:rPr sz="3400" b="1" spc="-4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и</a:t>
            </a:r>
            <a:r>
              <a:rPr sz="3400" b="1" spc="-7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CC0000"/>
                </a:solidFill>
                <a:latin typeface="Calibri"/>
                <a:cs typeface="Calibri"/>
              </a:rPr>
              <a:t>первоначально</a:t>
            </a:r>
            <a:r>
              <a:rPr sz="3400" b="1" spc="-5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чужой</a:t>
            </a:r>
            <a:r>
              <a:rPr sz="3400" b="1" spc="-6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для</a:t>
            </a:r>
            <a:r>
              <a:rPr sz="3400" b="1" spc="-8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него</a:t>
            </a:r>
            <a:r>
              <a:rPr sz="3400" b="1" spc="-6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дом,</a:t>
            </a:r>
            <a:r>
              <a:rPr sz="3400" b="1" spc="-6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особенно</a:t>
            </a:r>
            <a:r>
              <a:rPr sz="3400" b="1" spc="-3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spc="-50" dirty="0">
                <a:solidFill>
                  <a:srgbClr val="CC0000"/>
                </a:solidFill>
                <a:latin typeface="Calibri"/>
                <a:cs typeface="Calibri"/>
              </a:rPr>
              <a:t>в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качестве</a:t>
            </a:r>
            <a:r>
              <a:rPr sz="3400" b="1" spc="-5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законной</a:t>
            </a:r>
            <a:r>
              <a:rPr sz="3400" b="1" spc="-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жены,</a:t>
            </a:r>
            <a:r>
              <a:rPr sz="3400" b="1" spc="-8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а,</a:t>
            </a:r>
            <a:r>
              <a:rPr sz="3400" b="1" spc="-10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CC0000"/>
                </a:solidFill>
                <a:latin typeface="Calibri"/>
                <a:cs typeface="Calibri"/>
              </a:rPr>
              <a:t>значит,</a:t>
            </a:r>
            <a:r>
              <a:rPr sz="3400" b="1" spc="-10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и</a:t>
            </a:r>
            <a:r>
              <a:rPr sz="3400" b="1" spc="-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CC0000"/>
                </a:solidFill>
                <a:latin typeface="Calibri"/>
                <a:cs typeface="Calibri"/>
              </a:rPr>
              <a:t>домоправительницы,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обязана</a:t>
            </a:r>
            <a:r>
              <a:rPr sz="3400" b="1" spc="-15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следовать</a:t>
            </a:r>
            <a:r>
              <a:rPr sz="3400" b="1" spc="-10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CC0000"/>
                </a:solidFill>
                <a:latin typeface="Calibri"/>
                <a:cs typeface="Calibri"/>
              </a:rPr>
              <a:t>наказу:</a:t>
            </a:r>
            <a:endParaRPr sz="3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Добротою</a:t>
            </a:r>
            <a:r>
              <a:rPr sz="34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дом</a:t>
            </a:r>
            <a:r>
              <a:rPr sz="34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наш</a:t>
            </a:r>
            <a:r>
              <a:rPr sz="34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озаряй.</a:t>
            </a:r>
            <a:endParaRPr sz="3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Будь</a:t>
            </a:r>
            <a:r>
              <a:rPr sz="3400" b="1" spc="-1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всегда</a:t>
            </a:r>
            <a:r>
              <a:rPr sz="3400" b="1" spc="-1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морошкой</a:t>
            </a:r>
            <a:r>
              <a:rPr sz="3400" b="1" spc="-1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для</a:t>
            </a:r>
            <a:r>
              <a:rPr sz="3400" b="1" spc="-1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души.</a:t>
            </a:r>
            <a:endParaRPr sz="3400" dirty="0">
              <a:latin typeface="Calibri"/>
              <a:cs typeface="Calibri"/>
            </a:endParaRPr>
          </a:p>
          <a:p>
            <a:pPr marL="1840864">
              <a:lnSpc>
                <a:spcPct val="100000"/>
              </a:lnSpc>
              <a:spcBef>
                <a:spcPts val="590"/>
              </a:spcBef>
            </a:pPr>
            <a:r>
              <a:rPr sz="3400" b="1" i="1" dirty="0">
                <a:solidFill>
                  <a:srgbClr val="0000FF"/>
                </a:solidFill>
                <a:latin typeface="Calibri"/>
                <a:cs typeface="Calibri"/>
              </a:rPr>
              <a:t>«Войди</a:t>
            </a:r>
            <a:r>
              <a:rPr sz="3400" b="1" i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i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3400" b="1" i="1" spc="-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i="1" dirty="0">
                <a:solidFill>
                  <a:srgbClr val="0000FF"/>
                </a:solidFill>
                <a:latin typeface="Calibri"/>
                <a:cs typeface="Calibri"/>
              </a:rPr>
              <a:t>мой</a:t>
            </a:r>
            <a:r>
              <a:rPr sz="3400" b="1" i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i="1" spc="-20" dirty="0">
                <a:solidFill>
                  <a:srgbClr val="0000FF"/>
                </a:solidFill>
                <a:latin typeface="Calibri"/>
                <a:cs typeface="Calibri"/>
              </a:rPr>
              <a:t>дом»</a:t>
            </a:r>
            <a:endParaRPr sz="3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C1DE3C9-AB63-570E-833A-39FCB9231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569467"/>
            <a:ext cx="11877040" cy="552640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sz="3600" b="1" spc="-25" dirty="0">
                <a:solidFill>
                  <a:srgbClr val="990033"/>
                </a:solidFill>
                <a:latin typeface="Calibri"/>
                <a:cs typeface="Calibri"/>
              </a:rPr>
              <a:t>Так</a:t>
            </a:r>
            <a:r>
              <a:rPr sz="36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6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лирическом</a:t>
            </a:r>
            <a:r>
              <a:rPr sz="36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пространстве</a:t>
            </a:r>
            <a:r>
              <a:rPr sz="36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М.</a:t>
            </a:r>
            <a:r>
              <a:rPr sz="36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Вагатовой</a:t>
            </a:r>
            <a:r>
              <a:rPr sz="36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утверждается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мысль</a:t>
            </a:r>
            <a:r>
              <a:rPr sz="36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о</a:t>
            </a:r>
            <a:r>
              <a:rPr sz="36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том,</a:t>
            </a:r>
            <a:r>
              <a:rPr sz="36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что</a:t>
            </a:r>
            <a:r>
              <a:rPr sz="36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одной</a:t>
            </a:r>
            <a:r>
              <a:rPr sz="36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из</a:t>
            </a:r>
            <a:r>
              <a:rPr sz="36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определяющих</a:t>
            </a:r>
            <a:r>
              <a:rPr sz="36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тем</a:t>
            </a:r>
            <a:r>
              <a:rPr sz="36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мелодии родного</a:t>
            </a:r>
            <a:r>
              <a:rPr sz="36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дома</a:t>
            </a:r>
            <a:r>
              <a:rPr sz="36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является</a:t>
            </a:r>
            <a:r>
              <a:rPr sz="36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её</a:t>
            </a:r>
            <a:r>
              <a:rPr sz="36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женское</a:t>
            </a:r>
            <a:r>
              <a:rPr sz="36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начало.</a:t>
            </a:r>
            <a:r>
              <a:rPr sz="36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Поэтому,</a:t>
            </a:r>
            <a:r>
              <a:rPr sz="3600" b="1" spc="-1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990033"/>
                </a:solidFill>
                <a:latin typeface="Calibri"/>
                <a:cs typeface="Calibri"/>
              </a:rPr>
              <a:t>идёт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ли</a:t>
            </a:r>
            <a:r>
              <a:rPr sz="36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речь</a:t>
            </a:r>
            <a:r>
              <a:rPr sz="3600" b="1" spc="-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о</a:t>
            </a:r>
            <a:r>
              <a:rPr sz="3600" b="1" spc="-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прощании</a:t>
            </a:r>
            <a:r>
              <a:rPr sz="36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с</a:t>
            </a:r>
            <a:r>
              <a:rPr sz="3600" b="1" spc="-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домом</a:t>
            </a:r>
            <a:r>
              <a:rPr sz="3600" b="1" spc="-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воина,</a:t>
            </a:r>
            <a:r>
              <a:rPr sz="36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990033"/>
                </a:solidFill>
                <a:latin typeface="Calibri"/>
                <a:cs typeface="Calibri"/>
              </a:rPr>
              <a:t>уходящего</a:t>
            </a:r>
            <a:r>
              <a:rPr sz="36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на</a:t>
            </a:r>
            <a:r>
              <a:rPr sz="36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войну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или</a:t>
            </a:r>
            <a:r>
              <a:rPr sz="36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о</a:t>
            </a:r>
            <a:r>
              <a:rPr sz="3600" b="1" spc="-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введении</a:t>
            </a:r>
            <a:r>
              <a:rPr sz="36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600" b="1" spc="-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дом</a:t>
            </a:r>
            <a:r>
              <a:rPr sz="3600" b="1" spc="-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жены,</a:t>
            </a:r>
            <a:r>
              <a:rPr sz="36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или</a:t>
            </a:r>
            <a:r>
              <a:rPr sz="36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о</a:t>
            </a:r>
            <a:r>
              <a:rPr sz="3600" b="1" spc="-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том,</a:t>
            </a:r>
            <a:r>
              <a:rPr sz="36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что</a:t>
            </a:r>
            <a:r>
              <a:rPr sz="3600" b="1" spc="-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«у</a:t>
            </a:r>
            <a:r>
              <a:rPr sz="36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весны</a:t>
            </a:r>
            <a:r>
              <a:rPr sz="36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00FF"/>
                </a:solidFill>
                <a:latin typeface="Calibri"/>
                <a:cs typeface="Calibri"/>
              </a:rPr>
              <a:t>тепло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большое»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,</a:t>
            </a:r>
            <a:r>
              <a:rPr sz="3600" b="1" spc="-1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поэтесса</a:t>
            </a:r>
            <a:r>
              <a:rPr sz="36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неизменно</a:t>
            </a:r>
            <a:r>
              <a:rPr sz="3600" b="1" spc="-1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возвращается</a:t>
            </a:r>
            <a:r>
              <a:rPr sz="3600" b="1" spc="-1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к</a:t>
            </a:r>
            <a:r>
              <a:rPr sz="36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тому,</a:t>
            </a:r>
            <a:r>
              <a:rPr sz="3600" b="1" spc="-1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25" dirty="0">
                <a:solidFill>
                  <a:srgbClr val="990033"/>
                </a:solidFill>
                <a:latin typeface="Calibri"/>
                <a:cs typeface="Calibri"/>
              </a:rPr>
              <a:t>что</a:t>
            </a:r>
            <a:endParaRPr sz="3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Пусть</a:t>
            </a:r>
            <a:r>
              <a:rPr sz="36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все</a:t>
            </a:r>
            <a:r>
              <a:rPr sz="36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женщины</a:t>
            </a:r>
            <a:r>
              <a:rPr sz="36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на</a:t>
            </a:r>
            <a:r>
              <a:rPr sz="36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00FF"/>
                </a:solidFill>
                <a:latin typeface="Calibri"/>
                <a:cs typeface="Calibri"/>
              </a:rPr>
              <a:t>свете</a:t>
            </a:r>
            <a:endParaRPr sz="3600" dirty="0">
              <a:latin typeface="Calibri"/>
              <a:cs typeface="Calibri"/>
            </a:endParaRPr>
          </a:p>
          <a:p>
            <a:pPr marL="12700" marR="6169025">
              <a:lnSpc>
                <a:spcPct val="113100"/>
              </a:lnSpc>
              <a:spcBef>
                <a:spcPts val="10"/>
              </a:spcBef>
            </a:pPr>
            <a:r>
              <a:rPr sz="3600" b="1" spc="-10" dirty="0">
                <a:solidFill>
                  <a:srgbClr val="0000FF"/>
                </a:solidFill>
                <a:latin typeface="Calibri"/>
                <a:cs typeface="Calibri"/>
              </a:rPr>
              <a:t>Наполняются</a:t>
            </a:r>
            <a:r>
              <a:rPr sz="3600" b="1" spc="-1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00FF"/>
                </a:solidFill>
                <a:latin typeface="Calibri"/>
                <a:cs typeface="Calibri"/>
              </a:rPr>
              <a:t>теплом,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0Словно</a:t>
            </a:r>
            <a:r>
              <a:rPr sz="36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Солнце,</a:t>
            </a:r>
            <a:r>
              <a:rPr sz="3600" b="1" spc="-1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00FF"/>
                </a:solidFill>
                <a:latin typeface="Calibri"/>
                <a:cs typeface="Calibri"/>
              </a:rPr>
              <a:t>неизменно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Освещают</a:t>
            </a:r>
            <a:r>
              <a:rPr sz="3600" b="1" spc="-1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каждый</a:t>
            </a:r>
            <a:r>
              <a:rPr sz="3600" b="1" spc="-1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0000FF"/>
                </a:solidFill>
                <a:latin typeface="Calibri"/>
                <a:cs typeface="Calibri"/>
              </a:rPr>
              <a:t>дом.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140C6C7-3A82-CFFA-02FA-742E7F404C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592327"/>
            <a:ext cx="12014835" cy="515620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 marR="578485">
              <a:lnSpc>
                <a:spcPts val="4100"/>
              </a:lnSpc>
              <a:spcBef>
                <a:spcPts val="625"/>
              </a:spcBef>
            </a:pP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Составной</a:t>
            </a:r>
            <a:r>
              <a:rPr sz="3800" b="1" spc="-1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органичной</a:t>
            </a:r>
            <a:r>
              <a:rPr sz="38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частью</a:t>
            </a:r>
            <a:r>
              <a:rPr sz="3800" b="1" spc="-1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мелодии</a:t>
            </a:r>
            <a:r>
              <a:rPr sz="38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родного</a:t>
            </a:r>
            <a:r>
              <a:rPr sz="38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20" dirty="0">
                <a:solidFill>
                  <a:srgbClr val="990033"/>
                </a:solidFill>
                <a:latin typeface="Calibri"/>
                <a:cs typeface="Calibri"/>
              </a:rPr>
              <a:t>дома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является</a:t>
            </a:r>
            <a:r>
              <a:rPr sz="3800" b="1" spc="-1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мелодия</a:t>
            </a:r>
            <a:r>
              <a:rPr sz="3800" b="1" spc="-1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женского</a:t>
            </a:r>
            <a:r>
              <a:rPr sz="3800" b="1" spc="-1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тепла,</a:t>
            </a:r>
            <a:r>
              <a:rPr sz="3800" b="1" spc="-1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наполняющего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родной</a:t>
            </a:r>
            <a:r>
              <a:rPr sz="38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кров</a:t>
            </a:r>
            <a:r>
              <a:rPr sz="38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каждого</a:t>
            </a:r>
            <a:r>
              <a:rPr sz="38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человека.</a:t>
            </a:r>
            <a:endParaRPr sz="3800" dirty="0">
              <a:latin typeface="Calibri"/>
              <a:cs typeface="Calibri"/>
            </a:endParaRPr>
          </a:p>
          <a:p>
            <a:pPr marL="241300" marR="5080" indent="-228600">
              <a:lnSpc>
                <a:spcPts val="4100"/>
              </a:lnSpc>
              <a:spcBef>
                <a:spcPts val="1005"/>
              </a:spcBef>
              <a:buChar char="•"/>
              <a:tabLst>
                <a:tab pos="241300" algn="l"/>
                <a:tab pos="678180" algn="l"/>
              </a:tabLst>
            </a:pPr>
            <a:r>
              <a:rPr sz="3800" dirty="0">
                <a:solidFill>
                  <a:srgbClr val="CC0000"/>
                </a:solidFill>
                <a:latin typeface="Arial"/>
                <a:cs typeface="Arial"/>
              </a:rPr>
              <a:t>	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Дом,</a:t>
            </a:r>
            <a:r>
              <a:rPr sz="3800" b="1" spc="-5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как</a:t>
            </a:r>
            <a:r>
              <a:rPr sz="3800" b="1" spc="-6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замкнутое</a:t>
            </a:r>
            <a:r>
              <a:rPr sz="3800" b="1" spc="-7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пространство,</a:t>
            </a:r>
            <a:r>
              <a:rPr sz="3800" b="1" spc="-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в</a:t>
            </a:r>
            <a:r>
              <a:rPr sz="3800" b="1" spc="-6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CC0000"/>
                </a:solidFill>
                <a:latin typeface="Calibri"/>
                <a:cs typeface="Calibri"/>
              </a:rPr>
              <a:t>произведениях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М.</a:t>
            </a:r>
            <a:r>
              <a:rPr sz="3800" b="1" spc="-6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Вагатовой</a:t>
            </a:r>
            <a:r>
              <a:rPr sz="3800" b="1" spc="-8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неизменно</a:t>
            </a:r>
            <a:r>
              <a:rPr sz="3800" b="1" spc="-7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вступает</a:t>
            </a:r>
            <a:r>
              <a:rPr sz="3800" b="1" spc="-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в</a:t>
            </a:r>
            <a:r>
              <a:rPr sz="3800" b="1" spc="-6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CC0000"/>
                </a:solidFill>
                <a:latin typeface="Calibri"/>
                <a:cs typeface="Calibri"/>
              </a:rPr>
              <a:t>оппозицию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пространству</a:t>
            </a:r>
            <a:r>
              <a:rPr sz="3800" b="1" spc="-13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CC0000"/>
                </a:solidFill>
                <a:latin typeface="Calibri"/>
                <a:cs typeface="Calibri"/>
              </a:rPr>
              <a:t>открытому,</a:t>
            </a:r>
            <a:r>
              <a:rPr sz="3800" b="1" spc="-13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последнее</a:t>
            </a:r>
            <a:r>
              <a:rPr sz="3800" b="1" spc="-13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можно</a:t>
            </a:r>
            <a:r>
              <a:rPr sz="3800" b="1" spc="-12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CC0000"/>
                </a:solidFill>
                <a:latin typeface="Calibri"/>
                <a:cs typeface="Calibri"/>
              </a:rPr>
              <a:t>наблюдать,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например,</a:t>
            </a:r>
            <a:r>
              <a:rPr sz="3800" b="1" spc="-7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в</a:t>
            </a:r>
            <a:r>
              <a:rPr sz="3800" b="1" spc="-5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стихотворении</a:t>
            </a:r>
            <a:r>
              <a:rPr sz="3800" b="1" spc="-8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i="1" dirty="0">
                <a:solidFill>
                  <a:srgbClr val="0000FF"/>
                </a:solidFill>
                <a:latin typeface="Calibri"/>
                <a:cs typeface="Calibri"/>
              </a:rPr>
              <a:t>«Не</a:t>
            </a:r>
            <a:r>
              <a:rPr sz="3800" b="1" i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i="1" dirty="0">
                <a:solidFill>
                  <a:srgbClr val="0000FF"/>
                </a:solidFill>
                <a:latin typeface="Calibri"/>
                <a:cs typeface="Calibri"/>
              </a:rPr>
              <a:t>меняй</a:t>
            </a:r>
            <a:r>
              <a:rPr sz="3800" b="1" i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i="1" dirty="0">
                <a:solidFill>
                  <a:srgbClr val="0000FF"/>
                </a:solidFill>
                <a:latin typeface="Calibri"/>
                <a:cs typeface="Calibri"/>
              </a:rPr>
              <a:t>руку</a:t>
            </a:r>
            <a:r>
              <a:rPr sz="3800" b="1" i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i="1" spc="-10" dirty="0">
                <a:solidFill>
                  <a:srgbClr val="0000FF"/>
                </a:solidFill>
                <a:latin typeface="Calibri"/>
                <a:cs typeface="Calibri"/>
              </a:rPr>
              <a:t>друга»</a:t>
            </a:r>
            <a:r>
              <a:rPr sz="3800" b="1" spc="-10" dirty="0">
                <a:solidFill>
                  <a:srgbClr val="CC0000"/>
                </a:solidFill>
                <a:latin typeface="Calibri"/>
                <a:cs typeface="Calibri"/>
              </a:rPr>
              <a:t>:</a:t>
            </a:r>
            <a:endParaRPr sz="3800" dirty="0">
              <a:latin typeface="Calibri"/>
              <a:cs typeface="Calibri"/>
            </a:endParaRPr>
          </a:p>
          <a:p>
            <a:pPr marL="12700" marR="6097270">
              <a:lnSpc>
                <a:spcPts val="5110"/>
              </a:lnSpc>
              <a:spcBef>
                <a:spcPts val="45"/>
              </a:spcBef>
            </a:pP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Повстречаешься</a:t>
            </a:r>
            <a:r>
              <a:rPr sz="38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с</a:t>
            </a:r>
            <a:r>
              <a:rPr sz="3800" b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0000FF"/>
                </a:solidFill>
                <a:latin typeface="Calibri"/>
                <a:cs typeface="Calibri"/>
              </a:rPr>
              <a:t>бедою,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Или</a:t>
            </a:r>
            <a:r>
              <a:rPr sz="38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радость</a:t>
            </a:r>
            <a:r>
              <a:rPr sz="38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3800" b="1" spc="-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дом</a:t>
            </a:r>
            <a:r>
              <a:rPr sz="3800" b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0000FF"/>
                </a:solidFill>
                <a:latin typeface="Calibri"/>
                <a:cs typeface="Calibri"/>
              </a:rPr>
              <a:t>войдёт...</a:t>
            </a:r>
            <a:endParaRPr sz="3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511139B-8346-CE6B-2A53-0551E09AFF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-13354"/>
            <a:ext cx="12025630" cy="594550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240029" marR="715010" indent="-227329">
              <a:lnSpc>
                <a:spcPts val="4100"/>
              </a:lnSpc>
              <a:spcBef>
                <a:spcPts val="625"/>
              </a:spcBef>
              <a:buClr>
                <a:srgbClr val="990033"/>
              </a:buClr>
              <a:buFont typeface="Arial"/>
              <a:buChar char="•"/>
              <a:tabLst>
                <a:tab pos="241300" algn="l"/>
              </a:tabLst>
            </a:pP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Встреча</a:t>
            </a:r>
            <a:r>
              <a:rPr sz="3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предполагает</a:t>
            </a:r>
            <a:r>
              <a:rPr sz="3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сближение</a:t>
            </a:r>
            <a:r>
              <a:rPr sz="3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с</a:t>
            </a:r>
            <a:r>
              <a:rPr sz="3800" b="1" spc="-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чем-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либо</a:t>
            </a:r>
            <a:r>
              <a:rPr sz="38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50" dirty="0">
                <a:solidFill>
                  <a:srgbClr val="990033"/>
                </a:solidFill>
                <a:latin typeface="Calibri"/>
                <a:cs typeface="Calibri"/>
              </a:rPr>
              <a:t>в 	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открытом</a:t>
            </a:r>
            <a:r>
              <a:rPr sz="38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пространстве,</a:t>
            </a:r>
            <a:r>
              <a:rPr sz="38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3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таковым</a:t>
            </a:r>
            <a:r>
              <a:rPr sz="38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может</a:t>
            </a:r>
            <a:r>
              <a:rPr sz="38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оказаться 	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беда.</a:t>
            </a:r>
            <a:r>
              <a:rPr sz="3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А</a:t>
            </a:r>
            <a:r>
              <a:rPr sz="3800" b="1" spc="-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радость</a:t>
            </a:r>
            <a:r>
              <a:rPr sz="38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входит</a:t>
            </a:r>
            <a:r>
              <a:rPr sz="3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800" b="1" spc="-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дом,</a:t>
            </a:r>
            <a:r>
              <a:rPr sz="38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800" b="1" spc="-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замкнутое 	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пространство,</a:t>
            </a:r>
            <a:r>
              <a:rPr sz="38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3800" b="1" spc="-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так</a:t>
            </a:r>
            <a:r>
              <a:rPr sz="3800" b="1" spc="-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они</a:t>
            </a:r>
            <a:r>
              <a:rPr sz="3800" b="1" spc="-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оказываются 	противопоставленными.</a:t>
            </a:r>
            <a:endParaRPr sz="3800" dirty="0">
              <a:latin typeface="Calibri"/>
              <a:cs typeface="Calibri"/>
            </a:endParaRPr>
          </a:p>
          <a:p>
            <a:pPr marL="241300" marR="5080" indent="-228600">
              <a:lnSpc>
                <a:spcPct val="90000"/>
              </a:lnSpc>
              <a:spcBef>
                <a:spcPts val="960"/>
              </a:spcBef>
              <a:buChar char="•"/>
              <a:tabLst>
                <a:tab pos="241300" algn="l"/>
                <a:tab pos="788035" algn="l"/>
              </a:tabLst>
            </a:pPr>
            <a:r>
              <a:rPr sz="3800" dirty="0">
                <a:solidFill>
                  <a:srgbClr val="990033"/>
                </a:solidFill>
                <a:latin typeface="Arial"/>
                <a:cs typeface="Arial"/>
              </a:rPr>
              <a:t>	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В</a:t>
            </a:r>
            <a:r>
              <a:rPr sz="3800" b="1" spc="-5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том</a:t>
            </a:r>
            <a:r>
              <a:rPr sz="3800" b="1" spc="-6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числе</a:t>
            </a:r>
            <a:r>
              <a:rPr sz="3800" b="1" spc="-6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и</a:t>
            </a:r>
            <a:r>
              <a:rPr sz="3800" b="1" spc="-5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поэтому</a:t>
            </a:r>
            <a:r>
              <a:rPr sz="3800" b="1" spc="-8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родной</a:t>
            </a:r>
            <a:r>
              <a:rPr sz="3800" b="1" spc="-6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дом,</a:t>
            </a:r>
            <a:r>
              <a:rPr sz="3800" b="1" spc="-7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независимо</a:t>
            </a:r>
            <a:r>
              <a:rPr sz="3800" b="1" spc="-7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spc="-25" dirty="0">
                <a:solidFill>
                  <a:srgbClr val="CC0000"/>
                </a:solidFill>
                <a:latin typeface="Calibri"/>
                <a:cs typeface="Calibri"/>
              </a:rPr>
              <a:t>от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побед</a:t>
            </a:r>
            <a:r>
              <a:rPr sz="3800" b="1" spc="-8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или</a:t>
            </a:r>
            <a:r>
              <a:rPr sz="3800" b="1" spc="-5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успехов</a:t>
            </a:r>
            <a:r>
              <a:rPr sz="3800" b="1" spc="-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в</a:t>
            </a:r>
            <a:r>
              <a:rPr sz="3800" b="1" spc="-6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пути</a:t>
            </a:r>
            <a:r>
              <a:rPr sz="3800" b="1" spc="-6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является</a:t>
            </a:r>
            <a:r>
              <a:rPr sz="3800" b="1" spc="-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CC0000"/>
                </a:solidFill>
                <a:latin typeface="Calibri"/>
                <a:cs typeface="Calibri"/>
              </a:rPr>
              <a:t>постоянно определяющей</a:t>
            </a:r>
            <a:r>
              <a:rPr sz="3800" b="1" spc="-15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точкой</a:t>
            </a:r>
            <a:r>
              <a:rPr sz="3800" b="1" spc="-14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притяжения</a:t>
            </a:r>
            <a:r>
              <a:rPr sz="3800" b="1" spc="-15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CC0000"/>
                </a:solidFill>
                <a:latin typeface="Calibri"/>
                <a:cs typeface="Calibri"/>
              </a:rPr>
              <a:t>северного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человека.</a:t>
            </a:r>
            <a:r>
              <a:rPr sz="3800" b="1" spc="-7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А</a:t>
            </a:r>
            <a:r>
              <a:rPr sz="3800" b="1" spc="-4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тем</a:t>
            </a:r>
            <a:r>
              <a:rPr sz="3800" b="1" spc="-6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более,</a:t>
            </a:r>
            <a:r>
              <a:rPr sz="3800" b="1" spc="-7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если</a:t>
            </a:r>
            <a:r>
              <a:rPr sz="3800" b="1" spc="-5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этот</a:t>
            </a:r>
            <a:r>
              <a:rPr sz="3800" b="1" spc="-7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путь,</a:t>
            </a:r>
            <a:r>
              <a:rPr sz="3800" b="1" spc="-6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по</a:t>
            </a:r>
            <a:r>
              <a:rPr sz="3800" b="1" spc="-4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CC0000"/>
                </a:solidFill>
                <a:latin typeface="Calibri"/>
                <a:cs typeface="Calibri"/>
              </a:rPr>
              <a:t>определению,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сулит</a:t>
            </a:r>
            <a:r>
              <a:rPr sz="3800" b="1" spc="-8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только</a:t>
            </a:r>
            <a:r>
              <a:rPr sz="38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беды</a:t>
            </a:r>
            <a:r>
              <a:rPr sz="3800" b="1" spc="-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и</a:t>
            </a:r>
            <a:r>
              <a:rPr sz="3800" b="1" spc="-7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несчастия,</a:t>
            </a:r>
            <a:r>
              <a:rPr sz="38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а</a:t>
            </a:r>
            <a:r>
              <a:rPr sz="3800" b="1" spc="-7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то</a:t>
            </a:r>
            <a:r>
              <a:rPr sz="3800" b="1" spc="-8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уход</a:t>
            </a:r>
            <a:r>
              <a:rPr sz="3800" b="1" spc="-7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без</a:t>
            </a:r>
            <a:r>
              <a:rPr sz="3800" b="1" spc="-8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CC0000"/>
                </a:solidFill>
                <a:latin typeface="Calibri"/>
                <a:cs typeface="Calibri"/>
              </a:rPr>
              <a:t>надежды </a:t>
            </a:r>
            <a:r>
              <a:rPr sz="3800" b="1" dirty="0">
                <a:solidFill>
                  <a:srgbClr val="CC0000"/>
                </a:solidFill>
                <a:latin typeface="Calibri"/>
                <a:cs typeface="Calibri"/>
              </a:rPr>
              <a:t>на</a:t>
            </a:r>
            <a:r>
              <a:rPr sz="3800" b="1" spc="-10" dirty="0">
                <a:solidFill>
                  <a:srgbClr val="CC0000"/>
                </a:solidFill>
                <a:latin typeface="Calibri"/>
                <a:cs typeface="Calibri"/>
              </a:rPr>
              <a:t> возвращение.</a:t>
            </a:r>
            <a:endParaRPr sz="3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7EBAD34-A23A-6E4B-4372-D8E0EC7755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-64515"/>
            <a:ext cx="11912600" cy="642620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240665" marR="5080" indent="-228600">
              <a:lnSpc>
                <a:spcPts val="4540"/>
              </a:lnSpc>
              <a:spcBef>
                <a:spcPts val="660"/>
              </a:spcBef>
              <a:buClr>
                <a:srgbClr val="660033"/>
              </a:buClr>
              <a:buFont typeface="Arial"/>
              <a:buChar char="•"/>
              <a:tabLst>
                <a:tab pos="240665" algn="l"/>
              </a:tabLst>
            </a:pPr>
            <a:r>
              <a:rPr sz="4200" b="1" spc="-10" dirty="0">
                <a:solidFill>
                  <a:srgbClr val="660033"/>
                </a:solidFill>
                <a:latin typeface="Calibri"/>
                <a:cs typeface="Calibri"/>
              </a:rPr>
              <a:t>Духовная</a:t>
            </a:r>
            <a:r>
              <a:rPr sz="4200" b="1" spc="-16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spc="-20" dirty="0">
                <a:solidFill>
                  <a:srgbClr val="660033"/>
                </a:solidFill>
                <a:latin typeface="Calibri"/>
                <a:cs typeface="Calibri"/>
              </a:rPr>
              <a:t>культура</a:t>
            </a:r>
            <a:r>
              <a:rPr sz="4200" b="1" spc="-14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одним</a:t>
            </a:r>
            <a:r>
              <a:rPr sz="4200" b="1" spc="-12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из</a:t>
            </a:r>
            <a:r>
              <a:rPr sz="4200" b="1" spc="-135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660033"/>
                </a:solidFill>
                <a:latin typeface="Calibri"/>
                <a:cs typeface="Calibri"/>
              </a:rPr>
              <a:t>первостепенных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значений</a:t>
            </a:r>
            <a:r>
              <a:rPr sz="4200" b="1" spc="-95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в</a:t>
            </a:r>
            <a:r>
              <a:rPr sz="4200" b="1" spc="-85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жизни</a:t>
            </a:r>
            <a:r>
              <a:rPr sz="4200" b="1" spc="-8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человека</a:t>
            </a:r>
            <a:r>
              <a:rPr sz="4200" b="1" spc="-8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издревле</a:t>
            </a:r>
            <a:r>
              <a:rPr sz="4200" b="1" spc="-85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660033"/>
                </a:solidFill>
                <a:latin typeface="Calibri"/>
                <a:cs typeface="Calibri"/>
              </a:rPr>
              <a:t>трактует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отношение</a:t>
            </a:r>
            <a:r>
              <a:rPr sz="4200" b="1" spc="-12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его</a:t>
            </a:r>
            <a:r>
              <a:rPr sz="4200" b="1" spc="-114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к</a:t>
            </a:r>
            <a:r>
              <a:rPr sz="4200" b="1" spc="-125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660033"/>
                </a:solidFill>
                <a:latin typeface="Calibri"/>
                <a:cs typeface="Calibri"/>
              </a:rPr>
              <a:t>родному</a:t>
            </a:r>
            <a:r>
              <a:rPr sz="4200" b="1" spc="-11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spc="-20" dirty="0">
                <a:solidFill>
                  <a:srgbClr val="660033"/>
                </a:solidFill>
                <a:latin typeface="Calibri"/>
                <a:cs typeface="Calibri"/>
              </a:rPr>
              <a:t>дому,</a:t>
            </a:r>
            <a:r>
              <a:rPr sz="4200" b="1" spc="-114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очагу,</a:t>
            </a:r>
            <a:r>
              <a:rPr sz="4200" b="1" spc="-12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spc="-25" dirty="0">
                <a:solidFill>
                  <a:srgbClr val="660033"/>
                </a:solidFill>
                <a:latin typeface="Calibri"/>
                <a:cs typeface="Calibri"/>
              </a:rPr>
              <a:t>как </a:t>
            </a:r>
            <a:r>
              <a:rPr sz="4200" b="1" spc="-20" dirty="0">
                <a:solidFill>
                  <a:srgbClr val="660033"/>
                </a:solidFill>
                <a:latin typeface="Calibri"/>
                <a:cs typeface="Calibri"/>
              </a:rPr>
              <a:t>исходным</a:t>
            </a:r>
            <a:r>
              <a:rPr sz="4200" b="1" spc="-12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основам</a:t>
            </a:r>
            <a:r>
              <a:rPr sz="4200" b="1" spc="-125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660033"/>
                </a:solidFill>
                <a:latin typeface="Calibri"/>
                <a:cs typeface="Calibri"/>
              </a:rPr>
              <a:t>человеческого</a:t>
            </a:r>
            <a:r>
              <a:rPr sz="4200" b="1" spc="-10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бытия,</a:t>
            </a:r>
            <a:r>
              <a:rPr sz="4200" b="1" spc="-114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как</a:t>
            </a:r>
            <a:r>
              <a:rPr sz="4200" b="1" spc="-145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spc="-50" dirty="0">
                <a:solidFill>
                  <a:srgbClr val="660033"/>
                </a:solidFill>
                <a:latin typeface="Calibri"/>
                <a:cs typeface="Calibri"/>
              </a:rPr>
              <a:t>к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его</a:t>
            </a:r>
            <a:r>
              <a:rPr sz="4200" b="1" spc="-114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spc="-20" dirty="0">
                <a:solidFill>
                  <a:srgbClr val="660033"/>
                </a:solidFill>
                <a:latin typeface="Calibri"/>
                <a:cs typeface="Calibri"/>
              </a:rPr>
              <a:t>аксиологическому</a:t>
            </a:r>
            <a:r>
              <a:rPr sz="4200" b="1" spc="-8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660033"/>
                </a:solidFill>
                <a:latin typeface="Calibri"/>
                <a:cs typeface="Calibri"/>
              </a:rPr>
              <a:t>началу.</a:t>
            </a:r>
            <a:r>
              <a:rPr sz="4200" b="1" spc="-125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Основы</a:t>
            </a:r>
            <a:r>
              <a:rPr sz="4200" b="1" spc="-11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660033"/>
                </a:solidFill>
                <a:latin typeface="Calibri"/>
                <a:cs typeface="Calibri"/>
              </a:rPr>
              <a:t>отношения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к</a:t>
            </a:r>
            <a:r>
              <a:rPr sz="4200" b="1" spc="-105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660033"/>
                </a:solidFill>
                <a:latin typeface="Calibri"/>
                <a:cs typeface="Calibri"/>
              </a:rPr>
              <a:t>родному</a:t>
            </a:r>
            <a:r>
              <a:rPr sz="4200" b="1" spc="-85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крову</a:t>
            </a:r>
            <a:r>
              <a:rPr sz="4200" b="1" spc="-11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это</a:t>
            </a:r>
            <a:r>
              <a:rPr sz="4200" b="1" spc="-8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–</a:t>
            </a:r>
            <a:r>
              <a:rPr sz="4200" b="1" spc="-10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способность</a:t>
            </a:r>
            <a:r>
              <a:rPr sz="4200" b="1" spc="-45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660033"/>
                </a:solidFill>
                <a:latin typeface="Calibri"/>
                <a:cs typeface="Calibri"/>
              </a:rPr>
              <a:t>почитать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истоки,</a:t>
            </a:r>
            <a:r>
              <a:rPr sz="4200" b="1" spc="-135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помнить</a:t>
            </a:r>
            <a:r>
              <a:rPr sz="4200" b="1" spc="-15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660033"/>
                </a:solidFill>
                <a:latin typeface="Calibri"/>
                <a:cs typeface="Calibri"/>
              </a:rPr>
              <a:t>носителей</a:t>
            </a:r>
            <a:r>
              <a:rPr sz="4200" b="1" spc="-13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660033"/>
                </a:solidFill>
                <a:latin typeface="Calibri"/>
                <a:cs typeface="Calibri"/>
              </a:rPr>
              <a:t>национального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сознания,</a:t>
            </a:r>
            <a:r>
              <a:rPr sz="4200" b="1" spc="-8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быта</a:t>
            </a:r>
            <a:r>
              <a:rPr sz="4200" b="1" spc="-75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и</a:t>
            </a:r>
            <a:r>
              <a:rPr sz="4200" b="1" spc="-85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бытия</a:t>
            </a:r>
            <a:r>
              <a:rPr sz="4200" b="1" spc="-8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семьи,</a:t>
            </a:r>
            <a:r>
              <a:rPr sz="4200" b="1" spc="-7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рода,</a:t>
            </a:r>
            <a:r>
              <a:rPr sz="4200" b="1" spc="-8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660033"/>
                </a:solidFill>
                <a:latin typeface="Calibri"/>
                <a:cs typeface="Calibri"/>
              </a:rPr>
              <a:t>народа.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Данные</a:t>
            </a:r>
            <a:r>
              <a:rPr sz="4200" b="1" spc="-65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основы</a:t>
            </a:r>
            <a:r>
              <a:rPr sz="4200" b="1" spc="-4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играют</a:t>
            </a:r>
            <a:r>
              <a:rPr sz="4200" b="1" spc="-45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660033"/>
                </a:solidFill>
                <a:latin typeface="Calibri"/>
                <a:cs typeface="Calibri"/>
              </a:rPr>
              <a:t>значимую, основополагающую</a:t>
            </a:r>
            <a:r>
              <a:rPr sz="4200" b="1" spc="-9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роль</a:t>
            </a:r>
            <a:r>
              <a:rPr sz="4200" b="1" spc="-10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в</a:t>
            </a:r>
            <a:r>
              <a:rPr sz="4200" b="1" spc="-105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660033"/>
                </a:solidFill>
                <a:latin typeface="Calibri"/>
                <a:cs typeface="Calibri"/>
              </a:rPr>
              <a:t>жизни</a:t>
            </a:r>
            <a:r>
              <a:rPr sz="4200" b="1" spc="-100" dirty="0">
                <a:solidFill>
                  <a:srgbClr val="66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660033"/>
                </a:solidFill>
                <a:latin typeface="Calibri"/>
                <a:cs typeface="Calibri"/>
              </a:rPr>
              <a:t>каждого человека.</a:t>
            </a:r>
            <a:endParaRPr sz="4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FCE6159-CFEB-086D-BFB4-B1244DAF27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592327"/>
            <a:ext cx="11980545" cy="515683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 marR="5080">
              <a:lnSpc>
                <a:spcPts val="4100"/>
              </a:lnSpc>
              <a:spcBef>
                <a:spcPts val="625"/>
              </a:spcBef>
            </a:pPr>
            <a:r>
              <a:rPr sz="3800" b="1" spc="-20" dirty="0">
                <a:solidFill>
                  <a:srgbClr val="990033"/>
                </a:solidFill>
                <a:latin typeface="Calibri"/>
                <a:cs typeface="Calibri"/>
              </a:rPr>
              <a:t>Уходящий</a:t>
            </a:r>
            <a:r>
              <a:rPr sz="3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на</a:t>
            </a:r>
            <a:r>
              <a:rPr sz="38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войну</a:t>
            </a:r>
            <a:r>
              <a:rPr sz="38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(стихотворение</a:t>
            </a:r>
            <a:r>
              <a:rPr sz="3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i="1" dirty="0">
                <a:solidFill>
                  <a:srgbClr val="0000FF"/>
                </a:solidFill>
                <a:latin typeface="Calibri"/>
                <a:cs typeface="Calibri"/>
              </a:rPr>
              <a:t>«Я</a:t>
            </a:r>
            <a:r>
              <a:rPr sz="3800" b="1" i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i="1" dirty="0">
                <a:solidFill>
                  <a:srgbClr val="0000FF"/>
                </a:solidFill>
                <a:latin typeface="Calibri"/>
                <a:cs typeface="Calibri"/>
              </a:rPr>
              <a:t>ушёл</a:t>
            </a:r>
            <a:r>
              <a:rPr sz="3800" b="1" i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i="1" dirty="0">
                <a:solidFill>
                  <a:srgbClr val="0000FF"/>
                </a:solidFill>
                <a:latin typeface="Calibri"/>
                <a:cs typeface="Calibri"/>
              </a:rPr>
              <a:t>на</a:t>
            </a:r>
            <a:r>
              <a:rPr sz="3800" b="1" i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i="1" spc="-10" dirty="0">
                <a:solidFill>
                  <a:srgbClr val="0000FF"/>
                </a:solidFill>
                <a:latin typeface="Calibri"/>
                <a:cs typeface="Calibri"/>
              </a:rPr>
              <a:t>военную </a:t>
            </a:r>
            <a:r>
              <a:rPr sz="3800" b="1" i="1" dirty="0">
                <a:solidFill>
                  <a:srgbClr val="0000FF"/>
                </a:solidFill>
                <a:latin typeface="Calibri"/>
                <a:cs typeface="Calibri"/>
              </a:rPr>
              <a:t>дорогу»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)</a:t>
            </a:r>
            <a:r>
              <a:rPr sz="3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оставляет</a:t>
            </a:r>
            <a:r>
              <a:rPr sz="38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жене</a:t>
            </a:r>
            <a:r>
              <a:rPr sz="38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самое</a:t>
            </a:r>
            <a:r>
              <a:rPr sz="3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дорогое:</a:t>
            </a:r>
            <a:r>
              <a:rPr sz="3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«дом</a:t>
            </a:r>
            <a:r>
              <a:rPr sz="38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0000FF"/>
                </a:solidFill>
                <a:latin typeface="Calibri"/>
                <a:cs typeface="Calibri"/>
              </a:rPr>
              <a:t>родимый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38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Осьоланге»</a:t>
            </a:r>
            <a:r>
              <a:rPr sz="38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38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«сына</a:t>
            </a:r>
            <a:r>
              <a:rPr sz="38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моего</a:t>
            </a:r>
            <a:r>
              <a:rPr sz="38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Екора»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,</a:t>
            </a:r>
            <a:r>
              <a:rPr sz="38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подчёркивая,</a:t>
            </a:r>
            <a:r>
              <a:rPr sz="38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25" dirty="0">
                <a:solidFill>
                  <a:srgbClr val="990033"/>
                </a:solidFill>
                <a:latin typeface="Calibri"/>
                <a:cs typeface="Calibri"/>
              </a:rPr>
              <a:t>что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растить</a:t>
            </a:r>
            <a:r>
              <a:rPr sz="38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сына</a:t>
            </a:r>
            <a:r>
              <a:rPr sz="3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жене</a:t>
            </a:r>
            <a:r>
              <a:rPr sz="38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придётся</a:t>
            </a:r>
            <a:r>
              <a:rPr sz="38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под</a:t>
            </a:r>
            <a:r>
              <a:rPr sz="38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покровом</a:t>
            </a:r>
            <a:r>
              <a:rPr sz="3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родного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дома.</a:t>
            </a:r>
            <a:r>
              <a:rPr sz="38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Слова</a:t>
            </a:r>
            <a:r>
              <a:rPr sz="3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героя</a:t>
            </a:r>
            <a:r>
              <a:rPr sz="3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звучат</a:t>
            </a:r>
            <a:r>
              <a:rPr sz="3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наказом,</a:t>
            </a:r>
            <a:r>
              <a:rPr sz="38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8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котором</a:t>
            </a:r>
            <a:r>
              <a:rPr sz="3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25" dirty="0">
                <a:solidFill>
                  <a:srgbClr val="990033"/>
                </a:solidFill>
                <a:latin typeface="Calibri"/>
                <a:cs typeface="Calibri"/>
              </a:rPr>
              <a:t>не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последнюю</a:t>
            </a:r>
            <a:r>
              <a:rPr sz="3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роль</a:t>
            </a:r>
            <a:r>
              <a:rPr sz="3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снова</a:t>
            </a:r>
            <a:r>
              <a:rPr sz="3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играет</a:t>
            </a:r>
            <a:r>
              <a:rPr sz="38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20" dirty="0">
                <a:solidFill>
                  <a:srgbClr val="990033"/>
                </a:solidFill>
                <a:latin typeface="Calibri"/>
                <a:cs typeface="Calibri"/>
              </a:rPr>
              <a:t>дом:</a:t>
            </a:r>
            <a:endParaRPr sz="3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Своё</a:t>
            </a:r>
            <a:r>
              <a:rPr sz="38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сердце</a:t>
            </a:r>
            <a:r>
              <a:rPr sz="38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оставляю</a:t>
            </a:r>
            <a:r>
              <a:rPr sz="38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я</a:t>
            </a:r>
            <a:r>
              <a:rPr sz="3800" b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тебе,</a:t>
            </a:r>
            <a:r>
              <a:rPr sz="38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жена,</a:t>
            </a:r>
            <a:r>
              <a:rPr sz="38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0000FF"/>
                </a:solidFill>
                <a:latin typeface="Calibri"/>
                <a:cs typeface="Calibri"/>
              </a:rPr>
              <a:t>сейчас.</a:t>
            </a:r>
            <a:endParaRPr sz="3800" dirty="0">
              <a:latin typeface="Calibri"/>
              <a:cs typeface="Calibri"/>
            </a:endParaRPr>
          </a:p>
          <a:p>
            <a:pPr marL="12700" marR="1693545">
              <a:lnSpc>
                <a:spcPts val="5110"/>
              </a:lnSpc>
              <a:spcBef>
                <a:spcPts val="95"/>
              </a:spcBef>
            </a:pP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Чтоб</a:t>
            </a:r>
            <a:r>
              <a:rPr sz="38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другого</a:t>
            </a:r>
            <a:r>
              <a:rPr sz="38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не</a:t>
            </a:r>
            <a:r>
              <a:rPr sz="3800" b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искала,</a:t>
            </a:r>
            <a:r>
              <a:rPr sz="38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если</a:t>
            </a:r>
            <a:r>
              <a:rPr sz="38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38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дом</a:t>
            </a:r>
            <a:r>
              <a:rPr sz="38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я</a:t>
            </a:r>
            <a:r>
              <a:rPr sz="38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не</a:t>
            </a:r>
            <a:r>
              <a:rPr sz="38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0000FF"/>
                </a:solidFill>
                <a:latin typeface="Calibri"/>
                <a:cs typeface="Calibri"/>
              </a:rPr>
              <a:t>вернусь,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Чтоб</a:t>
            </a:r>
            <a:r>
              <a:rPr sz="38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Екора</a:t>
            </a:r>
            <a:r>
              <a:rPr sz="38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воспитала</a:t>
            </a:r>
            <a:r>
              <a:rPr sz="38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возле</a:t>
            </a:r>
            <a:r>
              <a:rPr sz="38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отчего</a:t>
            </a:r>
            <a:r>
              <a:rPr sz="38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0000FF"/>
                </a:solidFill>
                <a:latin typeface="Calibri"/>
                <a:cs typeface="Calibri"/>
              </a:rPr>
              <a:t>огня...</a:t>
            </a:r>
            <a:endParaRPr sz="3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8898375-052D-5192-C25B-9E9106A7A9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1240027"/>
            <a:ext cx="11241405" cy="242379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 marR="396875">
              <a:lnSpc>
                <a:spcPts val="4100"/>
              </a:lnSpc>
              <a:spcBef>
                <a:spcPts val="625"/>
              </a:spcBef>
            </a:pP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Элементами</a:t>
            </a:r>
            <a:r>
              <a:rPr sz="3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воспитания</a:t>
            </a:r>
            <a:r>
              <a:rPr sz="38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должно</a:t>
            </a:r>
            <a:r>
              <a:rPr sz="38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стать</a:t>
            </a:r>
            <a:r>
              <a:rPr sz="38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умение</a:t>
            </a:r>
            <a:r>
              <a:rPr sz="38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20" dirty="0">
                <a:solidFill>
                  <a:srgbClr val="990033"/>
                </a:solidFill>
                <a:latin typeface="Calibri"/>
                <a:cs typeface="Calibri"/>
              </a:rPr>
              <a:t>«по-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отцовски»</a:t>
            </a:r>
            <a:r>
              <a:rPr sz="38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добывать</a:t>
            </a:r>
            <a:r>
              <a:rPr sz="3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зверя</a:t>
            </a:r>
            <a:r>
              <a:rPr sz="38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38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рыбу,</a:t>
            </a:r>
            <a:endParaRPr sz="3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Чтобы</a:t>
            </a:r>
            <a:r>
              <a:rPr sz="38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3800" b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доме</a:t>
            </a:r>
            <a:r>
              <a:rPr sz="38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3800" b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Осьоланге</a:t>
            </a:r>
            <a:r>
              <a:rPr sz="38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без</a:t>
            </a:r>
            <a:r>
              <a:rPr sz="3800" b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добычи</a:t>
            </a:r>
            <a:r>
              <a:rPr sz="38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и</a:t>
            </a:r>
            <a:r>
              <a:rPr sz="3800" b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с</a:t>
            </a:r>
            <a:r>
              <a:rPr sz="3800" b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0000FF"/>
                </a:solidFill>
                <a:latin typeface="Calibri"/>
                <a:cs typeface="Calibri"/>
              </a:rPr>
              <a:t>укором</a:t>
            </a:r>
            <a:endParaRPr sz="3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Ни</a:t>
            </a:r>
            <a:r>
              <a:rPr sz="3800" b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зимой,</a:t>
            </a:r>
            <a:r>
              <a:rPr sz="3800" b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ни</a:t>
            </a:r>
            <a:r>
              <a:rPr sz="3800" b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жарким</a:t>
            </a:r>
            <a:r>
              <a:rPr sz="3800" b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летом</a:t>
            </a:r>
            <a:r>
              <a:rPr sz="38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не</a:t>
            </a:r>
            <a:r>
              <a:rPr sz="3800" b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встречала</a:t>
            </a:r>
            <a:r>
              <a:rPr sz="38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сына</a:t>
            </a:r>
            <a:r>
              <a:rPr sz="38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0000FF"/>
                </a:solidFill>
                <a:latin typeface="Calibri"/>
                <a:cs typeface="Calibri"/>
              </a:rPr>
              <a:t>мать.</a:t>
            </a:r>
            <a:endParaRPr sz="3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5B65C26-2E36-2093-810D-4CCAFEBE6C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548131"/>
            <a:ext cx="12010390" cy="512127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500"/>
              </a:spcBef>
            </a:pP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Последние</a:t>
            </a:r>
            <a:r>
              <a:rPr sz="34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строки</a:t>
            </a:r>
            <a:r>
              <a:rPr sz="34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стихотворения</a:t>
            </a:r>
            <a:r>
              <a:rPr sz="34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снова</a:t>
            </a:r>
            <a:r>
              <a:rPr sz="34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определяют</a:t>
            </a:r>
            <a:r>
              <a:rPr sz="34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родной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дом</a:t>
            </a:r>
            <a:r>
              <a:rPr sz="34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как</a:t>
            </a:r>
            <a:r>
              <a:rPr sz="34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главный</a:t>
            </a:r>
            <a:r>
              <a:rPr sz="34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центр</a:t>
            </a:r>
            <a:r>
              <a:rPr sz="34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жизни,</a:t>
            </a:r>
            <a:r>
              <a:rPr sz="34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как</a:t>
            </a:r>
            <a:r>
              <a:rPr sz="34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то</a:t>
            </a:r>
            <a:r>
              <a:rPr sz="34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место,</a:t>
            </a:r>
            <a:r>
              <a:rPr sz="34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куда</a:t>
            </a:r>
            <a:r>
              <a:rPr sz="34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человек,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независимо</a:t>
            </a:r>
            <a:r>
              <a:rPr sz="34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от</a:t>
            </a:r>
            <a:r>
              <a:rPr sz="34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рода</a:t>
            </a:r>
            <a:r>
              <a:rPr sz="34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занятий</a:t>
            </a:r>
            <a:r>
              <a:rPr sz="34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обязан</a:t>
            </a:r>
            <a:r>
              <a:rPr sz="34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возвращаться.</a:t>
            </a:r>
            <a:r>
              <a:rPr sz="3400" b="1" spc="-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Поэтому</a:t>
            </a:r>
            <a:r>
              <a:rPr sz="34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25" dirty="0">
                <a:solidFill>
                  <a:srgbClr val="990033"/>
                </a:solidFill>
                <a:latin typeface="Calibri"/>
                <a:cs typeface="Calibri"/>
              </a:rPr>
              <a:t>так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значительно</a:t>
            </a:r>
            <a:r>
              <a:rPr sz="34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4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лирике</a:t>
            </a:r>
            <a:r>
              <a:rPr sz="34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М.</a:t>
            </a:r>
            <a:r>
              <a:rPr sz="34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Вагатовой</a:t>
            </a:r>
            <a:r>
              <a:rPr sz="34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звучат</a:t>
            </a:r>
            <a:r>
              <a:rPr sz="34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слова,</a:t>
            </a:r>
            <a:r>
              <a:rPr sz="34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обращённые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к</a:t>
            </a:r>
            <a:r>
              <a:rPr sz="34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тем,</a:t>
            </a:r>
            <a:r>
              <a:rPr sz="3400" b="1" spc="-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кто</a:t>
            </a:r>
            <a:r>
              <a:rPr sz="34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домой</a:t>
            </a:r>
            <a:r>
              <a:rPr sz="34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не</a:t>
            </a:r>
            <a:r>
              <a:rPr sz="34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20" dirty="0">
                <a:solidFill>
                  <a:srgbClr val="990033"/>
                </a:solidFill>
                <a:latin typeface="Calibri"/>
                <a:cs typeface="Calibri"/>
              </a:rPr>
              <a:t>вернулся.</a:t>
            </a:r>
            <a:r>
              <a:rPr sz="3400" b="1" spc="-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4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поэме</a:t>
            </a:r>
            <a:r>
              <a:rPr sz="34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i="1" dirty="0">
                <a:solidFill>
                  <a:srgbClr val="0000FF"/>
                </a:solidFill>
                <a:latin typeface="Calibri"/>
                <a:cs typeface="Calibri"/>
              </a:rPr>
              <a:t>«Земля</a:t>
            </a:r>
            <a:r>
              <a:rPr sz="3400" b="1" i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i="1" dirty="0">
                <a:solidFill>
                  <a:srgbClr val="0000FF"/>
                </a:solidFill>
                <a:latin typeface="Calibri"/>
                <a:cs typeface="Calibri"/>
              </a:rPr>
              <a:t>моя</a:t>
            </a:r>
            <a:r>
              <a:rPr sz="3400" b="1" i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i="1" spc="-10" dirty="0">
                <a:solidFill>
                  <a:srgbClr val="0000FF"/>
                </a:solidFill>
                <a:latin typeface="Calibri"/>
                <a:cs typeface="Calibri"/>
              </a:rPr>
              <a:t>обская»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есть</a:t>
            </a:r>
            <a:r>
              <a:rPr sz="34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образы</a:t>
            </a:r>
            <a:r>
              <a:rPr sz="34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«матери</a:t>
            </a:r>
            <a:r>
              <a:rPr sz="34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старой,</a:t>
            </a:r>
            <a:r>
              <a:rPr sz="34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/</a:t>
            </a:r>
            <a:r>
              <a:rPr sz="34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Родившей</a:t>
            </a:r>
            <a:r>
              <a:rPr sz="34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бойца»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,</a:t>
            </a:r>
            <a:r>
              <a:rPr sz="34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34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тот</a:t>
            </a:r>
            <a:r>
              <a:rPr sz="34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боец,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что</a:t>
            </a:r>
            <a:r>
              <a:rPr sz="34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«не</a:t>
            </a:r>
            <a:r>
              <a:rPr sz="3400" b="1" spc="-1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вернулся</a:t>
            </a:r>
            <a:r>
              <a:rPr sz="34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домой»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.</a:t>
            </a:r>
            <a:r>
              <a:rPr sz="34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35" dirty="0">
                <a:solidFill>
                  <a:srgbClr val="990033"/>
                </a:solidFill>
                <a:latin typeface="Calibri"/>
                <a:cs typeface="Calibri"/>
              </a:rPr>
              <a:t>Такой</a:t>
            </a:r>
            <a:r>
              <a:rPr sz="34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990033"/>
                </a:solidFill>
                <a:latin typeface="Calibri"/>
                <a:cs typeface="Calibri"/>
              </a:rPr>
              <a:t>трагический</a:t>
            </a:r>
            <a:r>
              <a:rPr sz="34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990033"/>
                </a:solidFill>
                <a:latin typeface="Calibri"/>
                <a:cs typeface="Calibri"/>
              </a:rPr>
              <a:t>момент</a:t>
            </a:r>
            <a:endParaRPr sz="3400" dirty="0">
              <a:latin typeface="Calibri"/>
              <a:cs typeface="Calibri"/>
            </a:endParaRPr>
          </a:p>
          <a:p>
            <a:pPr marL="12700" marR="5656580">
              <a:lnSpc>
                <a:spcPct val="114399"/>
              </a:lnSpc>
              <a:spcBef>
                <a:spcPts val="5"/>
              </a:spcBef>
            </a:pPr>
            <a:r>
              <a:rPr sz="3400" b="1" spc="-50" dirty="0">
                <a:solidFill>
                  <a:srgbClr val="0000FF"/>
                </a:solidFill>
                <a:latin typeface="Calibri"/>
                <a:cs typeface="Calibri"/>
              </a:rPr>
              <a:t>Горько</a:t>
            </a:r>
            <a:r>
              <a:rPr sz="34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оплакан</a:t>
            </a:r>
            <a:r>
              <a:rPr sz="3400" b="1" spc="-1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детьми</a:t>
            </a:r>
            <a:r>
              <a:rPr sz="34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и</a:t>
            </a:r>
            <a:r>
              <a:rPr sz="34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вдовой. </a:t>
            </a:r>
            <a:r>
              <a:rPr sz="3400" b="1" spc="-120" dirty="0">
                <a:solidFill>
                  <a:srgbClr val="0000FF"/>
                </a:solidFill>
                <a:latin typeface="Calibri"/>
                <a:cs typeface="Calibri"/>
              </a:rPr>
              <a:t>Те</a:t>
            </a:r>
            <a:r>
              <a:rPr sz="34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слёзы</a:t>
            </a:r>
            <a:r>
              <a:rPr sz="34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34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цветы</a:t>
            </a:r>
            <a:r>
              <a:rPr sz="34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превратились,</a:t>
            </a:r>
            <a:endParaRPr sz="3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А</a:t>
            </a:r>
            <a:r>
              <a:rPr sz="34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бойцы</a:t>
            </a:r>
            <a:r>
              <a:rPr sz="34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34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добрых</a:t>
            </a:r>
            <a:r>
              <a:rPr sz="34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духов</a:t>
            </a:r>
            <a:r>
              <a:rPr sz="34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обратились.</a:t>
            </a:r>
            <a:endParaRPr sz="3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4575E0B-5067-0FEA-FEE3-AE3CFC8E45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-32511"/>
            <a:ext cx="11847195" cy="647319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0029" marR="179705" indent="-227329">
              <a:lnSpc>
                <a:spcPts val="3020"/>
              </a:lnSpc>
              <a:spcBef>
                <a:spcPts val="480"/>
              </a:spcBef>
              <a:buClr>
                <a:srgbClr val="990033"/>
              </a:buClr>
              <a:buFont typeface="Arial"/>
              <a:buChar char="•"/>
              <a:tabLst>
                <a:tab pos="241300" algn="l"/>
              </a:tabLst>
            </a:pP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Принципиально</a:t>
            </a:r>
            <a:r>
              <a:rPr sz="28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важной</a:t>
            </a:r>
            <a:r>
              <a:rPr sz="28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деталью</a:t>
            </a:r>
            <a:r>
              <a:rPr sz="28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является</a:t>
            </a:r>
            <a:r>
              <a:rPr sz="28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2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замечание</a:t>
            </a:r>
            <a:r>
              <a:rPr sz="28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автора</a:t>
            </a:r>
            <a:r>
              <a:rPr sz="28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о</a:t>
            </a:r>
            <a:r>
              <a:rPr sz="28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том,</a:t>
            </a:r>
            <a:r>
              <a:rPr sz="28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990033"/>
                </a:solidFill>
                <a:latin typeface="Calibri"/>
                <a:cs typeface="Calibri"/>
              </a:rPr>
              <a:t>что 	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такой</a:t>
            </a:r>
            <a:r>
              <a:rPr sz="28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уход</a:t>
            </a:r>
            <a:r>
              <a:rPr sz="28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воина</a:t>
            </a:r>
            <a:r>
              <a:rPr sz="2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из</a:t>
            </a:r>
            <a:r>
              <a:rPr sz="2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родного</a:t>
            </a:r>
            <a:r>
              <a:rPr sz="28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дома</a:t>
            </a:r>
            <a:r>
              <a:rPr sz="2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не</a:t>
            </a:r>
            <a:r>
              <a:rPr sz="2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является</a:t>
            </a:r>
            <a:r>
              <a:rPr sz="28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990033"/>
                </a:solidFill>
                <a:latin typeface="Calibri"/>
                <a:cs typeface="Calibri"/>
              </a:rPr>
              <a:t>исключительным:</a:t>
            </a:r>
            <a:endParaRPr sz="2800" dirty="0">
              <a:latin typeface="Calibri"/>
              <a:cs typeface="Calibri"/>
            </a:endParaRPr>
          </a:p>
          <a:p>
            <a:pPr marL="12700" marR="7128509">
              <a:lnSpc>
                <a:spcPts val="4670"/>
              </a:lnSpc>
              <a:spcBef>
                <a:spcPts val="185"/>
              </a:spcBef>
            </a:pP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34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каждом</a:t>
            </a:r>
            <a:r>
              <a:rPr sz="34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доме</a:t>
            </a:r>
            <a:r>
              <a:rPr sz="34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у</a:t>
            </a:r>
            <a:r>
              <a:rPr sz="34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25" dirty="0">
                <a:solidFill>
                  <a:srgbClr val="0000FF"/>
                </a:solidFill>
                <a:latin typeface="Calibri"/>
                <a:cs typeface="Calibri"/>
              </a:rPr>
              <a:t>нас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Память</a:t>
            </a:r>
            <a:r>
              <a:rPr sz="34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любимых</a:t>
            </a:r>
            <a:r>
              <a:rPr sz="34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мужей Сыновей</a:t>
            </a:r>
            <a:endParaRPr sz="3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И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 отцов...</a:t>
            </a:r>
            <a:endParaRPr sz="3400" dirty="0">
              <a:latin typeface="Calibri"/>
              <a:cs typeface="Calibri"/>
            </a:endParaRPr>
          </a:p>
          <a:p>
            <a:pPr marL="12700" marR="5080">
              <a:lnSpc>
                <a:spcPts val="3030"/>
              </a:lnSpc>
              <a:spcBef>
                <a:spcPts val="1070"/>
              </a:spcBef>
            </a:pP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Для</a:t>
            </a:r>
            <a:r>
              <a:rPr sz="2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тех,</a:t>
            </a:r>
            <a:r>
              <a:rPr sz="2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кто</a:t>
            </a:r>
            <a:r>
              <a:rPr sz="2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не</a:t>
            </a:r>
            <a:r>
              <a:rPr sz="28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990033"/>
                </a:solidFill>
                <a:latin typeface="Calibri"/>
                <a:cs typeface="Calibri"/>
              </a:rPr>
              <a:t>вернулся,</a:t>
            </a:r>
            <a:r>
              <a:rPr sz="28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домом</a:t>
            </a:r>
            <a:r>
              <a:rPr sz="2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становится</a:t>
            </a:r>
            <a:r>
              <a:rPr sz="28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всё</a:t>
            </a:r>
            <a:r>
              <a:rPr sz="28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пространство</a:t>
            </a:r>
            <a:r>
              <a:rPr sz="2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990033"/>
                </a:solidFill>
                <a:latin typeface="Calibri"/>
                <a:cs typeface="Calibri"/>
              </a:rPr>
              <a:t>окружающего мира:</a:t>
            </a:r>
            <a:endParaRPr sz="2800" dirty="0">
              <a:latin typeface="Calibri"/>
              <a:cs typeface="Calibri"/>
            </a:endParaRPr>
          </a:p>
          <a:p>
            <a:pPr marL="12700" marR="2523490">
              <a:lnSpc>
                <a:spcPts val="4680"/>
              </a:lnSpc>
              <a:spcBef>
                <a:spcPts val="155"/>
              </a:spcBef>
            </a:pP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Для</a:t>
            </a:r>
            <a:r>
              <a:rPr sz="34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солдата</a:t>
            </a:r>
            <a:r>
              <a:rPr sz="34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из</a:t>
            </a:r>
            <a:r>
              <a:rPr sz="34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гранита</a:t>
            </a:r>
            <a:r>
              <a:rPr sz="34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стало</a:t>
            </a:r>
            <a:r>
              <a:rPr sz="34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солнышко</a:t>
            </a:r>
            <a:r>
              <a:rPr sz="34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костром. </a:t>
            </a:r>
            <a:r>
              <a:rPr sz="3400" b="1" spc="-55" dirty="0">
                <a:solidFill>
                  <a:srgbClr val="0000FF"/>
                </a:solidFill>
                <a:latin typeface="Calibri"/>
                <a:cs typeface="Calibri"/>
              </a:rPr>
              <a:t>Голубое</a:t>
            </a:r>
            <a:r>
              <a:rPr sz="3400" b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небо</a:t>
            </a:r>
            <a:r>
              <a:rPr sz="3400" b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–</a:t>
            </a:r>
            <a:r>
              <a:rPr sz="34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крыша.</a:t>
            </a:r>
            <a:endParaRPr sz="3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Лес</a:t>
            </a:r>
            <a:r>
              <a:rPr sz="34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зелёный</a:t>
            </a:r>
            <a:r>
              <a:rPr sz="34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–</a:t>
            </a:r>
            <a:r>
              <a:rPr sz="34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это</a:t>
            </a:r>
            <a:r>
              <a:rPr sz="34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20" dirty="0">
                <a:solidFill>
                  <a:srgbClr val="0000FF"/>
                </a:solidFill>
                <a:latin typeface="Calibri"/>
                <a:cs typeface="Calibri"/>
              </a:rPr>
              <a:t>дом.</a:t>
            </a:r>
            <a:endParaRPr sz="3400" dirty="0">
              <a:latin typeface="Calibri"/>
              <a:cs typeface="Calibri"/>
            </a:endParaRPr>
          </a:p>
          <a:p>
            <a:pPr marL="927100">
              <a:lnSpc>
                <a:spcPct val="100000"/>
              </a:lnSpc>
              <a:spcBef>
                <a:spcPts val="590"/>
              </a:spcBef>
            </a:pPr>
            <a:r>
              <a:rPr sz="3400" b="1" i="1" dirty="0">
                <a:solidFill>
                  <a:srgbClr val="0000FF"/>
                </a:solidFill>
                <a:latin typeface="Calibri"/>
                <a:cs typeface="Calibri"/>
              </a:rPr>
              <a:t>«Солдат</a:t>
            </a:r>
            <a:r>
              <a:rPr sz="3400" b="1" i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i="1" dirty="0">
                <a:solidFill>
                  <a:srgbClr val="0000FF"/>
                </a:solidFill>
                <a:latin typeface="Calibri"/>
                <a:cs typeface="Calibri"/>
              </a:rPr>
              <a:t>из</a:t>
            </a:r>
            <a:r>
              <a:rPr sz="3400" b="1" i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i="1" spc="-10" dirty="0">
                <a:solidFill>
                  <a:srgbClr val="0000FF"/>
                </a:solidFill>
                <a:latin typeface="Calibri"/>
                <a:cs typeface="Calibri"/>
              </a:rPr>
              <a:t>камня»</a:t>
            </a:r>
            <a:endParaRPr sz="3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1E79939-6E9E-1BEC-7EEB-12ADFA9AC1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569467"/>
            <a:ext cx="11745595" cy="503237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А</a:t>
            </a:r>
            <a:r>
              <a:rPr sz="36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6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стихотворении</a:t>
            </a:r>
            <a:r>
              <a:rPr sz="36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i="1" spc="-10" dirty="0">
                <a:solidFill>
                  <a:srgbClr val="0000FF"/>
                </a:solidFill>
                <a:latin typeface="Calibri"/>
                <a:cs typeface="Calibri"/>
              </a:rPr>
              <a:t>«Женщина</a:t>
            </a:r>
            <a:r>
              <a:rPr sz="3600" b="1" i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i="1" dirty="0">
                <a:solidFill>
                  <a:srgbClr val="0000FF"/>
                </a:solidFill>
                <a:latin typeface="Calibri"/>
                <a:cs typeface="Calibri"/>
              </a:rPr>
              <a:t>из</a:t>
            </a:r>
            <a:r>
              <a:rPr sz="3600" b="1" i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i="1" dirty="0">
                <a:solidFill>
                  <a:srgbClr val="0000FF"/>
                </a:solidFill>
                <a:latin typeface="Calibri"/>
                <a:cs typeface="Calibri"/>
              </a:rPr>
              <a:t>Осьоланг</a:t>
            </a:r>
            <a:r>
              <a:rPr sz="3600" b="1" i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i="1" spc="-10" dirty="0">
                <a:solidFill>
                  <a:srgbClr val="0000FF"/>
                </a:solidFill>
                <a:latin typeface="Calibri"/>
                <a:cs typeface="Calibri"/>
              </a:rPr>
              <a:t>поёт»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,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написанной</a:t>
            </a:r>
            <a:r>
              <a:rPr sz="36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по</a:t>
            </a:r>
            <a:r>
              <a:rPr sz="36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мотивам</a:t>
            </a:r>
            <a:r>
              <a:rPr sz="36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народной</a:t>
            </a:r>
            <a:r>
              <a:rPr sz="36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песни,</a:t>
            </a:r>
            <a:r>
              <a:rPr sz="36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слышится</a:t>
            </a:r>
            <a:r>
              <a:rPr sz="36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мотив преемственности</a:t>
            </a:r>
            <a:r>
              <a:rPr sz="36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мелодии</a:t>
            </a:r>
            <a:r>
              <a:rPr sz="36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родного</a:t>
            </a:r>
            <a:r>
              <a:rPr sz="36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дома,</a:t>
            </a:r>
            <a:r>
              <a:rPr sz="36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25" dirty="0">
                <a:solidFill>
                  <a:srgbClr val="990033"/>
                </a:solidFill>
                <a:latin typeface="Calibri"/>
                <a:cs typeface="Calibri"/>
              </a:rPr>
              <a:t>её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нескончаемости.</a:t>
            </a:r>
            <a:r>
              <a:rPr sz="36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Справедливость</a:t>
            </a:r>
            <a:r>
              <a:rPr sz="36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такого</a:t>
            </a:r>
            <a:r>
              <a:rPr sz="36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утверждения </a:t>
            </a:r>
            <a:r>
              <a:rPr sz="3600" b="1" spc="-25" dirty="0">
                <a:solidFill>
                  <a:srgbClr val="990033"/>
                </a:solidFill>
                <a:latin typeface="Calibri"/>
                <a:cs typeface="Calibri"/>
              </a:rPr>
              <a:t>подтверждается</a:t>
            </a:r>
            <a:r>
              <a:rPr sz="36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аналогией</a:t>
            </a:r>
            <a:r>
              <a:rPr sz="3600" b="1" spc="1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с</a:t>
            </a:r>
            <a:r>
              <a:rPr sz="36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окружающей</a:t>
            </a:r>
            <a:r>
              <a:rPr sz="36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природой:</a:t>
            </a:r>
            <a:endParaRPr sz="3600" dirty="0">
              <a:latin typeface="Calibri"/>
              <a:cs typeface="Calibri"/>
            </a:endParaRPr>
          </a:p>
          <a:p>
            <a:pPr marL="12700" marR="5951855">
              <a:lnSpc>
                <a:spcPts val="4900"/>
              </a:lnSpc>
              <a:spcBef>
                <a:spcPts val="180"/>
              </a:spcBef>
            </a:pP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Если</a:t>
            </a:r>
            <a:r>
              <a:rPr sz="3600" b="1" spc="-1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тундра</a:t>
            </a:r>
            <a:r>
              <a:rPr sz="36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покрыта</a:t>
            </a:r>
            <a:r>
              <a:rPr sz="36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00FF"/>
                </a:solidFill>
                <a:latin typeface="Calibri"/>
                <a:cs typeface="Calibri"/>
              </a:rPr>
              <a:t>травой, </a:t>
            </a:r>
            <a:r>
              <a:rPr sz="3600" b="1" spc="-140" dirty="0">
                <a:solidFill>
                  <a:srgbClr val="0000FF"/>
                </a:solidFill>
                <a:latin typeface="Calibri"/>
                <a:cs typeface="Calibri"/>
              </a:rPr>
              <a:t>То</a:t>
            </a:r>
            <a:r>
              <a:rPr sz="36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след</a:t>
            </a:r>
            <a:r>
              <a:rPr sz="3600" b="1" spc="-1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травяной</a:t>
            </a:r>
            <a:r>
              <a:rPr sz="36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00FF"/>
                </a:solidFill>
                <a:latin typeface="Calibri"/>
                <a:cs typeface="Calibri"/>
              </a:rPr>
              <a:t>остаётся.</a:t>
            </a:r>
            <a:endParaRPr sz="3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Если</a:t>
            </a:r>
            <a:r>
              <a:rPr sz="3600" b="1" spc="-1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тундра</a:t>
            </a:r>
            <a:r>
              <a:rPr sz="36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покрыта</a:t>
            </a:r>
            <a:r>
              <a:rPr sz="36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00FF"/>
                </a:solidFill>
                <a:latin typeface="Calibri"/>
                <a:cs typeface="Calibri"/>
              </a:rPr>
              <a:t>кустарниками,</a:t>
            </a:r>
            <a:endParaRPr sz="3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sz="3600" b="1" spc="-135" dirty="0">
                <a:solidFill>
                  <a:srgbClr val="0000FF"/>
                </a:solidFill>
                <a:latin typeface="Calibri"/>
                <a:cs typeface="Calibri"/>
              </a:rPr>
              <a:t>То</a:t>
            </a:r>
            <a:r>
              <a:rPr sz="36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дорога</a:t>
            </a:r>
            <a:r>
              <a:rPr sz="36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из</a:t>
            </a:r>
            <a:r>
              <a:rPr sz="36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помятых</a:t>
            </a:r>
            <a:r>
              <a:rPr sz="36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кустов</a:t>
            </a:r>
            <a:r>
              <a:rPr sz="36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00FF"/>
                </a:solidFill>
                <a:latin typeface="Calibri"/>
                <a:cs typeface="Calibri"/>
              </a:rPr>
              <a:t>потянется.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C8BFED7-E472-7488-3794-743BFAC4F8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497687"/>
            <a:ext cx="11430000" cy="52317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14730">
              <a:lnSpc>
                <a:spcPct val="113100"/>
              </a:lnSpc>
              <a:spcBef>
                <a:spcPts val="100"/>
              </a:spcBef>
            </a:pP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Поэтому</a:t>
            </a:r>
            <a:r>
              <a:rPr sz="36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женщине</a:t>
            </a:r>
            <a:r>
              <a:rPr sz="36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из</a:t>
            </a:r>
            <a:r>
              <a:rPr sz="36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990033"/>
                </a:solidFill>
                <a:latin typeface="Calibri"/>
                <a:cs typeface="Calibri"/>
              </a:rPr>
              <a:t>Осьоланг,</a:t>
            </a:r>
            <a:r>
              <a:rPr sz="36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поются</a:t>
            </a:r>
            <a:r>
              <a:rPr sz="36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такие</a:t>
            </a:r>
            <a:r>
              <a:rPr sz="36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слова: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Сноху</a:t>
            </a:r>
            <a:r>
              <a:rPr sz="36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–</a:t>
            </a:r>
            <a:r>
              <a:rPr sz="36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женщину</a:t>
            </a:r>
            <a:r>
              <a:rPr sz="36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из</a:t>
            </a:r>
            <a:r>
              <a:rPr sz="36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0000FF"/>
                </a:solidFill>
                <a:latin typeface="Calibri"/>
                <a:cs typeface="Calibri"/>
              </a:rPr>
              <a:t>юрты</a:t>
            </a:r>
            <a:endParaRPr sz="3600" dirty="0">
              <a:latin typeface="Calibri"/>
              <a:cs typeface="Calibri"/>
            </a:endParaRPr>
          </a:p>
          <a:p>
            <a:pPr marL="12700" marR="4735830">
              <a:lnSpc>
                <a:spcPct val="113100"/>
              </a:lnSpc>
              <a:spcBef>
                <a:spcPts val="10"/>
              </a:spcBef>
            </a:pP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Оставлю</a:t>
            </a:r>
            <a:r>
              <a:rPr sz="3600" b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за</a:t>
            </a:r>
            <a:r>
              <a:rPr sz="3600" b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себя,</a:t>
            </a:r>
            <a:r>
              <a:rPr sz="3600" b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всё</a:t>
            </a:r>
            <a:r>
              <a:rPr sz="36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ей</a:t>
            </a:r>
            <a:r>
              <a:rPr sz="3600" b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00FF"/>
                </a:solidFill>
                <a:latin typeface="Calibri"/>
                <a:cs typeface="Calibri"/>
              </a:rPr>
              <a:t>передам.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Пусть</a:t>
            </a:r>
            <a:r>
              <a:rPr sz="36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она</a:t>
            </a:r>
            <a:r>
              <a:rPr sz="36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0000FF"/>
                </a:solidFill>
                <a:latin typeface="Calibri"/>
                <a:cs typeface="Calibri"/>
              </a:rPr>
              <a:t>будет</a:t>
            </a:r>
            <a:r>
              <a:rPr sz="36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крепким</a:t>
            </a:r>
            <a:r>
              <a:rPr sz="36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00FF"/>
                </a:solidFill>
                <a:latin typeface="Calibri"/>
                <a:cs typeface="Calibri"/>
              </a:rPr>
              <a:t>пнём,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Сильным</a:t>
            </a:r>
            <a:r>
              <a:rPr sz="3600" b="1" spc="-1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стволом</a:t>
            </a:r>
            <a:r>
              <a:rPr sz="36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дома</a:t>
            </a:r>
            <a:r>
              <a:rPr sz="36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00FF"/>
                </a:solidFill>
                <a:latin typeface="Calibri"/>
                <a:cs typeface="Calibri"/>
              </a:rPr>
              <a:t>моего.</a:t>
            </a:r>
            <a:endParaRPr sz="3600" dirty="0">
              <a:latin typeface="Calibri"/>
              <a:cs typeface="Calibri"/>
            </a:endParaRPr>
          </a:p>
          <a:p>
            <a:pPr marL="240665" indent="-227965">
              <a:lnSpc>
                <a:spcPts val="4105"/>
              </a:lnSpc>
              <a:spcBef>
                <a:spcPts val="570"/>
              </a:spcBef>
              <a:buFont typeface="Arial"/>
              <a:buChar char="•"/>
              <a:tabLst>
                <a:tab pos="240665" algn="l"/>
              </a:tabLst>
            </a:pPr>
            <a:r>
              <a:rPr sz="3600" b="1" dirty="0">
                <a:solidFill>
                  <a:srgbClr val="CC0000"/>
                </a:solidFill>
                <a:latin typeface="Calibri"/>
                <a:cs typeface="Calibri"/>
              </a:rPr>
              <a:t>И</a:t>
            </a:r>
            <a:r>
              <a:rPr sz="3600" b="1" spc="-10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CC0000"/>
                </a:solidFill>
                <a:latin typeface="Calibri"/>
                <a:cs typeface="Calibri"/>
              </a:rPr>
              <a:t>тогда</a:t>
            </a:r>
            <a:r>
              <a:rPr sz="3600" b="1" spc="-12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CC0000"/>
                </a:solidFill>
                <a:latin typeface="Calibri"/>
                <a:cs typeface="Calibri"/>
              </a:rPr>
              <a:t>будет</a:t>
            </a:r>
            <a:r>
              <a:rPr sz="3600" b="1" spc="-13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CC0000"/>
                </a:solidFill>
                <a:latin typeface="Calibri"/>
                <a:cs typeface="Calibri"/>
              </a:rPr>
              <a:t>соблюдена</a:t>
            </a:r>
            <a:r>
              <a:rPr sz="3600" b="1" spc="-13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CC0000"/>
                </a:solidFill>
                <a:latin typeface="Calibri"/>
                <a:cs typeface="Calibri"/>
              </a:rPr>
              <a:t>традиция,</a:t>
            </a:r>
            <a:r>
              <a:rPr sz="3600" b="1" spc="-12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600" b="1" spc="-25" dirty="0">
                <a:solidFill>
                  <a:srgbClr val="CC0000"/>
                </a:solidFill>
                <a:latin typeface="Calibri"/>
                <a:cs typeface="Calibri"/>
              </a:rPr>
              <a:t>когда</a:t>
            </a:r>
            <a:r>
              <a:rPr sz="3600" b="1" spc="-10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CC0000"/>
                </a:solidFill>
                <a:latin typeface="Calibri"/>
                <a:cs typeface="Calibri"/>
              </a:rPr>
              <a:t>дом,</a:t>
            </a:r>
            <a:r>
              <a:rPr sz="36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CC0000"/>
                </a:solidFill>
                <a:latin typeface="Calibri"/>
                <a:cs typeface="Calibri"/>
              </a:rPr>
              <a:t>стоящий</a:t>
            </a:r>
            <a:endParaRPr sz="3600" dirty="0">
              <a:latin typeface="Calibri"/>
              <a:cs typeface="Calibri"/>
            </a:endParaRPr>
          </a:p>
          <a:p>
            <a:pPr marL="240665" marR="270510" algn="just">
              <a:lnSpc>
                <a:spcPts val="3890"/>
              </a:lnSpc>
              <a:spcBef>
                <a:spcPts val="270"/>
              </a:spcBef>
            </a:pP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«на</a:t>
            </a:r>
            <a:r>
              <a:rPr sz="36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берегу</a:t>
            </a:r>
            <a:r>
              <a:rPr sz="36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тундровой</a:t>
            </a:r>
            <a:r>
              <a:rPr sz="36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маленькой</a:t>
            </a:r>
            <a:r>
              <a:rPr sz="36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речки»</a:t>
            </a:r>
            <a:r>
              <a:rPr sz="3600" b="1" dirty="0">
                <a:solidFill>
                  <a:srgbClr val="CC0000"/>
                </a:solidFill>
                <a:latin typeface="Calibri"/>
                <a:cs typeface="Calibri"/>
              </a:rPr>
              <a:t>,</a:t>
            </a:r>
            <a:r>
              <a:rPr sz="3600" b="1" spc="-8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00FF"/>
                </a:solidFill>
                <a:latin typeface="Calibri"/>
                <a:cs typeface="Calibri"/>
              </a:rPr>
              <a:t>«маленькой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соровой</a:t>
            </a:r>
            <a:r>
              <a:rPr sz="36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речки»</a:t>
            </a:r>
            <a:r>
              <a:rPr sz="3600" b="1" dirty="0">
                <a:solidFill>
                  <a:srgbClr val="CC0000"/>
                </a:solidFill>
                <a:latin typeface="Calibri"/>
                <a:cs typeface="Calibri"/>
              </a:rPr>
              <a:t>,</a:t>
            </a:r>
            <a:r>
              <a:rPr sz="3600" b="1" spc="-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CC0000"/>
                </a:solidFill>
                <a:latin typeface="Calibri"/>
                <a:cs typeface="Calibri"/>
              </a:rPr>
              <a:t>приезжающего</a:t>
            </a:r>
            <a:r>
              <a:rPr sz="3600" b="1" spc="-8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CC0000"/>
                </a:solidFill>
                <a:latin typeface="Calibri"/>
                <a:cs typeface="Calibri"/>
              </a:rPr>
              <a:t>издалека</a:t>
            </a:r>
            <a:r>
              <a:rPr sz="3600" b="1" spc="-12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CC0000"/>
                </a:solidFill>
                <a:latin typeface="Calibri"/>
                <a:cs typeface="Calibri"/>
              </a:rPr>
              <a:t>гостя</a:t>
            </a:r>
            <a:r>
              <a:rPr sz="36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CC0000"/>
                </a:solidFill>
                <a:latin typeface="Calibri"/>
                <a:cs typeface="Calibri"/>
              </a:rPr>
              <a:t>всегда </a:t>
            </a:r>
            <a:r>
              <a:rPr sz="3600" b="1" dirty="0">
                <a:solidFill>
                  <a:srgbClr val="CC0000"/>
                </a:solidFill>
                <a:latin typeface="Calibri"/>
                <a:cs typeface="Calibri"/>
              </a:rPr>
              <a:t>встречает</a:t>
            </a:r>
            <a:r>
              <a:rPr sz="3600" b="1" spc="-7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CC0000"/>
                </a:solidFill>
                <a:latin typeface="Calibri"/>
                <a:cs typeface="Calibri"/>
              </a:rPr>
              <a:t>с</a:t>
            </a:r>
            <a:r>
              <a:rPr sz="3600" b="1" spc="-8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CC0000"/>
                </a:solidFill>
                <a:latin typeface="Calibri"/>
                <a:cs typeface="Calibri"/>
              </a:rPr>
              <a:t>радушием.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ED3AF9E-961F-2779-5AF5-EAC89D8CFB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569467"/>
            <a:ext cx="11911330" cy="4524375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sz="3600" b="1" spc="-20" dirty="0">
                <a:solidFill>
                  <a:srgbClr val="990033"/>
                </a:solidFill>
                <a:latin typeface="Calibri"/>
                <a:cs typeface="Calibri"/>
              </a:rPr>
              <a:t>Мелодия</a:t>
            </a:r>
            <a:r>
              <a:rPr sz="36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дома</a:t>
            </a:r>
            <a:r>
              <a:rPr sz="36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оказывается</a:t>
            </a:r>
            <a:r>
              <a:rPr sz="36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настолько</a:t>
            </a:r>
            <a:r>
              <a:rPr sz="36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важной</a:t>
            </a:r>
            <a:r>
              <a:rPr sz="36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50" dirty="0">
                <a:solidFill>
                  <a:srgbClr val="990033"/>
                </a:solidFill>
                <a:latin typeface="Calibri"/>
                <a:cs typeface="Calibri"/>
              </a:rPr>
              <a:t>в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жизненном</a:t>
            </a:r>
            <a:r>
              <a:rPr sz="36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пути,</a:t>
            </a:r>
            <a:r>
              <a:rPr sz="36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что</a:t>
            </a:r>
            <a:r>
              <a:rPr sz="36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даже</a:t>
            </a:r>
            <a:r>
              <a:rPr sz="36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оказавшись</a:t>
            </a:r>
            <a:r>
              <a:rPr sz="36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6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открытом</a:t>
            </a:r>
            <a:r>
              <a:rPr sz="36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50" dirty="0">
                <a:solidFill>
                  <a:srgbClr val="990033"/>
                </a:solidFill>
                <a:latin typeface="Calibri"/>
                <a:cs typeface="Calibri"/>
              </a:rPr>
              <a:t>и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враждебном</a:t>
            </a:r>
            <a:r>
              <a:rPr sz="3600" b="1" spc="-1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для</a:t>
            </a:r>
            <a:r>
              <a:rPr sz="36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него</a:t>
            </a:r>
            <a:r>
              <a:rPr sz="36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пространстве,</a:t>
            </a:r>
            <a:r>
              <a:rPr sz="36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человек</a:t>
            </a:r>
            <a:r>
              <a:rPr sz="36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стремится</a:t>
            </a:r>
            <a:r>
              <a:rPr sz="36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50" dirty="0">
                <a:solidFill>
                  <a:srgbClr val="990033"/>
                </a:solidFill>
                <a:latin typeface="Calibri"/>
                <a:cs typeface="Calibri"/>
              </a:rPr>
              <a:t>к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тому,</a:t>
            </a:r>
            <a:r>
              <a:rPr sz="36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чтобы</a:t>
            </a:r>
            <a:r>
              <a:rPr sz="36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создать</a:t>
            </a:r>
            <a:r>
              <a:rPr sz="36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подобие</a:t>
            </a:r>
            <a:r>
              <a:rPr sz="36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того,</a:t>
            </a:r>
            <a:r>
              <a:rPr sz="36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что</a:t>
            </a:r>
            <a:r>
              <a:rPr sz="36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является</a:t>
            </a:r>
            <a:r>
              <a:rPr sz="36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для</a:t>
            </a:r>
            <a:r>
              <a:rPr sz="36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20" dirty="0">
                <a:solidFill>
                  <a:srgbClr val="990033"/>
                </a:solidFill>
                <a:latin typeface="Calibri"/>
                <a:cs typeface="Calibri"/>
              </a:rPr>
              <a:t>него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родным</a:t>
            </a:r>
            <a:r>
              <a:rPr sz="36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домом.</a:t>
            </a:r>
            <a:r>
              <a:rPr sz="36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6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стихотворении</a:t>
            </a:r>
            <a:r>
              <a:rPr sz="36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i="1" dirty="0">
                <a:solidFill>
                  <a:srgbClr val="0000FF"/>
                </a:solidFill>
                <a:latin typeface="Calibri"/>
                <a:cs typeface="Calibri"/>
              </a:rPr>
              <a:t>«Солдатская</a:t>
            </a:r>
            <a:r>
              <a:rPr sz="3600" b="1" i="1" spc="-1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i="1" spc="-10" dirty="0">
                <a:solidFill>
                  <a:srgbClr val="0000FF"/>
                </a:solidFill>
                <a:latin typeface="Calibri"/>
                <a:cs typeface="Calibri"/>
              </a:rPr>
              <a:t>наука»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окапывающийся</a:t>
            </a:r>
            <a:r>
              <a:rPr sz="36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воин</a:t>
            </a:r>
            <a:r>
              <a:rPr sz="36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осознаёт,</a:t>
            </a:r>
            <a:r>
              <a:rPr sz="36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что</a:t>
            </a:r>
            <a:r>
              <a:rPr sz="36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окоп</a:t>
            </a:r>
            <a:r>
              <a:rPr sz="36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для</a:t>
            </a:r>
            <a:r>
              <a:rPr sz="36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него</a:t>
            </a:r>
            <a:r>
              <a:rPr sz="36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–</a:t>
            </a:r>
            <a:r>
              <a:rPr sz="36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«дом</a:t>
            </a:r>
            <a:r>
              <a:rPr sz="36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spc="-50" dirty="0">
                <a:solidFill>
                  <a:srgbClr val="0000FF"/>
                </a:solidFill>
                <a:latin typeface="Calibri"/>
                <a:cs typeface="Calibri"/>
              </a:rPr>
              <a:t>и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крепость»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.</a:t>
            </a:r>
            <a:r>
              <a:rPr sz="36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36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30" dirty="0">
                <a:solidFill>
                  <a:srgbClr val="990033"/>
                </a:solidFill>
                <a:latin typeface="Calibri"/>
                <a:cs typeface="Calibri"/>
              </a:rPr>
              <a:t>выходит,</a:t>
            </a:r>
            <a:r>
              <a:rPr sz="36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что</a:t>
            </a:r>
            <a:r>
              <a:rPr sz="36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«вгрызаясь</a:t>
            </a:r>
            <a:r>
              <a:rPr sz="36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36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планету»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,</a:t>
            </a:r>
            <a:r>
              <a:rPr sz="36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25" dirty="0">
                <a:solidFill>
                  <a:srgbClr val="990033"/>
                </a:solidFill>
                <a:latin typeface="Calibri"/>
                <a:cs typeface="Calibri"/>
              </a:rPr>
              <a:t>он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стремится</a:t>
            </a:r>
            <a:r>
              <a:rPr sz="36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уйти</a:t>
            </a:r>
            <a:r>
              <a:rPr sz="36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под</a:t>
            </a:r>
            <a:r>
              <a:rPr sz="36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защиту</a:t>
            </a:r>
            <a:r>
              <a:rPr sz="36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того,</a:t>
            </a:r>
            <a:r>
              <a:rPr sz="36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что</a:t>
            </a:r>
            <a:r>
              <a:rPr sz="36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с</a:t>
            </a:r>
            <a:r>
              <a:rPr sz="36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полным</a:t>
            </a:r>
            <a:r>
              <a:rPr sz="36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правом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можно</a:t>
            </a:r>
            <a:r>
              <a:rPr sz="36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назвать</a:t>
            </a:r>
            <a:r>
              <a:rPr sz="36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990033"/>
                </a:solidFill>
                <a:latin typeface="Calibri"/>
                <a:cs typeface="Calibri"/>
              </a:rPr>
              <a:t>своим</a:t>
            </a:r>
            <a:r>
              <a:rPr sz="3600" b="1" spc="-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990033"/>
                </a:solidFill>
                <a:latin typeface="Calibri"/>
                <a:cs typeface="Calibri"/>
              </a:rPr>
              <a:t>кровом.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0DAC8A6-DAB4-4885-61FE-268E75583E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592327"/>
            <a:ext cx="11453495" cy="477583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 marR="5080">
              <a:lnSpc>
                <a:spcPts val="4100"/>
              </a:lnSpc>
              <a:spcBef>
                <a:spcPts val="625"/>
              </a:spcBef>
            </a:pP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Особо</a:t>
            </a:r>
            <a:r>
              <a:rPr sz="38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волнующе</a:t>
            </a:r>
            <a:r>
              <a:rPr sz="38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мелодия</a:t>
            </a:r>
            <a:r>
              <a:rPr sz="38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родного</a:t>
            </a:r>
            <a:r>
              <a:rPr sz="38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дома</a:t>
            </a:r>
            <a:r>
              <a:rPr sz="38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звучит</a:t>
            </a:r>
            <a:r>
              <a:rPr sz="38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50" dirty="0">
                <a:solidFill>
                  <a:srgbClr val="990033"/>
                </a:solidFill>
                <a:latin typeface="Calibri"/>
                <a:cs typeface="Calibri"/>
              </a:rPr>
              <a:t>у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Марии</a:t>
            </a:r>
            <a:r>
              <a:rPr sz="38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Вагатовой,</a:t>
            </a:r>
            <a:r>
              <a:rPr sz="3800" b="1" spc="-1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20" dirty="0">
                <a:solidFill>
                  <a:srgbClr val="990033"/>
                </a:solidFill>
                <a:latin typeface="Calibri"/>
                <a:cs typeface="Calibri"/>
              </a:rPr>
              <a:t>когда</a:t>
            </a:r>
            <a:r>
              <a:rPr sz="3800" b="1" spc="-1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лирическая</a:t>
            </a:r>
            <a:r>
              <a:rPr sz="3800" b="1" spc="-1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героиня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размышляет</a:t>
            </a:r>
            <a:r>
              <a:rPr sz="38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о</a:t>
            </a:r>
            <a:r>
              <a:rPr sz="38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том,</a:t>
            </a:r>
            <a:r>
              <a:rPr sz="38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каковы</a:t>
            </a:r>
            <a:r>
              <a:rPr sz="3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есть</a:t>
            </a:r>
            <a:r>
              <a:rPr sz="3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или</a:t>
            </a:r>
            <a:r>
              <a:rPr sz="38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должны</a:t>
            </a:r>
            <a:r>
              <a:rPr sz="3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20" dirty="0">
                <a:solidFill>
                  <a:srgbClr val="990033"/>
                </a:solidFill>
                <a:latin typeface="Calibri"/>
                <a:cs typeface="Calibri"/>
              </a:rPr>
              <a:t>быть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отношения</a:t>
            </a:r>
            <a:r>
              <a:rPr sz="3800" b="1" spc="-1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между</a:t>
            </a:r>
            <a:r>
              <a:rPr sz="38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близкими</a:t>
            </a:r>
            <a:r>
              <a:rPr sz="38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людьми,</a:t>
            </a:r>
            <a:r>
              <a:rPr sz="38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живущими</a:t>
            </a:r>
            <a:r>
              <a:rPr sz="38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25" dirty="0">
                <a:solidFill>
                  <a:srgbClr val="990033"/>
                </a:solidFill>
                <a:latin typeface="Calibri"/>
                <a:cs typeface="Calibri"/>
              </a:rPr>
              <a:t>под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одной</a:t>
            </a:r>
            <a:r>
              <a:rPr sz="3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крышей.</a:t>
            </a:r>
            <a:r>
              <a:rPr sz="38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8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стихотворении</a:t>
            </a:r>
            <a:r>
              <a:rPr sz="38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i="1" dirty="0">
                <a:solidFill>
                  <a:srgbClr val="0000FF"/>
                </a:solidFill>
                <a:latin typeface="Calibri"/>
                <a:cs typeface="Calibri"/>
              </a:rPr>
              <a:t>«Одеяло»</a:t>
            </a:r>
            <a:r>
              <a:rPr sz="3800" b="1" i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spc="-20" dirty="0">
                <a:solidFill>
                  <a:srgbClr val="990033"/>
                </a:solidFill>
                <a:latin typeface="Calibri"/>
                <a:cs typeface="Calibri"/>
              </a:rPr>
              <a:t>есть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признание</a:t>
            </a:r>
            <a:r>
              <a:rPr sz="3800" b="1" spc="-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800" b="1" spc="-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том,</a:t>
            </a:r>
            <a:r>
              <a:rPr sz="3800" b="1" spc="-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что</a:t>
            </a:r>
            <a:r>
              <a:rPr sz="38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800" b="1" spc="-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доме</a:t>
            </a:r>
            <a:r>
              <a:rPr sz="3800" b="1" spc="-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случаются</a:t>
            </a:r>
            <a:r>
              <a:rPr sz="3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ссоры,</a:t>
            </a:r>
            <a:r>
              <a:rPr sz="38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может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раздраженье</a:t>
            </a:r>
            <a:r>
              <a:rPr sz="38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доконать,</a:t>
            </a:r>
            <a:r>
              <a:rPr sz="38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однако</a:t>
            </a:r>
            <a:r>
              <a:rPr sz="38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8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этом,</a:t>
            </a:r>
            <a:r>
              <a:rPr sz="38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целом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гармоничном</a:t>
            </a:r>
            <a:r>
              <a:rPr sz="38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пространстве</a:t>
            </a:r>
            <a:r>
              <a:rPr sz="3800" b="1" spc="-1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обязательно</a:t>
            </a:r>
            <a:r>
              <a:rPr sz="3800" b="1" spc="-1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наступает</a:t>
            </a:r>
            <a:r>
              <a:rPr sz="38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25" dirty="0">
                <a:solidFill>
                  <a:srgbClr val="990033"/>
                </a:solidFill>
                <a:latin typeface="Calibri"/>
                <a:cs typeface="Calibri"/>
              </a:rPr>
              <a:t>то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время,</a:t>
            </a:r>
            <a:r>
              <a:rPr sz="38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20" dirty="0">
                <a:solidFill>
                  <a:srgbClr val="990033"/>
                </a:solidFill>
                <a:latin typeface="Calibri"/>
                <a:cs typeface="Calibri"/>
              </a:rPr>
              <a:t>когда</a:t>
            </a:r>
            <a:endParaRPr sz="3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4640D82-D537-B8BC-8692-7E133744E5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395122"/>
            <a:ext cx="10055861" cy="5645135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60"/>
              </a:spcBef>
              <a:buClr>
                <a:srgbClr val="0000FF"/>
              </a:buClr>
              <a:tabLst>
                <a:tab pos="240029" algn="l"/>
              </a:tabLst>
            </a:pPr>
            <a:r>
              <a:rPr lang="ru-RU" sz="2800" b="1" dirty="0">
                <a:solidFill>
                  <a:srgbClr val="0000FF"/>
                </a:solidFill>
                <a:latin typeface="Calibri"/>
                <a:cs typeface="Calibri"/>
              </a:rPr>
              <a:t>				</a:t>
            </a:r>
            <a:r>
              <a:rPr sz="2800" b="1" dirty="0" err="1">
                <a:solidFill>
                  <a:srgbClr val="0000FF"/>
                </a:solidFill>
                <a:latin typeface="Calibri"/>
                <a:cs typeface="Calibri"/>
              </a:rPr>
              <a:t>Нас</a:t>
            </a:r>
            <a:r>
              <a:rPr sz="28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помирит</a:t>
            </a:r>
            <a:r>
              <a:rPr sz="28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10" dirty="0" err="1">
                <a:solidFill>
                  <a:srgbClr val="0000FF"/>
                </a:solidFill>
                <a:latin typeface="Calibri"/>
                <a:cs typeface="Calibri"/>
              </a:rPr>
              <a:t>одеяло</a:t>
            </a:r>
            <a:r>
              <a:rPr sz="2800" b="1" spc="-10" dirty="0">
                <a:solidFill>
                  <a:srgbClr val="0000FF"/>
                </a:solidFill>
                <a:latin typeface="Calibri"/>
                <a:cs typeface="Calibri"/>
              </a:rPr>
              <a:t>:</a:t>
            </a:r>
            <a:r>
              <a:rPr lang="ru-RU" sz="2800" dirty="0">
                <a:latin typeface="Calibri"/>
                <a:cs typeface="Calibri"/>
              </a:rPr>
              <a:t>								</a:t>
            </a:r>
            <a:r>
              <a:rPr sz="2800" b="1" spc="-25" dirty="0" err="1">
                <a:solidFill>
                  <a:srgbClr val="0000FF"/>
                </a:solidFill>
                <a:latin typeface="Calibri"/>
                <a:cs typeface="Calibri"/>
              </a:rPr>
              <a:t>Спать-</a:t>
            </a:r>
            <a:r>
              <a:rPr sz="2800" b="1" dirty="0" err="1">
                <a:solidFill>
                  <a:srgbClr val="0000FF"/>
                </a:solidFill>
                <a:latin typeface="Calibri"/>
                <a:cs typeface="Calibri"/>
              </a:rPr>
              <a:t>то</a:t>
            </a:r>
            <a:r>
              <a:rPr sz="2800" b="1" spc="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–</a:t>
            </a:r>
            <a:r>
              <a:rPr sz="2800" b="1" spc="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00FF"/>
                </a:solidFill>
                <a:latin typeface="Calibri"/>
                <a:cs typeface="Calibri"/>
              </a:rPr>
              <a:t>рядом,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  <a:tabLst>
                <a:tab pos="240029" algn="l"/>
              </a:tabLst>
            </a:pPr>
            <a:r>
              <a:rPr lang="ru-RU" sz="2800" b="1" spc="-20" dirty="0">
                <a:solidFill>
                  <a:srgbClr val="0000FF"/>
                </a:solidFill>
                <a:latin typeface="Calibri"/>
                <a:cs typeface="Calibri"/>
              </a:rPr>
              <a:t>				</a:t>
            </a:r>
            <a:r>
              <a:rPr sz="2800" b="1" spc="-20" dirty="0" err="1">
                <a:solidFill>
                  <a:srgbClr val="0000FF"/>
                </a:solidFill>
                <a:latin typeface="Calibri"/>
                <a:cs typeface="Calibri"/>
              </a:rPr>
              <a:t>Жить-</a:t>
            </a:r>
            <a:r>
              <a:rPr sz="2800" b="1" dirty="0" err="1">
                <a:solidFill>
                  <a:srgbClr val="0000FF"/>
                </a:solidFill>
                <a:latin typeface="Calibri"/>
                <a:cs typeface="Calibri"/>
              </a:rPr>
              <a:t>то</a:t>
            </a:r>
            <a:r>
              <a:rPr sz="2800" b="1" spc="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00FF"/>
                </a:solidFill>
                <a:latin typeface="Calibri"/>
                <a:cs typeface="Calibri"/>
              </a:rPr>
              <a:t>вместе!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  <a:tabLst>
                <a:tab pos="240029" algn="l"/>
              </a:tabLst>
            </a:pPr>
            <a:r>
              <a:rPr lang="ru-RU" sz="2800" b="1" dirty="0">
                <a:solidFill>
                  <a:srgbClr val="0000FF"/>
                </a:solidFill>
                <a:latin typeface="Calibri"/>
                <a:cs typeface="Calibri"/>
              </a:rPr>
              <a:t>				</a:t>
            </a:r>
            <a:r>
              <a:rPr sz="2800" b="1" dirty="0" err="1">
                <a:solidFill>
                  <a:srgbClr val="0000FF"/>
                </a:solidFill>
                <a:latin typeface="Calibri"/>
                <a:cs typeface="Calibri"/>
              </a:rPr>
              <a:t>Золотая</a:t>
            </a:r>
            <a:r>
              <a:rPr sz="2800" b="1" spc="-11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10" dirty="0" err="1">
                <a:solidFill>
                  <a:srgbClr val="0000FF"/>
                </a:solidFill>
                <a:latin typeface="Calibri"/>
                <a:cs typeface="Calibri"/>
              </a:rPr>
              <a:t>аксиома</a:t>
            </a:r>
            <a:r>
              <a:rPr sz="2800" b="1" spc="-10" dirty="0">
                <a:solidFill>
                  <a:srgbClr val="0000FF"/>
                </a:solidFill>
                <a:latin typeface="Calibri"/>
                <a:cs typeface="Calibri"/>
              </a:rPr>
              <a:t>:</a:t>
            </a:r>
            <a:endParaRPr lang="ru-RU" sz="2800" spc="-1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70"/>
              </a:spcBef>
              <a:tabLst>
                <a:tab pos="240029" algn="l"/>
              </a:tabLst>
            </a:pPr>
            <a:r>
              <a:rPr lang="ru-RU" sz="2800" b="1" spc="-10" dirty="0">
                <a:solidFill>
                  <a:srgbClr val="0000FF"/>
                </a:solidFill>
                <a:latin typeface="Calibri"/>
                <a:cs typeface="Calibri"/>
              </a:rPr>
              <a:t>				</a:t>
            </a:r>
            <a:r>
              <a:rPr sz="2800" b="1" dirty="0" err="1">
                <a:solidFill>
                  <a:srgbClr val="0000FF"/>
                </a:solidFill>
                <a:latin typeface="Calibri"/>
                <a:cs typeface="Calibri"/>
              </a:rPr>
              <a:t>Пониманье</a:t>
            </a:r>
            <a:r>
              <a:rPr sz="28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нам</a:t>
            </a:r>
            <a:r>
              <a:rPr sz="28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00FF"/>
                </a:solidFill>
                <a:latin typeface="Calibri"/>
                <a:cs typeface="Calibri"/>
              </a:rPr>
              <a:t>дороже...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  <a:tabLst>
                <a:tab pos="240029" algn="l"/>
              </a:tabLst>
            </a:pPr>
            <a:r>
              <a:rPr lang="ru-RU" sz="2800" b="1" dirty="0">
                <a:solidFill>
                  <a:srgbClr val="0000FF"/>
                </a:solidFill>
                <a:latin typeface="Calibri"/>
                <a:cs typeface="Calibri"/>
              </a:rPr>
              <a:t>				</a:t>
            </a:r>
            <a:r>
              <a:rPr sz="2800" b="1" dirty="0" err="1">
                <a:solidFill>
                  <a:srgbClr val="0000FF"/>
                </a:solidFill>
                <a:latin typeface="Calibri"/>
                <a:cs typeface="Calibri"/>
              </a:rPr>
              <a:t>Ночь</a:t>
            </a:r>
            <a:r>
              <a:rPr sz="28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заботы</a:t>
            </a:r>
            <a:r>
              <a:rPr sz="2800" b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дня</a:t>
            </a:r>
            <a:r>
              <a:rPr sz="28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00FF"/>
                </a:solidFill>
                <a:latin typeface="Calibri"/>
                <a:cs typeface="Calibri"/>
              </a:rPr>
              <a:t>итожит.</a:t>
            </a:r>
            <a:endParaRPr sz="2800" dirty="0">
              <a:latin typeface="Calibri"/>
              <a:cs typeface="Calibri"/>
            </a:endParaRPr>
          </a:p>
          <a:p>
            <a:pPr marL="12700" lvl="8">
              <a:spcBef>
                <a:spcPts val="675"/>
              </a:spcBef>
              <a:tabLst>
                <a:tab pos="240029" algn="l"/>
              </a:tabLst>
            </a:pPr>
            <a:r>
              <a:rPr lang="ru-RU" sz="2800" b="1" dirty="0">
                <a:solidFill>
                  <a:srgbClr val="0000FF"/>
                </a:solidFill>
                <a:latin typeface="Calibri"/>
                <a:cs typeface="Calibri"/>
              </a:rPr>
              <a:t>				</a:t>
            </a:r>
            <a:r>
              <a:rPr sz="2800" b="1" dirty="0" err="1">
                <a:solidFill>
                  <a:srgbClr val="0000FF"/>
                </a:solidFill>
                <a:latin typeface="Calibri"/>
                <a:cs typeface="Calibri"/>
              </a:rPr>
              <a:t>Ночь</a:t>
            </a:r>
            <a:r>
              <a:rPr sz="28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–</a:t>
            </a:r>
            <a:r>
              <a:rPr sz="28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цемент</a:t>
            </a:r>
            <a:r>
              <a:rPr sz="2800" b="1" spc="-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28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устоях</a:t>
            </a:r>
            <a:r>
              <a:rPr sz="28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00FF"/>
                </a:solidFill>
                <a:latin typeface="Calibri"/>
                <a:cs typeface="Calibri"/>
              </a:rPr>
              <a:t>дома.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  <a:tabLst>
                <a:tab pos="240029" algn="l"/>
              </a:tabLst>
            </a:pPr>
            <a:r>
              <a:rPr lang="ru-RU" sz="2800" b="1" dirty="0">
                <a:solidFill>
                  <a:srgbClr val="0000FF"/>
                </a:solidFill>
                <a:latin typeface="Calibri"/>
                <a:cs typeface="Calibri"/>
              </a:rPr>
              <a:t>				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И</a:t>
            </a:r>
            <a:r>
              <a:rPr sz="2800" b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–</a:t>
            </a:r>
            <a:r>
              <a:rPr sz="2800" b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любое</a:t>
            </a:r>
            <a:r>
              <a:rPr sz="2800" b="1" spc="-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наше</a:t>
            </a:r>
            <a:r>
              <a:rPr sz="2800" b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0000FF"/>
                </a:solidFill>
                <a:latin typeface="Calibri"/>
                <a:cs typeface="Calibri"/>
              </a:rPr>
              <a:t>утро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  <a:tabLst>
                <a:tab pos="240029" algn="l"/>
              </a:tabLst>
            </a:pPr>
            <a:r>
              <a:rPr lang="ru-RU" sz="2800" b="1" spc="-20" dirty="0">
                <a:solidFill>
                  <a:srgbClr val="0000FF"/>
                </a:solidFill>
                <a:latin typeface="Calibri"/>
                <a:cs typeface="Calibri"/>
              </a:rPr>
              <a:t>				</a:t>
            </a:r>
            <a:r>
              <a:rPr sz="2800" b="1" spc="-20" dirty="0" err="1">
                <a:solidFill>
                  <a:srgbClr val="0000FF"/>
                </a:solidFill>
                <a:latin typeface="Calibri"/>
                <a:cs typeface="Calibri"/>
              </a:rPr>
              <a:t>Там</a:t>
            </a:r>
            <a:r>
              <a:rPr sz="2800" b="1" spc="-20" dirty="0">
                <a:solidFill>
                  <a:srgbClr val="0000FF"/>
                </a:solidFill>
                <a:latin typeface="Calibri"/>
                <a:cs typeface="Calibri"/>
              </a:rPr>
              <a:t>,</a:t>
            </a:r>
            <a:r>
              <a:rPr sz="28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во</a:t>
            </a:r>
            <a:r>
              <a:rPr sz="28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тьме,</a:t>
            </a:r>
            <a:r>
              <a:rPr sz="28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 err="1">
                <a:solidFill>
                  <a:srgbClr val="0000FF"/>
                </a:solidFill>
                <a:latin typeface="Calibri"/>
                <a:cs typeface="Calibri"/>
              </a:rPr>
              <a:t>берёт</a:t>
            </a:r>
            <a:r>
              <a:rPr sz="28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10" dirty="0" err="1">
                <a:solidFill>
                  <a:srgbClr val="0000FF"/>
                </a:solidFill>
                <a:latin typeface="Calibri"/>
                <a:cs typeface="Calibri"/>
              </a:rPr>
              <a:t>начало</a:t>
            </a:r>
            <a:endParaRPr lang="ru-RU" sz="2800" b="1" spc="-10" dirty="0">
              <a:solidFill>
                <a:srgbClr val="0000FF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  <a:tabLst>
                <a:tab pos="240029" algn="l"/>
              </a:tabLst>
            </a:pPr>
            <a:r>
              <a:rPr lang="ru-RU" sz="2800" b="1" spc="-10" dirty="0">
                <a:solidFill>
                  <a:srgbClr val="0000FF"/>
                </a:solidFill>
                <a:latin typeface="Calibri"/>
                <a:cs typeface="Calibri"/>
              </a:rPr>
              <a:t>				</a:t>
            </a:r>
            <a:r>
              <a:rPr sz="2800" b="1" dirty="0" err="1">
                <a:solidFill>
                  <a:srgbClr val="0000FF"/>
                </a:solidFill>
                <a:latin typeface="Calibri"/>
                <a:cs typeface="Calibri"/>
              </a:rPr>
              <a:t>Спрячемся</a:t>
            </a:r>
            <a:r>
              <a:rPr sz="28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под</a:t>
            </a:r>
            <a:r>
              <a:rPr sz="2800" b="1" spc="-1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00FF"/>
                </a:solidFill>
                <a:latin typeface="Calibri"/>
                <a:cs typeface="Calibri"/>
              </a:rPr>
              <a:t>одеяло</a:t>
            </a:r>
            <a:endParaRPr sz="2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60"/>
              </a:spcBef>
              <a:tabLst>
                <a:tab pos="240029" algn="l"/>
              </a:tabLst>
            </a:pPr>
            <a:r>
              <a:rPr lang="ru-RU" sz="2800" b="1" dirty="0">
                <a:solidFill>
                  <a:srgbClr val="0000FF"/>
                </a:solidFill>
                <a:latin typeface="Calibri"/>
                <a:cs typeface="Calibri"/>
              </a:rPr>
              <a:t>				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И</a:t>
            </a:r>
            <a:r>
              <a:rPr sz="28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–</a:t>
            </a:r>
            <a:r>
              <a:rPr sz="28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не</a:t>
            </a:r>
            <a:r>
              <a:rPr sz="2800" b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ссорились</a:t>
            </a:r>
            <a:r>
              <a:rPr sz="28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как</a:t>
            </a:r>
            <a:r>
              <a:rPr sz="2800" b="1" spc="-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00FF"/>
                </a:solidFill>
                <a:latin typeface="Calibri"/>
                <a:cs typeface="Calibri"/>
              </a:rPr>
              <a:t>будто...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E65D0D3-A853-DB6A-02B6-616E696509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854" y="615187"/>
            <a:ext cx="11608435" cy="3926204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 indent="113664">
              <a:lnSpc>
                <a:spcPts val="4320"/>
              </a:lnSpc>
              <a:spcBef>
                <a:spcPts val="640"/>
              </a:spcBef>
            </a:pP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Мелодия</a:t>
            </a:r>
            <a:r>
              <a:rPr sz="40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родного</a:t>
            </a:r>
            <a:r>
              <a:rPr sz="40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дома</a:t>
            </a:r>
            <a:r>
              <a:rPr sz="4000" b="1" spc="-12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таит</a:t>
            </a:r>
            <a:r>
              <a:rPr sz="4000" b="1" spc="-10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в</a:t>
            </a:r>
            <a:r>
              <a:rPr sz="40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себя</a:t>
            </a:r>
            <a:r>
              <a:rPr sz="40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тайну</a:t>
            </a:r>
            <a:r>
              <a:rPr sz="4000" b="1" spc="-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самых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сокровенных</a:t>
            </a:r>
            <a:r>
              <a:rPr sz="4000" b="1" spc="-1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отношений</a:t>
            </a:r>
            <a:r>
              <a:rPr sz="4000" b="1" spc="-18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между</a:t>
            </a:r>
            <a:r>
              <a:rPr sz="4000" b="1" spc="-20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близкими</a:t>
            </a:r>
            <a:r>
              <a:rPr sz="4000" b="1" spc="-1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людьми, настолько</a:t>
            </a:r>
            <a:r>
              <a:rPr sz="4000" b="1" spc="-10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сокровенных,</a:t>
            </a:r>
            <a:r>
              <a:rPr sz="4000" b="1" spc="-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что</a:t>
            </a:r>
            <a:r>
              <a:rPr sz="40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для</a:t>
            </a:r>
            <a:r>
              <a:rPr sz="4000" b="1" spc="-13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посторонних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остаётся</a:t>
            </a:r>
            <a:r>
              <a:rPr sz="4000" b="1" spc="-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только</a:t>
            </a:r>
            <a:r>
              <a:rPr sz="40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то,</a:t>
            </a:r>
            <a:r>
              <a:rPr sz="4000" b="1" spc="-10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что</a:t>
            </a:r>
            <a:r>
              <a:rPr sz="4000" b="1" spc="-10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«ночь</a:t>
            </a:r>
            <a:r>
              <a:rPr sz="4000" b="1" spc="-11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заботы</a:t>
            </a:r>
            <a:r>
              <a:rPr sz="40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дня</a:t>
            </a:r>
            <a:r>
              <a:rPr sz="4000" b="1" spc="-1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00FF"/>
                </a:solidFill>
                <a:latin typeface="Calibri"/>
                <a:cs typeface="Calibri"/>
              </a:rPr>
              <a:t>итожит»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,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для</a:t>
            </a:r>
            <a:r>
              <a:rPr sz="4000" b="1" spc="-14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чего</a:t>
            </a:r>
            <a:r>
              <a:rPr sz="4000" b="1" spc="-12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надо</a:t>
            </a:r>
            <a:r>
              <a:rPr sz="4000" b="1" spc="-12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просто</a:t>
            </a:r>
            <a:r>
              <a:rPr sz="40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спрятаться</a:t>
            </a:r>
            <a:r>
              <a:rPr sz="4000" b="1" spc="-10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«под</a:t>
            </a:r>
            <a:r>
              <a:rPr sz="4000" b="1" spc="-1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00FF"/>
                </a:solidFill>
                <a:latin typeface="Calibri"/>
                <a:cs typeface="Calibri"/>
              </a:rPr>
              <a:t>одеяло»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.</a:t>
            </a:r>
            <a:r>
              <a:rPr sz="4000" b="1" spc="-14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50" dirty="0">
                <a:solidFill>
                  <a:srgbClr val="CC0000"/>
                </a:solidFill>
                <a:latin typeface="Calibri"/>
                <a:cs typeface="Calibri"/>
              </a:rPr>
              <a:t>И </a:t>
            </a:r>
            <a:r>
              <a:rPr sz="4000" b="1" spc="-20" dirty="0">
                <a:solidFill>
                  <a:srgbClr val="CC0000"/>
                </a:solidFill>
                <a:latin typeface="Calibri"/>
                <a:cs typeface="Calibri"/>
              </a:rPr>
              <a:t>тогда</a:t>
            </a:r>
            <a:r>
              <a:rPr sz="4000" b="1" spc="-13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дела</a:t>
            </a:r>
            <a:r>
              <a:rPr sz="4000" b="1" spc="-13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и</a:t>
            </a:r>
            <a:r>
              <a:rPr sz="4000" b="1" spc="-12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заботы</a:t>
            </a:r>
            <a:r>
              <a:rPr sz="40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нового</a:t>
            </a:r>
            <a:r>
              <a:rPr sz="4000" b="1" spc="-13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дня</a:t>
            </a:r>
            <a:r>
              <a:rPr sz="4000" b="1" spc="-13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CC0000"/>
                </a:solidFill>
                <a:latin typeface="Calibri"/>
                <a:cs typeface="Calibri"/>
              </a:rPr>
              <a:t>будут</a:t>
            </a:r>
            <a:r>
              <a:rPr sz="40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решены</a:t>
            </a:r>
            <a:r>
              <a:rPr sz="4000" b="1" spc="-12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25" dirty="0">
                <a:solidFill>
                  <a:srgbClr val="CC0000"/>
                </a:solidFill>
                <a:latin typeface="Calibri"/>
                <a:cs typeface="Calibri"/>
              </a:rPr>
              <a:t>уже</a:t>
            </a:r>
            <a:endParaRPr sz="4000" dirty="0">
              <a:latin typeface="Calibri"/>
              <a:cs typeface="Calibri"/>
            </a:endParaRPr>
          </a:p>
          <a:p>
            <a:pPr marL="12700">
              <a:lnSpc>
                <a:spcPts val="4255"/>
              </a:lnSpc>
            </a:pP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«во</a:t>
            </a:r>
            <a:r>
              <a:rPr sz="40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тьме»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,</a:t>
            </a:r>
            <a:r>
              <a:rPr sz="4000" b="1" spc="-8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в</a:t>
            </a:r>
            <a:r>
              <a:rPr sz="40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ночи,</a:t>
            </a:r>
            <a:r>
              <a:rPr sz="4000" b="1" spc="-8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которая</a:t>
            </a:r>
            <a:r>
              <a:rPr sz="4000" b="1" spc="-7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«цемент</a:t>
            </a:r>
            <a:r>
              <a:rPr sz="40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40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устоях</a:t>
            </a:r>
            <a:r>
              <a:rPr sz="40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00FF"/>
                </a:solidFill>
                <a:latin typeface="Calibri"/>
                <a:cs typeface="Calibri"/>
              </a:rPr>
              <a:t>дома»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.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7628DCC-1975-F7F3-1BF5-24FEE10E7D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638047"/>
            <a:ext cx="11523980" cy="4698365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241300" marR="5080" indent="-228600">
              <a:lnSpc>
                <a:spcPts val="4540"/>
              </a:lnSpc>
              <a:spcBef>
                <a:spcPts val="665"/>
              </a:spcBef>
              <a:buClr>
                <a:srgbClr val="990033"/>
              </a:buClr>
              <a:buFont typeface="Arial"/>
              <a:buChar char="•"/>
              <a:tabLst>
                <a:tab pos="241300" algn="l"/>
              </a:tabLst>
            </a:pP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Они</a:t>
            </a:r>
            <a:r>
              <a:rPr sz="42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могут</a:t>
            </a:r>
            <a:r>
              <a:rPr sz="42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присутствовать</a:t>
            </a:r>
            <a:r>
              <a:rPr sz="42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42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его</a:t>
            </a:r>
            <a:r>
              <a:rPr sz="42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бытии</a:t>
            </a:r>
            <a:r>
              <a:rPr sz="42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50" dirty="0">
                <a:solidFill>
                  <a:srgbClr val="990033"/>
                </a:solidFill>
                <a:latin typeface="Calibri"/>
                <a:cs typeface="Calibri"/>
              </a:rPr>
              <a:t>с </a:t>
            </a:r>
            <a:r>
              <a:rPr sz="4200" b="1" spc="-10" dirty="0">
                <a:solidFill>
                  <a:srgbClr val="990033"/>
                </a:solidFill>
                <a:latin typeface="Calibri"/>
                <a:cs typeface="Calibri"/>
              </a:rPr>
              <a:t>определённой</a:t>
            </a:r>
            <a:r>
              <a:rPr sz="42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степенью</a:t>
            </a:r>
            <a:r>
              <a:rPr sz="42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принятия</a:t>
            </a:r>
            <a:r>
              <a:rPr sz="42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42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20" dirty="0">
                <a:solidFill>
                  <a:srgbClr val="990033"/>
                </a:solidFill>
                <a:latin typeface="Calibri"/>
                <a:cs typeface="Calibri"/>
              </a:rPr>
              <a:t>даже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полного</a:t>
            </a:r>
            <a:r>
              <a:rPr sz="4200" b="1" spc="-1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отвержения.</a:t>
            </a:r>
            <a:r>
              <a:rPr sz="4200" b="1" spc="-1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От</a:t>
            </a:r>
            <a:r>
              <a:rPr sz="4200" b="1" spc="-1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20" dirty="0">
                <a:solidFill>
                  <a:srgbClr val="990033"/>
                </a:solidFill>
                <a:latin typeface="Calibri"/>
                <a:cs typeface="Calibri"/>
              </a:rPr>
              <a:t>содержания</a:t>
            </a:r>
            <a:r>
              <a:rPr sz="4200" b="1" spc="-1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990033"/>
                </a:solidFill>
                <a:latin typeface="Calibri"/>
                <a:cs typeface="Calibri"/>
              </a:rPr>
              <a:t>смысла,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который</a:t>
            </a:r>
            <a:r>
              <a:rPr sz="42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вкладывается</a:t>
            </a:r>
            <a:r>
              <a:rPr sz="42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42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понимание</a:t>
            </a:r>
            <a:r>
              <a:rPr sz="4200" b="1" spc="-1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990033"/>
                </a:solidFill>
                <a:latin typeface="Calibri"/>
                <a:cs typeface="Calibri"/>
              </a:rPr>
              <a:t>родного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дома</a:t>
            </a:r>
            <a:r>
              <a:rPr sz="42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42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его</a:t>
            </a:r>
            <a:r>
              <a:rPr sz="42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составляющих,</a:t>
            </a:r>
            <a:r>
              <a:rPr sz="42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42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990033"/>
                </a:solidFill>
                <a:latin typeface="Calibri"/>
                <a:cs typeface="Calibri"/>
              </a:rPr>
              <a:t>значительной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степени</a:t>
            </a:r>
            <a:r>
              <a:rPr sz="42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зависит</a:t>
            </a:r>
            <a:r>
              <a:rPr sz="42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существование</a:t>
            </a:r>
            <a:r>
              <a:rPr sz="42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42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990033"/>
                </a:solidFill>
                <a:latin typeface="Calibri"/>
                <a:cs typeface="Calibri"/>
              </a:rPr>
              <a:t>человека,</a:t>
            </a:r>
            <a:r>
              <a:rPr sz="42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50" dirty="0">
                <a:solidFill>
                  <a:srgbClr val="990033"/>
                </a:solidFill>
                <a:latin typeface="Calibri"/>
                <a:cs typeface="Calibri"/>
              </a:rPr>
              <a:t>и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всего</a:t>
            </a:r>
            <a:r>
              <a:rPr sz="42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народа,</a:t>
            </a:r>
            <a:r>
              <a:rPr sz="42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ибо</a:t>
            </a:r>
            <a:r>
              <a:rPr sz="42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за</a:t>
            </a:r>
            <a:r>
              <a:rPr sz="42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всем</a:t>
            </a:r>
            <a:r>
              <a:rPr sz="42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этим</a:t>
            </a:r>
            <a:r>
              <a:rPr sz="42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990033"/>
                </a:solidFill>
                <a:latin typeface="Calibri"/>
                <a:cs typeface="Calibri"/>
              </a:rPr>
              <a:t>мироощущение,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а,</a:t>
            </a:r>
            <a:r>
              <a:rPr sz="42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значит,</a:t>
            </a:r>
            <a:r>
              <a:rPr sz="42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42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понимание</a:t>
            </a:r>
            <a:r>
              <a:rPr sz="42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себя</a:t>
            </a:r>
            <a:r>
              <a:rPr sz="4200" b="1" spc="-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42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990033"/>
                </a:solidFill>
                <a:latin typeface="Calibri"/>
                <a:cs typeface="Calibri"/>
              </a:rPr>
              <a:t>мире.</a:t>
            </a:r>
            <a:endParaRPr sz="4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8EAF48D-C03A-BD7A-84C5-EE81186050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-44703"/>
            <a:ext cx="12265661" cy="6918561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 marR="170180">
              <a:lnSpc>
                <a:spcPts val="3560"/>
              </a:lnSpc>
              <a:spcBef>
                <a:spcPts val="550"/>
              </a:spcBef>
            </a:pPr>
            <a:r>
              <a:rPr sz="3300" b="1" dirty="0">
                <a:solidFill>
                  <a:srgbClr val="CC0000"/>
                </a:solidFill>
                <a:latin typeface="Calibri"/>
                <a:cs typeface="Calibri"/>
              </a:rPr>
              <a:t>Есть</a:t>
            </a:r>
            <a:r>
              <a:rPr sz="3300" b="1" spc="-7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CC0000"/>
                </a:solidFill>
                <a:latin typeface="Calibri"/>
                <a:cs typeface="Calibri"/>
              </a:rPr>
              <a:t>в</a:t>
            </a:r>
            <a:r>
              <a:rPr sz="3300" b="1" spc="-7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CC0000"/>
                </a:solidFill>
                <a:latin typeface="Calibri"/>
                <a:cs typeface="Calibri"/>
              </a:rPr>
              <a:t>этой</a:t>
            </a:r>
            <a:r>
              <a:rPr sz="33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CC0000"/>
                </a:solidFill>
                <a:latin typeface="Calibri"/>
                <a:cs typeface="Calibri"/>
              </a:rPr>
              <a:t>мелодии</a:t>
            </a:r>
            <a:r>
              <a:rPr sz="3300" b="1" spc="-8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CC0000"/>
                </a:solidFill>
                <a:latin typeface="Calibri"/>
                <a:cs typeface="Calibri"/>
              </a:rPr>
              <a:t>и</a:t>
            </a:r>
            <a:r>
              <a:rPr sz="3300" b="1" spc="-8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CC0000"/>
                </a:solidFill>
                <a:latin typeface="Calibri"/>
                <a:cs typeface="Calibri"/>
              </a:rPr>
              <a:t>сакральное</a:t>
            </a:r>
            <a:r>
              <a:rPr sz="3300" b="1" spc="-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CC0000"/>
                </a:solidFill>
                <a:latin typeface="Calibri"/>
                <a:cs typeface="Calibri"/>
              </a:rPr>
              <a:t>начало.</a:t>
            </a:r>
            <a:r>
              <a:rPr sz="3300" b="1" spc="-8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CC0000"/>
                </a:solidFill>
                <a:latin typeface="Calibri"/>
                <a:cs typeface="Calibri"/>
              </a:rPr>
              <a:t>В</a:t>
            </a:r>
            <a:r>
              <a:rPr sz="33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CC0000"/>
                </a:solidFill>
                <a:latin typeface="Calibri"/>
                <a:cs typeface="Calibri"/>
              </a:rPr>
              <a:t>«Молитве</a:t>
            </a:r>
            <a:r>
              <a:rPr sz="3300" b="1" spc="-6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CC0000"/>
                </a:solidFill>
                <a:latin typeface="Calibri"/>
                <a:cs typeface="Calibri"/>
              </a:rPr>
              <a:t>матери» </a:t>
            </a:r>
            <a:r>
              <a:rPr sz="3300" b="1" dirty="0">
                <a:solidFill>
                  <a:srgbClr val="CC0000"/>
                </a:solidFill>
                <a:latin typeface="Calibri"/>
                <a:cs typeface="Calibri"/>
              </a:rPr>
              <a:t>накрывающая</a:t>
            </a:r>
            <a:r>
              <a:rPr sz="33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CC0000"/>
                </a:solidFill>
                <a:latin typeface="Calibri"/>
                <a:cs typeface="Calibri"/>
              </a:rPr>
              <a:t>стол</a:t>
            </a:r>
            <a:r>
              <a:rPr sz="3300" b="1" spc="-8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CC0000"/>
                </a:solidFill>
                <a:latin typeface="Calibri"/>
                <a:cs typeface="Calibri"/>
              </a:rPr>
              <a:t>с</a:t>
            </a:r>
            <a:r>
              <a:rPr sz="33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CC0000"/>
                </a:solidFill>
                <a:latin typeface="Calibri"/>
                <a:cs typeface="Calibri"/>
              </a:rPr>
              <a:t>едой</a:t>
            </a:r>
            <a:r>
              <a:rPr sz="3300" b="1" spc="-7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CC0000"/>
                </a:solidFill>
                <a:latin typeface="Calibri"/>
                <a:cs typeface="Calibri"/>
              </a:rPr>
              <a:t>и</a:t>
            </a:r>
            <a:r>
              <a:rPr sz="3300" b="1" spc="-8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CC0000"/>
                </a:solidFill>
                <a:latin typeface="Calibri"/>
                <a:cs typeface="Calibri"/>
              </a:rPr>
              <a:t>питьём</a:t>
            </a:r>
            <a:r>
              <a:rPr sz="3300" b="1" spc="-8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CC0000"/>
                </a:solidFill>
                <a:latin typeface="Calibri"/>
                <a:cs typeface="Calibri"/>
              </a:rPr>
              <a:t>высказывает</a:t>
            </a:r>
            <a:r>
              <a:rPr sz="3300" b="1" spc="-6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CC0000"/>
                </a:solidFill>
                <a:latin typeface="Calibri"/>
                <a:cs typeface="Calibri"/>
              </a:rPr>
              <a:t>сокровенное желание:</a:t>
            </a:r>
            <a:endParaRPr sz="3300" dirty="0">
              <a:latin typeface="Calibri"/>
              <a:cs typeface="Calibri"/>
            </a:endParaRPr>
          </a:p>
          <a:p>
            <a:pPr marL="12700" marR="3077845">
              <a:lnSpc>
                <a:spcPts val="4560"/>
              </a:lnSpc>
              <a:spcBef>
                <a:spcPts val="220"/>
              </a:spcBef>
            </a:pP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Пусть</a:t>
            </a:r>
            <a:r>
              <a:rPr sz="33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посетят</a:t>
            </a:r>
            <a:r>
              <a:rPr sz="33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пешие</a:t>
            </a:r>
            <a:r>
              <a:rPr sz="33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святые</a:t>
            </a:r>
            <a:r>
              <a:rPr sz="33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сто</a:t>
            </a:r>
            <a:r>
              <a:rPr sz="33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духов</a:t>
            </a:r>
            <a:r>
              <a:rPr sz="33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мой</a:t>
            </a:r>
            <a:r>
              <a:rPr sz="33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spc="-20" dirty="0">
                <a:solidFill>
                  <a:srgbClr val="0000FF"/>
                </a:solidFill>
                <a:latin typeface="Calibri"/>
                <a:cs typeface="Calibri"/>
              </a:rPr>
              <a:t>дом, 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Пусть</a:t>
            </a:r>
            <a:r>
              <a:rPr sz="33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витают</a:t>
            </a:r>
            <a:r>
              <a:rPr sz="33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крылатые</a:t>
            </a:r>
            <a:r>
              <a:rPr sz="33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святые</a:t>
            </a:r>
            <a:r>
              <a:rPr sz="33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сто</a:t>
            </a:r>
            <a:r>
              <a:rPr sz="33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0000FF"/>
                </a:solidFill>
                <a:latin typeface="Calibri"/>
                <a:cs typeface="Calibri"/>
              </a:rPr>
              <a:t>духов.</a:t>
            </a:r>
            <a:endParaRPr sz="3300" dirty="0">
              <a:latin typeface="Calibri"/>
              <a:cs typeface="Calibri"/>
            </a:endParaRPr>
          </a:p>
          <a:p>
            <a:pPr marL="239395" marR="5080" indent="-227329">
              <a:lnSpc>
                <a:spcPts val="3560"/>
              </a:lnSpc>
              <a:spcBef>
                <a:spcPts val="800"/>
              </a:spcBef>
              <a:buFont typeface="Arial"/>
              <a:buChar char="•"/>
              <a:tabLst>
                <a:tab pos="240665" algn="l"/>
              </a:tabLst>
            </a:pP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33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990033"/>
                </a:solidFill>
                <a:latin typeface="Calibri"/>
                <a:cs typeface="Calibri"/>
              </a:rPr>
              <a:t>желание</a:t>
            </a:r>
            <a:r>
              <a:rPr sz="33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это</a:t>
            </a:r>
            <a:r>
              <a:rPr sz="33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вызвано</a:t>
            </a:r>
            <a:r>
              <a:rPr sz="33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тем,</a:t>
            </a:r>
            <a:r>
              <a:rPr sz="3300" b="1" spc="-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что</a:t>
            </a:r>
            <a:r>
              <a:rPr sz="33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«дом</a:t>
            </a:r>
            <a:r>
              <a:rPr sz="33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мой,</a:t>
            </a:r>
            <a:r>
              <a:rPr sz="33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0000FF"/>
                </a:solidFill>
                <a:latin typeface="Calibri"/>
                <a:cs typeface="Calibri"/>
              </a:rPr>
              <a:t>полный 	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маленькими</a:t>
            </a:r>
            <a:r>
              <a:rPr sz="3300" b="1" spc="-1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детьми»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,</a:t>
            </a:r>
            <a:r>
              <a:rPr sz="33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990033"/>
                </a:solidFill>
                <a:latin typeface="Calibri"/>
                <a:cs typeface="Calibri"/>
              </a:rPr>
              <a:t>которых</a:t>
            </a:r>
            <a:r>
              <a:rPr sz="33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spc="-20" dirty="0">
                <a:solidFill>
                  <a:srgbClr val="990033"/>
                </a:solidFill>
                <a:latin typeface="Calibri"/>
                <a:cs typeface="Calibri"/>
              </a:rPr>
              <a:t>необходимо</a:t>
            </a:r>
            <a:r>
              <a:rPr sz="33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заслонить</a:t>
            </a:r>
            <a:r>
              <a:rPr sz="33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«от</a:t>
            </a:r>
            <a:r>
              <a:rPr sz="3300" b="1" spc="-11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spc="-25" dirty="0">
                <a:solidFill>
                  <a:srgbClr val="0000FF"/>
                </a:solidFill>
                <a:latin typeface="Calibri"/>
                <a:cs typeface="Calibri"/>
              </a:rPr>
              <a:t>зла 	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полой</a:t>
            </a:r>
            <a:r>
              <a:rPr sz="3300" b="1" spc="-1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святой</a:t>
            </a:r>
            <a:r>
              <a:rPr sz="33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spc="-20" dirty="0">
                <a:solidFill>
                  <a:srgbClr val="0000FF"/>
                </a:solidFill>
                <a:latin typeface="Calibri"/>
                <a:cs typeface="Calibri"/>
              </a:rPr>
              <a:t>одежды»</a:t>
            </a:r>
            <a:r>
              <a:rPr sz="3300" b="1" spc="-20" dirty="0">
                <a:solidFill>
                  <a:srgbClr val="990033"/>
                </a:solidFill>
                <a:latin typeface="Calibri"/>
                <a:cs typeface="Calibri"/>
              </a:rPr>
              <a:t>.</a:t>
            </a:r>
            <a:r>
              <a:rPr sz="33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Дом,</a:t>
            </a:r>
            <a:r>
              <a:rPr sz="33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ставший</a:t>
            </a:r>
            <a:r>
              <a:rPr sz="33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родным</a:t>
            </a:r>
            <a:r>
              <a:rPr sz="33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для</a:t>
            </a:r>
            <a:r>
              <a:rPr sz="33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990033"/>
                </a:solidFill>
                <a:latin typeface="Calibri"/>
                <a:cs typeface="Calibri"/>
              </a:rPr>
              <a:t>новых 	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жильцов,</a:t>
            </a:r>
            <a:r>
              <a:rPr sz="3300" b="1" spc="-1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«полный</a:t>
            </a:r>
            <a:r>
              <a:rPr sz="3300" b="1" spc="-1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молочными</a:t>
            </a:r>
            <a:r>
              <a:rPr sz="3300" b="1" spc="-1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детьми»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,</a:t>
            </a:r>
            <a:r>
              <a:rPr sz="3300" b="1" spc="-1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990033"/>
                </a:solidFill>
                <a:latin typeface="Calibri"/>
                <a:cs typeface="Calibri"/>
              </a:rPr>
              <a:t>которых</a:t>
            </a:r>
            <a:r>
              <a:rPr sz="3300" b="1" spc="-1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990033"/>
                </a:solidFill>
                <a:latin typeface="Calibri"/>
                <a:cs typeface="Calibri"/>
              </a:rPr>
              <a:t>необходимо 	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закрыть</a:t>
            </a:r>
            <a:r>
              <a:rPr sz="33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«святой</a:t>
            </a:r>
            <a:r>
              <a:rPr sz="3300" b="1" spc="-1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spc="-20" dirty="0">
                <a:solidFill>
                  <a:srgbClr val="0000FF"/>
                </a:solidFill>
                <a:latin typeface="Calibri"/>
                <a:cs typeface="Calibri"/>
              </a:rPr>
              <a:t>одежды</a:t>
            </a:r>
            <a:r>
              <a:rPr sz="33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рукавом»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,</a:t>
            </a:r>
            <a:r>
              <a:rPr sz="33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spc="-30" dirty="0">
                <a:solidFill>
                  <a:srgbClr val="990033"/>
                </a:solidFill>
                <a:latin typeface="Calibri"/>
                <a:cs typeface="Calibri"/>
              </a:rPr>
              <a:t>отделить</a:t>
            </a:r>
            <a:r>
              <a:rPr sz="33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«от</a:t>
            </a:r>
            <a:r>
              <a:rPr sz="3300" b="1" spc="-1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0000FF"/>
                </a:solidFill>
                <a:latin typeface="Calibri"/>
                <a:cs typeface="Calibri"/>
              </a:rPr>
              <a:t>болезней</a:t>
            </a:r>
            <a:r>
              <a:rPr sz="33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300" b="1" spc="-50" dirty="0">
                <a:solidFill>
                  <a:srgbClr val="0000FF"/>
                </a:solidFill>
                <a:latin typeface="Calibri"/>
                <a:cs typeface="Calibri"/>
              </a:rPr>
              <a:t>и 	</a:t>
            </a:r>
            <a:r>
              <a:rPr sz="3300" b="1" dirty="0">
                <a:solidFill>
                  <a:srgbClr val="0000FF"/>
                </a:solidFill>
                <a:latin typeface="Calibri"/>
                <a:cs typeface="Calibri"/>
              </a:rPr>
              <a:t>смертей»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.</a:t>
            </a:r>
            <a:r>
              <a:rPr sz="33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Молитва</a:t>
            </a:r>
            <a:r>
              <a:rPr sz="33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матери</a:t>
            </a:r>
            <a:r>
              <a:rPr sz="33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обращена</a:t>
            </a:r>
            <a:r>
              <a:rPr sz="33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3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spc="-25" dirty="0">
                <a:solidFill>
                  <a:srgbClr val="990033"/>
                </a:solidFill>
                <a:latin typeface="Calibri"/>
                <a:cs typeface="Calibri"/>
              </a:rPr>
              <a:t>будущее,</a:t>
            </a:r>
            <a:r>
              <a:rPr sz="33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990033"/>
                </a:solidFill>
                <a:latin typeface="Calibri"/>
                <a:cs typeface="Calibri"/>
              </a:rPr>
              <a:t>наполнена 	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заботой</a:t>
            </a:r>
            <a:r>
              <a:rPr sz="33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о</a:t>
            </a:r>
            <a:r>
              <a:rPr sz="33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990033"/>
                </a:solidFill>
                <a:latin typeface="Calibri"/>
                <a:cs typeface="Calibri"/>
              </a:rPr>
              <a:t>светлой</a:t>
            </a:r>
            <a:r>
              <a:rPr sz="33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жизни</a:t>
            </a:r>
            <a:r>
              <a:rPr sz="33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под</a:t>
            </a:r>
            <a:r>
              <a:rPr sz="33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родным</a:t>
            </a:r>
            <a:r>
              <a:rPr sz="33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кровом,</a:t>
            </a:r>
            <a:r>
              <a:rPr sz="33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990033"/>
                </a:solidFill>
                <a:latin typeface="Calibri"/>
                <a:cs typeface="Calibri"/>
              </a:rPr>
              <a:t>которая</a:t>
            </a:r>
            <a:r>
              <a:rPr sz="33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spc="-25" dirty="0">
                <a:solidFill>
                  <a:srgbClr val="990033"/>
                </a:solidFill>
                <a:latin typeface="Calibri"/>
                <a:cs typeface="Calibri"/>
              </a:rPr>
              <a:t>без 	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обращения</a:t>
            </a:r>
            <a:r>
              <a:rPr sz="33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к</a:t>
            </a:r>
            <a:r>
              <a:rPr sz="33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высшему</a:t>
            </a:r>
            <a:r>
              <a:rPr sz="33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990033"/>
                </a:solidFill>
                <a:latin typeface="Calibri"/>
                <a:cs typeface="Calibri"/>
              </a:rPr>
              <a:t>разуму,</a:t>
            </a:r>
            <a:r>
              <a:rPr sz="33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990033"/>
                </a:solidFill>
                <a:latin typeface="Calibri"/>
                <a:cs typeface="Calibri"/>
              </a:rPr>
              <a:t>высшему</a:t>
            </a:r>
            <a:r>
              <a:rPr sz="33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990033"/>
                </a:solidFill>
                <a:latin typeface="Calibri"/>
                <a:cs typeface="Calibri"/>
              </a:rPr>
              <a:t>божеству</a:t>
            </a:r>
            <a:r>
              <a:rPr sz="33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990033"/>
                </a:solidFill>
                <a:latin typeface="Calibri"/>
                <a:cs typeface="Calibri"/>
              </a:rPr>
              <a:t>северного 	народа</a:t>
            </a:r>
            <a:r>
              <a:rPr sz="3300" b="1" spc="-1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990033"/>
                </a:solidFill>
                <a:latin typeface="Calibri"/>
                <a:cs typeface="Calibri"/>
              </a:rPr>
              <a:t>невозможна:</a:t>
            </a:r>
            <a:endParaRPr sz="33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526DA0A-E06A-A16E-6B9B-D3CB5136D8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524209"/>
            <a:ext cx="10148570" cy="3914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899285">
              <a:lnSpc>
                <a:spcPct val="111900"/>
              </a:lnSpc>
              <a:spcBef>
                <a:spcPts val="95"/>
              </a:spcBef>
            </a:pP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Пусть</a:t>
            </a:r>
            <a:r>
              <a:rPr sz="38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светлые</a:t>
            </a:r>
            <a:r>
              <a:rPr sz="38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дни,</a:t>
            </a:r>
            <a:r>
              <a:rPr sz="38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для</a:t>
            </a:r>
            <a:r>
              <a:rPr sz="38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жизни</a:t>
            </a:r>
            <a:r>
              <a:rPr sz="38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0000FF"/>
                </a:solidFill>
                <a:latin typeface="Calibri"/>
                <a:cs typeface="Calibri"/>
              </a:rPr>
              <a:t>данные,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Не</a:t>
            </a:r>
            <a:r>
              <a:rPr sz="38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0000FF"/>
                </a:solidFill>
                <a:latin typeface="Calibri"/>
                <a:cs typeface="Calibri"/>
              </a:rPr>
              <a:t>потемнеют,</a:t>
            </a:r>
            <a:r>
              <a:rPr sz="38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чёрными</a:t>
            </a:r>
            <a:r>
              <a:rPr sz="38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не</a:t>
            </a:r>
            <a:r>
              <a:rPr sz="38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0000FF"/>
                </a:solidFill>
                <a:latin typeface="Calibri"/>
                <a:cs typeface="Calibri"/>
              </a:rPr>
              <a:t>станут.</a:t>
            </a:r>
            <a:endParaRPr sz="3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3800" b="1" spc="-35" dirty="0">
                <a:solidFill>
                  <a:srgbClr val="0000FF"/>
                </a:solidFill>
                <a:latin typeface="Calibri"/>
                <a:cs typeface="Calibri"/>
              </a:rPr>
              <a:t>Торумом</a:t>
            </a:r>
            <a:r>
              <a:rPr sz="38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Большим</a:t>
            </a:r>
            <a:r>
              <a:rPr sz="3800" b="1" spc="-1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Отцом</a:t>
            </a:r>
            <a:r>
              <a:rPr sz="3800" b="1" spc="-1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0000FF"/>
                </a:solidFill>
                <a:latin typeface="Calibri"/>
                <a:cs typeface="Calibri"/>
              </a:rPr>
              <a:t>посланные,</a:t>
            </a:r>
            <a:endParaRPr sz="3800" dirty="0">
              <a:latin typeface="Calibri"/>
              <a:cs typeface="Calibri"/>
            </a:endParaRPr>
          </a:p>
          <a:p>
            <a:pPr marL="12700" marR="5080">
              <a:lnSpc>
                <a:spcPct val="111900"/>
              </a:lnSpc>
              <a:spcBef>
                <a:spcPts val="10"/>
              </a:spcBef>
            </a:pP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Моим</a:t>
            </a:r>
            <a:r>
              <a:rPr sz="38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 err="1">
                <a:solidFill>
                  <a:srgbClr val="0000FF"/>
                </a:solidFill>
                <a:latin typeface="Calibri"/>
                <a:cs typeface="Calibri"/>
              </a:rPr>
              <a:t>молоком</a:t>
            </a:r>
            <a:r>
              <a:rPr sz="3800" b="1" spc="-11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 err="1">
                <a:solidFill>
                  <a:srgbClr val="0000FF"/>
                </a:solidFill>
                <a:latin typeface="Calibri"/>
                <a:cs typeface="Calibri"/>
              </a:rPr>
              <a:t>вскормл</a:t>
            </a:r>
            <a:r>
              <a:rPr lang="ru-RU" sz="3800" b="1" dirty="0">
                <a:solidFill>
                  <a:srgbClr val="0000FF"/>
                </a:solidFill>
                <a:latin typeface="Calibri"/>
                <a:cs typeface="Calibri"/>
              </a:rPr>
              <a:t>ё</a:t>
            </a:r>
            <a:r>
              <a:rPr sz="3800" b="1" dirty="0" err="1">
                <a:solidFill>
                  <a:srgbClr val="0000FF"/>
                </a:solidFill>
                <a:latin typeface="Calibri"/>
                <a:cs typeface="Calibri"/>
              </a:rPr>
              <a:t>нные</a:t>
            </a:r>
            <a:r>
              <a:rPr sz="3800" b="1" spc="-11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маленькие</a:t>
            </a:r>
            <a:r>
              <a:rPr sz="38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spc="-20" dirty="0">
                <a:solidFill>
                  <a:srgbClr val="0000FF"/>
                </a:solidFill>
                <a:latin typeface="Calibri"/>
                <a:cs typeface="Calibri"/>
              </a:rPr>
              <a:t>дети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Пусть</a:t>
            </a:r>
            <a:r>
              <a:rPr sz="3800" b="1" spc="-1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spc="-20" dirty="0">
                <a:solidFill>
                  <a:srgbClr val="0000FF"/>
                </a:solidFill>
                <a:latin typeface="Calibri"/>
                <a:cs typeface="Calibri"/>
              </a:rPr>
              <a:t>будут</a:t>
            </a:r>
            <a:r>
              <a:rPr sz="3800" b="1" spc="-11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бережены</a:t>
            </a:r>
            <a:r>
              <a:rPr sz="3800" b="1" spc="-1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0000FF"/>
                </a:solidFill>
                <a:latin typeface="Calibri"/>
                <a:cs typeface="Calibri"/>
              </a:rPr>
              <a:t>Тобой,</a:t>
            </a:r>
            <a:endParaRPr sz="3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sz="3800" b="1" spc="-10" dirty="0">
                <a:solidFill>
                  <a:srgbClr val="0000FF"/>
                </a:solidFill>
                <a:latin typeface="Calibri"/>
                <a:cs typeface="Calibri"/>
              </a:rPr>
              <a:t>Твоими</a:t>
            </a:r>
            <a:r>
              <a:rPr sz="3800" b="1" spc="-1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полами</a:t>
            </a:r>
            <a:r>
              <a:rPr sz="3800" b="1" spc="-1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святой</a:t>
            </a:r>
            <a:r>
              <a:rPr sz="3800" b="1" spc="-1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одежды</a:t>
            </a:r>
            <a:r>
              <a:rPr sz="3800" b="1" spc="-1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0000FF"/>
                </a:solidFill>
                <a:latin typeface="Calibri"/>
                <a:cs typeface="Calibri"/>
              </a:rPr>
              <a:t>заслонены…</a:t>
            </a:r>
            <a:endParaRPr sz="3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C76204C-6430-9E07-E3F9-3D55AEA167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384" y="-32511"/>
            <a:ext cx="11590020" cy="614997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430"/>
              </a:spcBef>
            </a:pP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И</a:t>
            </a:r>
            <a:r>
              <a:rPr sz="28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CC0000"/>
                </a:solidFill>
                <a:latin typeface="Calibri"/>
                <a:cs typeface="Calibri"/>
              </a:rPr>
              <a:t>желание</a:t>
            </a:r>
            <a:r>
              <a:rPr sz="2800" b="1" spc="-5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это</a:t>
            </a:r>
            <a:r>
              <a:rPr sz="28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вызвано</a:t>
            </a:r>
            <a:r>
              <a:rPr sz="2800" b="1" spc="-5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тем,</a:t>
            </a:r>
            <a:r>
              <a:rPr sz="2800" b="1" spc="-8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что</a:t>
            </a:r>
            <a:r>
              <a:rPr sz="28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«дом</a:t>
            </a:r>
            <a:r>
              <a:rPr sz="28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мой,</a:t>
            </a:r>
            <a:r>
              <a:rPr sz="28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полный</a:t>
            </a:r>
            <a:r>
              <a:rPr sz="28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маленькими</a:t>
            </a:r>
            <a:r>
              <a:rPr sz="2800" b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00FF"/>
                </a:solidFill>
                <a:latin typeface="Calibri"/>
                <a:cs typeface="Calibri"/>
              </a:rPr>
              <a:t>детьми»</a:t>
            </a:r>
            <a:r>
              <a:rPr sz="2800" b="1" spc="-10" dirty="0">
                <a:solidFill>
                  <a:srgbClr val="CC0000"/>
                </a:solidFill>
                <a:latin typeface="Calibri"/>
                <a:cs typeface="Calibri"/>
              </a:rPr>
              <a:t>,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которых</a:t>
            </a:r>
            <a:r>
              <a:rPr sz="2800" b="1" spc="-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CC0000"/>
                </a:solidFill>
                <a:latin typeface="Calibri"/>
                <a:cs typeface="Calibri"/>
              </a:rPr>
              <a:t>необходимо</a:t>
            </a:r>
            <a:r>
              <a:rPr sz="2800" b="1" spc="-8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заслонить</a:t>
            </a:r>
            <a:r>
              <a:rPr sz="2800" b="1" spc="-7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«от</a:t>
            </a:r>
            <a:r>
              <a:rPr sz="28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зла</a:t>
            </a:r>
            <a:r>
              <a:rPr sz="28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полой</a:t>
            </a:r>
            <a:r>
              <a:rPr sz="28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святой</a:t>
            </a:r>
            <a:r>
              <a:rPr sz="28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00FF"/>
                </a:solidFill>
                <a:latin typeface="Calibri"/>
                <a:cs typeface="Calibri"/>
              </a:rPr>
              <a:t>одежды»</a:t>
            </a:r>
            <a:r>
              <a:rPr sz="2800" b="1" spc="-10" dirty="0">
                <a:solidFill>
                  <a:srgbClr val="CC0000"/>
                </a:solidFill>
                <a:latin typeface="Calibri"/>
                <a:cs typeface="Calibri"/>
              </a:rPr>
              <a:t>.</a:t>
            </a:r>
            <a:r>
              <a:rPr sz="2800" b="1" spc="-8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CC0000"/>
                </a:solidFill>
                <a:latin typeface="Calibri"/>
                <a:cs typeface="Calibri"/>
              </a:rPr>
              <a:t>Дом,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ставший</a:t>
            </a:r>
            <a:r>
              <a:rPr sz="28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родным</a:t>
            </a:r>
            <a:r>
              <a:rPr sz="28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для</a:t>
            </a:r>
            <a:r>
              <a:rPr sz="2800" b="1" spc="-10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новых</a:t>
            </a:r>
            <a:r>
              <a:rPr sz="2800" b="1" spc="-10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жильцов,</a:t>
            </a:r>
            <a:r>
              <a:rPr sz="2800" b="1" spc="-8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«полный</a:t>
            </a:r>
            <a:r>
              <a:rPr sz="28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молочными</a:t>
            </a:r>
            <a:r>
              <a:rPr sz="28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00FF"/>
                </a:solidFill>
                <a:latin typeface="Calibri"/>
                <a:cs typeface="Calibri"/>
              </a:rPr>
              <a:t>детьми»</a:t>
            </a:r>
            <a:r>
              <a:rPr sz="2800" b="1" spc="-10" dirty="0">
                <a:solidFill>
                  <a:srgbClr val="CC0000"/>
                </a:solidFill>
                <a:latin typeface="Calibri"/>
                <a:cs typeface="Calibri"/>
              </a:rPr>
              <a:t>,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которых</a:t>
            </a:r>
            <a:r>
              <a:rPr sz="2800" b="1" spc="-12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CC0000"/>
                </a:solidFill>
                <a:latin typeface="Calibri"/>
                <a:cs typeface="Calibri"/>
              </a:rPr>
              <a:t>необходимо</a:t>
            </a:r>
            <a:r>
              <a:rPr sz="2800" b="1" spc="-10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закрыть</a:t>
            </a:r>
            <a:r>
              <a:rPr sz="2800" b="1" spc="-10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«святой</a:t>
            </a:r>
            <a:r>
              <a:rPr sz="28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00FF"/>
                </a:solidFill>
                <a:latin typeface="Calibri"/>
                <a:cs typeface="Calibri"/>
              </a:rPr>
              <a:t>одежды</a:t>
            </a:r>
            <a:r>
              <a:rPr sz="2800" b="1" spc="-1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рукавом»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,</a:t>
            </a:r>
            <a:r>
              <a:rPr sz="2800" b="1" spc="-8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CC0000"/>
                </a:solidFill>
                <a:latin typeface="Calibri"/>
                <a:cs typeface="Calibri"/>
              </a:rPr>
              <a:t>отделить</a:t>
            </a:r>
            <a:r>
              <a:rPr sz="2800" b="1" spc="-12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0000FF"/>
                </a:solidFill>
                <a:latin typeface="Calibri"/>
                <a:cs typeface="Calibri"/>
              </a:rPr>
              <a:t>«от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болезней</a:t>
            </a:r>
            <a:r>
              <a:rPr sz="28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и</a:t>
            </a:r>
            <a:r>
              <a:rPr sz="28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смертей»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.</a:t>
            </a:r>
            <a:r>
              <a:rPr sz="2800" b="1" spc="-7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Молитва</a:t>
            </a:r>
            <a:r>
              <a:rPr sz="28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матери</a:t>
            </a:r>
            <a:r>
              <a:rPr sz="2800" b="1" spc="-8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обращена</a:t>
            </a:r>
            <a:r>
              <a:rPr sz="2800" b="1" spc="-7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в</a:t>
            </a:r>
            <a:r>
              <a:rPr sz="28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CC0000"/>
                </a:solidFill>
                <a:latin typeface="Calibri"/>
                <a:cs typeface="Calibri"/>
              </a:rPr>
              <a:t>будущее,</a:t>
            </a:r>
            <a:r>
              <a:rPr sz="2800" b="1" spc="-8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CC0000"/>
                </a:solidFill>
                <a:latin typeface="Calibri"/>
                <a:cs typeface="Calibri"/>
              </a:rPr>
              <a:t>наполнена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заботой</a:t>
            </a:r>
            <a:r>
              <a:rPr sz="2800" b="1" spc="-7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о</a:t>
            </a:r>
            <a:r>
              <a:rPr sz="2800" b="1" spc="-10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CC0000"/>
                </a:solidFill>
                <a:latin typeface="Calibri"/>
                <a:cs typeface="Calibri"/>
              </a:rPr>
              <a:t>светлой</a:t>
            </a:r>
            <a:r>
              <a:rPr sz="2800" b="1" spc="-8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жизни</a:t>
            </a:r>
            <a:r>
              <a:rPr sz="28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под</a:t>
            </a:r>
            <a:r>
              <a:rPr sz="2800" b="1" spc="-8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родным</a:t>
            </a:r>
            <a:r>
              <a:rPr sz="2800" b="1" spc="-10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кровом,</a:t>
            </a:r>
            <a:r>
              <a:rPr sz="2800" b="1" spc="-7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которая</a:t>
            </a:r>
            <a:r>
              <a:rPr sz="2800" b="1" spc="-8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без</a:t>
            </a:r>
            <a:r>
              <a:rPr sz="2800" b="1" spc="-8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обращения</a:t>
            </a:r>
            <a:r>
              <a:rPr sz="2800" b="1" spc="-7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spc="-50" dirty="0">
                <a:solidFill>
                  <a:srgbClr val="CC0000"/>
                </a:solidFill>
                <a:latin typeface="Calibri"/>
                <a:cs typeface="Calibri"/>
              </a:rPr>
              <a:t>к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высшему</a:t>
            </a:r>
            <a:r>
              <a:rPr sz="28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CC0000"/>
                </a:solidFill>
                <a:latin typeface="Calibri"/>
                <a:cs typeface="Calibri"/>
              </a:rPr>
              <a:t>разуму,</a:t>
            </a:r>
            <a:r>
              <a:rPr sz="2800" b="1" spc="-10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высшему</a:t>
            </a:r>
            <a:r>
              <a:rPr sz="28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CC0000"/>
                </a:solidFill>
                <a:latin typeface="Calibri"/>
                <a:cs typeface="Calibri"/>
              </a:rPr>
              <a:t>божеству</a:t>
            </a:r>
            <a:r>
              <a:rPr sz="28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северного</a:t>
            </a:r>
            <a:r>
              <a:rPr sz="2800" b="1" spc="-12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C0000"/>
                </a:solidFill>
                <a:latin typeface="Calibri"/>
                <a:cs typeface="Calibri"/>
              </a:rPr>
              <a:t>народа</a:t>
            </a:r>
            <a:r>
              <a:rPr sz="2800" b="1" spc="-12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CC0000"/>
                </a:solidFill>
                <a:latin typeface="Calibri"/>
                <a:cs typeface="Calibri"/>
              </a:rPr>
              <a:t>невозможна:</a:t>
            </a:r>
            <a:endParaRPr sz="2800" dirty="0">
              <a:latin typeface="Calibri"/>
              <a:cs typeface="Calibri"/>
            </a:endParaRPr>
          </a:p>
          <a:p>
            <a:pPr marL="12700" marR="4630420">
              <a:lnSpc>
                <a:spcPts val="4450"/>
              </a:lnSpc>
              <a:spcBef>
                <a:spcPts val="229"/>
              </a:spcBef>
            </a:pP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Пусть</a:t>
            </a:r>
            <a:r>
              <a:rPr sz="32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светлые</a:t>
            </a:r>
            <a:r>
              <a:rPr sz="32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дни,</a:t>
            </a:r>
            <a:r>
              <a:rPr sz="32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для</a:t>
            </a:r>
            <a:r>
              <a:rPr sz="32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жизни</a:t>
            </a:r>
            <a:r>
              <a:rPr sz="32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0000FF"/>
                </a:solidFill>
                <a:latin typeface="Calibri"/>
                <a:cs typeface="Calibri"/>
              </a:rPr>
              <a:t>данные,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Не</a:t>
            </a:r>
            <a:r>
              <a:rPr sz="32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25" dirty="0">
                <a:solidFill>
                  <a:srgbClr val="0000FF"/>
                </a:solidFill>
                <a:latin typeface="Calibri"/>
                <a:cs typeface="Calibri"/>
              </a:rPr>
              <a:t>потемнеют,</a:t>
            </a:r>
            <a:r>
              <a:rPr sz="32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чёрными</a:t>
            </a:r>
            <a:r>
              <a:rPr sz="32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не</a:t>
            </a:r>
            <a:r>
              <a:rPr sz="32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0000FF"/>
                </a:solidFill>
                <a:latin typeface="Calibri"/>
                <a:cs typeface="Calibri"/>
              </a:rPr>
              <a:t>станут.</a:t>
            </a:r>
            <a:endParaRPr sz="3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sz="3200" b="1" spc="-40" dirty="0">
                <a:solidFill>
                  <a:srgbClr val="0000FF"/>
                </a:solidFill>
                <a:latin typeface="Calibri"/>
                <a:cs typeface="Calibri"/>
              </a:rPr>
              <a:t>Торумом</a:t>
            </a:r>
            <a:r>
              <a:rPr sz="3200" b="1" spc="-11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Большим</a:t>
            </a:r>
            <a:r>
              <a:rPr sz="3200" b="1" spc="-1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Отцом</a:t>
            </a:r>
            <a:r>
              <a:rPr sz="3200" b="1" spc="-1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0000FF"/>
                </a:solidFill>
                <a:latin typeface="Calibri"/>
                <a:cs typeface="Calibri"/>
              </a:rPr>
              <a:t>посланные,</a:t>
            </a:r>
            <a:endParaRPr sz="3200" dirty="0">
              <a:latin typeface="Calibri"/>
              <a:cs typeface="Calibri"/>
            </a:endParaRPr>
          </a:p>
          <a:p>
            <a:pPr marL="12700" marR="3030220">
              <a:lnSpc>
                <a:spcPct val="115999"/>
              </a:lnSpc>
            </a:pP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Моим</a:t>
            </a:r>
            <a:r>
              <a:rPr sz="3200" b="1" spc="-1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0000FF"/>
                </a:solidFill>
                <a:latin typeface="Calibri"/>
                <a:cs typeface="Calibri"/>
              </a:rPr>
              <a:t>молоком</a:t>
            </a:r>
            <a:r>
              <a:rPr sz="32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0000FF"/>
                </a:solidFill>
                <a:latin typeface="Calibri"/>
                <a:cs typeface="Calibri"/>
              </a:rPr>
              <a:t>вскормленные</a:t>
            </a:r>
            <a:r>
              <a:rPr sz="3200" b="1" spc="-1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маленькие</a:t>
            </a:r>
            <a:r>
              <a:rPr sz="32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20" dirty="0">
                <a:solidFill>
                  <a:srgbClr val="0000FF"/>
                </a:solidFill>
                <a:latin typeface="Calibri"/>
                <a:cs typeface="Calibri"/>
              </a:rPr>
              <a:t>дети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Пусть</a:t>
            </a:r>
            <a:r>
              <a:rPr sz="3200" b="1" spc="-1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20" dirty="0">
                <a:solidFill>
                  <a:srgbClr val="0000FF"/>
                </a:solidFill>
                <a:latin typeface="Calibri"/>
                <a:cs typeface="Calibri"/>
              </a:rPr>
              <a:t>будут</a:t>
            </a:r>
            <a:r>
              <a:rPr sz="3200" b="1" spc="-1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бережены</a:t>
            </a:r>
            <a:r>
              <a:rPr sz="3200" b="1" spc="-1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0000FF"/>
                </a:solidFill>
                <a:latin typeface="Calibri"/>
                <a:cs typeface="Calibri"/>
              </a:rPr>
              <a:t>Тобой,</a:t>
            </a:r>
            <a:endParaRPr sz="3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3200" b="1" spc="-25" dirty="0">
                <a:solidFill>
                  <a:srgbClr val="0000FF"/>
                </a:solidFill>
                <a:latin typeface="Calibri"/>
                <a:cs typeface="Calibri"/>
              </a:rPr>
              <a:t>Твоими</a:t>
            </a:r>
            <a:r>
              <a:rPr sz="3200" b="1" spc="-1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полами</a:t>
            </a:r>
            <a:r>
              <a:rPr sz="3200" b="1" spc="-1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dirty="0">
                <a:solidFill>
                  <a:srgbClr val="0000FF"/>
                </a:solidFill>
                <a:latin typeface="Calibri"/>
                <a:cs typeface="Calibri"/>
              </a:rPr>
              <a:t>святой</a:t>
            </a:r>
            <a:r>
              <a:rPr sz="3200" b="1" spc="-1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0000FF"/>
                </a:solidFill>
                <a:latin typeface="Calibri"/>
                <a:cs typeface="Calibri"/>
              </a:rPr>
              <a:t>одежды</a:t>
            </a:r>
            <a:r>
              <a:rPr sz="3200" b="1" spc="-1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200" b="1" spc="-10" dirty="0">
                <a:solidFill>
                  <a:srgbClr val="0000FF"/>
                </a:solidFill>
                <a:latin typeface="Calibri"/>
                <a:cs typeface="Calibri"/>
              </a:rPr>
              <a:t>заслонены…</a:t>
            </a:r>
            <a:endParaRPr sz="3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C821DC4-4941-B05B-BEBF-81756B0C10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615187"/>
            <a:ext cx="11671300" cy="557212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35560">
              <a:lnSpc>
                <a:spcPts val="4320"/>
              </a:lnSpc>
              <a:spcBef>
                <a:spcPts val="640"/>
              </a:spcBef>
            </a:pP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И</a:t>
            </a:r>
            <a:r>
              <a:rPr sz="40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желание</a:t>
            </a:r>
            <a:r>
              <a:rPr sz="40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это</a:t>
            </a:r>
            <a:r>
              <a:rPr sz="4000" b="1" spc="-10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вызвано</a:t>
            </a:r>
            <a:r>
              <a:rPr sz="40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тем,</a:t>
            </a:r>
            <a:r>
              <a:rPr sz="4000" b="1" spc="-10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что</a:t>
            </a:r>
            <a:r>
              <a:rPr sz="40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«дом</a:t>
            </a:r>
            <a:r>
              <a:rPr sz="40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мой,</a:t>
            </a:r>
            <a:r>
              <a:rPr sz="40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00FF"/>
                </a:solidFill>
                <a:latin typeface="Calibri"/>
                <a:cs typeface="Calibri"/>
              </a:rPr>
              <a:t>полный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маленькими</a:t>
            </a:r>
            <a:r>
              <a:rPr sz="4000" b="1" spc="-1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детьми»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,</a:t>
            </a:r>
            <a:r>
              <a:rPr sz="4000" b="1" spc="-14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которых</a:t>
            </a:r>
            <a:r>
              <a:rPr sz="4000" b="1" spc="-14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необходимо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заслонить</a:t>
            </a:r>
            <a:r>
              <a:rPr sz="4000" b="1" spc="-10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«от</a:t>
            </a:r>
            <a:r>
              <a:rPr sz="4000" b="1" spc="-1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зла</a:t>
            </a:r>
            <a:r>
              <a:rPr sz="4000" b="1" spc="-1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полой</a:t>
            </a:r>
            <a:r>
              <a:rPr sz="4000" b="1" spc="-1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святой</a:t>
            </a:r>
            <a:r>
              <a:rPr sz="4000" b="1" spc="-1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0000FF"/>
                </a:solidFill>
                <a:latin typeface="Calibri"/>
                <a:cs typeface="Calibri"/>
              </a:rPr>
              <a:t>одежды»</a:t>
            </a:r>
            <a:r>
              <a:rPr sz="4000" b="1" spc="-20" dirty="0">
                <a:solidFill>
                  <a:srgbClr val="CC0000"/>
                </a:solidFill>
                <a:latin typeface="Calibri"/>
                <a:cs typeface="Calibri"/>
              </a:rPr>
              <a:t>.</a:t>
            </a:r>
            <a:r>
              <a:rPr sz="4000" b="1" spc="-13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CC0000"/>
                </a:solidFill>
                <a:latin typeface="Calibri"/>
                <a:cs typeface="Calibri"/>
              </a:rPr>
              <a:t>Дом,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ставший</a:t>
            </a:r>
            <a:r>
              <a:rPr sz="40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родным</a:t>
            </a:r>
            <a:r>
              <a:rPr sz="4000" b="1" spc="-12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для</a:t>
            </a:r>
            <a:r>
              <a:rPr sz="4000" b="1" spc="-13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новых</a:t>
            </a:r>
            <a:r>
              <a:rPr sz="40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жильцов,</a:t>
            </a:r>
            <a:r>
              <a:rPr sz="4000" b="1" spc="-12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00FF"/>
                </a:solidFill>
                <a:latin typeface="Calibri"/>
                <a:cs typeface="Calibri"/>
              </a:rPr>
              <a:t>«полный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молочными</a:t>
            </a:r>
            <a:r>
              <a:rPr sz="4000" b="1" spc="-1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детьми»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,</a:t>
            </a:r>
            <a:r>
              <a:rPr sz="4000" b="1" spc="-16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которых</a:t>
            </a:r>
            <a:r>
              <a:rPr sz="4000" b="1" spc="-16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CC0000"/>
                </a:solidFill>
                <a:latin typeface="Calibri"/>
                <a:cs typeface="Calibri"/>
              </a:rPr>
              <a:t>необходимо</a:t>
            </a:r>
            <a:r>
              <a:rPr sz="4000" b="1" spc="-17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закрыть</a:t>
            </a:r>
            <a:endParaRPr sz="4000" dirty="0">
              <a:latin typeface="Calibri"/>
              <a:cs typeface="Calibri"/>
            </a:endParaRPr>
          </a:p>
          <a:p>
            <a:pPr marL="12700">
              <a:lnSpc>
                <a:spcPts val="4015"/>
              </a:lnSpc>
            </a:pP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«святой</a:t>
            </a:r>
            <a:r>
              <a:rPr sz="4000" b="1" spc="-1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spc="-25" dirty="0">
                <a:solidFill>
                  <a:srgbClr val="0000FF"/>
                </a:solidFill>
                <a:latin typeface="Calibri"/>
                <a:cs typeface="Calibri"/>
              </a:rPr>
              <a:t>одежды</a:t>
            </a:r>
            <a:r>
              <a:rPr sz="4000" b="1" spc="-1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рукавом»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,</a:t>
            </a:r>
            <a:r>
              <a:rPr sz="4000" b="1" spc="-15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30" dirty="0">
                <a:solidFill>
                  <a:srgbClr val="CC0000"/>
                </a:solidFill>
                <a:latin typeface="Calibri"/>
                <a:cs typeface="Calibri"/>
              </a:rPr>
              <a:t>отделить</a:t>
            </a:r>
            <a:r>
              <a:rPr sz="4000" b="1" spc="-15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«от</a:t>
            </a:r>
            <a:r>
              <a:rPr sz="4000" b="1" spc="-1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болезней</a:t>
            </a:r>
            <a:r>
              <a:rPr sz="4000" b="1" spc="-1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spc="-50" dirty="0">
                <a:solidFill>
                  <a:srgbClr val="0000FF"/>
                </a:solidFill>
                <a:latin typeface="Calibri"/>
                <a:cs typeface="Calibri"/>
              </a:rPr>
              <a:t>и</a:t>
            </a:r>
            <a:endParaRPr sz="4000" dirty="0">
              <a:latin typeface="Calibri"/>
              <a:cs typeface="Calibri"/>
            </a:endParaRPr>
          </a:p>
          <a:p>
            <a:pPr marL="13335" marR="111125">
              <a:lnSpc>
                <a:spcPts val="4320"/>
              </a:lnSpc>
              <a:spcBef>
                <a:spcPts val="300"/>
              </a:spcBef>
            </a:pP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смертей»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.</a:t>
            </a:r>
            <a:r>
              <a:rPr sz="4000" b="1" spc="-14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Молитва</a:t>
            </a:r>
            <a:r>
              <a:rPr sz="4000" b="1" spc="-12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матери</a:t>
            </a:r>
            <a:r>
              <a:rPr sz="4000" b="1" spc="-14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обращена</a:t>
            </a:r>
            <a:r>
              <a:rPr sz="40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в</a:t>
            </a:r>
            <a:r>
              <a:rPr sz="4000" b="1" spc="-15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будущее, наполнена</a:t>
            </a:r>
            <a:r>
              <a:rPr sz="4000" b="1" spc="-12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заботой</a:t>
            </a:r>
            <a:r>
              <a:rPr sz="4000" b="1" spc="-12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о</a:t>
            </a:r>
            <a:r>
              <a:rPr sz="4000" b="1" spc="-12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CC0000"/>
                </a:solidFill>
                <a:latin typeface="Calibri"/>
                <a:cs typeface="Calibri"/>
              </a:rPr>
              <a:t>светлой</a:t>
            </a:r>
            <a:r>
              <a:rPr sz="4000" b="1" spc="-14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жизни</a:t>
            </a:r>
            <a:r>
              <a:rPr sz="4000" b="1" spc="-10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под</a:t>
            </a:r>
            <a:r>
              <a:rPr sz="4000" b="1" spc="-13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родным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кровом,</a:t>
            </a:r>
            <a:r>
              <a:rPr sz="40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которая</a:t>
            </a:r>
            <a:r>
              <a:rPr sz="40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без</a:t>
            </a:r>
            <a:r>
              <a:rPr sz="4000" b="1" spc="-10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обращения</a:t>
            </a:r>
            <a:r>
              <a:rPr sz="40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к</a:t>
            </a:r>
            <a:r>
              <a:rPr sz="4000" b="1" spc="-12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высшему</a:t>
            </a:r>
            <a:r>
              <a:rPr sz="40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разуму,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высшему</a:t>
            </a:r>
            <a:r>
              <a:rPr sz="4000" b="1" spc="-20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божеству</a:t>
            </a:r>
            <a:r>
              <a:rPr sz="4000" b="1" spc="-18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северного</a:t>
            </a:r>
            <a:r>
              <a:rPr sz="4000" b="1" spc="-1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народа</a:t>
            </a:r>
            <a:r>
              <a:rPr sz="4000" b="1" spc="-17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невозможна: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2F33371-0EFB-C797-F29F-5325BB4D43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638047"/>
            <a:ext cx="11904345" cy="5655310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12700" marR="5080">
              <a:lnSpc>
                <a:spcPts val="4540"/>
              </a:lnSpc>
              <a:spcBef>
                <a:spcPts val="665"/>
              </a:spcBef>
            </a:pPr>
            <a:r>
              <a:rPr sz="4200" b="1" spc="-35" dirty="0">
                <a:solidFill>
                  <a:srgbClr val="990033"/>
                </a:solidFill>
                <a:latin typeface="Calibri"/>
                <a:cs typeface="Calibri"/>
              </a:rPr>
              <a:t>Так</a:t>
            </a:r>
            <a:r>
              <a:rPr sz="4200" b="1" spc="-1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4200" b="1" spc="-1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990033"/>
                </a:solidFill>
                <a:latin typeface="Calibri"/>
                <a:cs typeface="Calibri"/>
              </a:rPr>
              <a:t>мелодию</a:t>
            </a:r>
            <a:r>
              <a:rPr sz="4200" b="1" spc="-1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родного</a:t>
            </a:r>
            <a:r>
              <a:rPr sz="4200" b="1" spc="-1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дома</a:t>
            </a:r>
            <a:r>
              <a:rPr sz="4200" b="1" spc="-1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990033"/>
                </a:solidFill>
                <a:latin typeface="Calibri"/>
                <a:cs typeface="Calibri"/>
              </a:rPr>
              <a:t>органично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включается</a:t>
            </a:r>
            <a:r>
              <a:rPr sz="42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сакральное</a:t>
            </a:r>
            <a:r>
              <a:rPr sz="42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начало,</a:t>
            </a:r>
            <a:r>
              <a:rPr sz="42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как</a:t>
            </a:r>
            <a:r>
              <a:rPr sz="42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990033"/>
                </a:solidFill>
                <a:latin typeface="Calibri"/>
                <a:cs typeface="Calibri"/>
              </a:rPr>
              <a:t>свидетельство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того,</a:t>
            </a:r>
            <a:r>
              <a:rPr sz="42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во</a:t>
            </a:r>
            <a:r>
              <a:rPr sz="42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что,</a:t>
            </a:r>
            <a:r>
              <a:rPr sz="42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42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каких</a:t>
            </a:r>
            <a:r>
              <a:rPr sz="42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богов</a:t>
            </a:r>
            <a:r>
              <a:rPr sz="42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42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духов</a:t>
            </a:r>
            <a:r>
              <a:rPr sz="42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990033"/>
                </a:solidFill>
                <a:latin typeface="Calibri"/>
                <a:cs typeface="Calibri"/>
              </a:rPr>
              <a:t>издревле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веровал</a:t>
            </a:r>
            <a:r>
              <a:rPr sz="42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народ.</a:t>
            </a:r>
            <a:r>
              <a:rPr sz="4200" b="1" spc="-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4200" b="1" spc="-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до</a:t>
            </a:r>
            <a:r>
              <a:rPr sz="42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сих</a:t>
            </a:r>
            <a:r>
              <a:rPr sz="42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пор</a:t>
            </a:r>
            <a:r>
              <a:rPr sz="4200" b="1" spc="-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не</a:t>
            </a:r>
            <a:r>
              <a:rPr sz="42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умерла</a:t>
            </a:r>
            <a:r>
              <a:rPr sz="4200" b="1" spc="-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вера</a:t>
            </a:r>
            <a:r>
              <a:rPr sz="42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42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25" dirty="0">
                <a:solidFill>
                  <a:srgbClr val="990033"/>
                </a:solidFill>
                <a:latin typeface="Calibri"/>
                <a:cs typeface="Calibri"/>
              </a:rPr>
              <a:t>то,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что</a:t>
            </a:r>
            <a:r>
              <a:rPr sz="42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«у</a:t>
            </a:r>
            <a:r>
              <a:rPr sz="42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ханты</a:t>
            </a:r>
            <a:r>
              <a:rPr sz="42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/</a:t>
            </a:r>
            <a:r>
              <a:rPr sz="42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42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каждом</a:t>
            </a:r>
            <a:r>
              <a:rPr sz="42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доме</a:t>
            </a:r>
            <a:r>
              <a:rPr sz="42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добрый</a:t>
            </a:r>
            <a:r>
              <a:rPr sz="42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дух»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.</a:t>
            </a:r>
            <a:r>
              <a:rPr sz="42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990033"/>
                </a:solidFill>
                <a:latin typeface="Calibri"/>
                <a:cs typeface="Calibri"/>
              </a:rPr>
              <a:t>Более того:</a:t>
            </a:r>
            <a:endParaRPr sz="42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И</a:t>
            </a:r>
            <a:r>
              <a:rPr sz="42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живёт</a:t>
            </a:r>
            <a:r>
              <a:rPr sz="42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spc="-25" dirty="0">
                <a:solidFill>
                  <a:srgbClr val="0000FF"/>
                </a:solidFill>
                <a:latin typeface="Calibri"/>
                <a:cs typeface="Calibri"/>
              </a:rPr>
              <a:t>он,</a:t>
            </a:r>
            <a:endParaRPr sz="4200" dirty="0">
              <a:latin typeface="Calibri"/>
              <a:cs typeface="Calibri"/>
            </a:endParaRPr>
          </a:p>
          <a:p>
            <a:pPr marL="12700" marR="7090409">
              <a:lnSpc>
                <a:spcPct val="109800"/>
              </a:lnSpc>
              <a:spcBef>
                <a:spcPts val="10"/>
              </a:spcBef>
            </a:pP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Пока</a:t>
            </a:r>
            <a:r>
              <a:rPr sz="42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огонь</a:t>
            </a:r>
            <a:r>
              <a:rPr sz="42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на</a:t>
            </a:r>
            <a:r>
              <a:rPr sz="42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0000FF"/>
                </a:solidFill>
                <a:latin typeface="Calibri"/>
                <a:cs typeface="Calibri"/>
              </a:rPr>
              <a:t>земле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Не</a:t>
            </a:r>
            <a:r>
              <a:rPr sz="4200" b="1" spc="-10" dirty="0">
                <a:solidFill>
                  <a:srgbClr val="0000FF"/>
                </a:solidFill>
                <a:latin typeface="Calibri"/>
                <a:cs typeface="Calibri"/>
              </a:rPr>
              <a:t> погаснет.</a:t>
            </a:r>
            <a:endParaRPr sz="4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CC1F7A6-E073-0519-E51C-CE98A00FC8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-46227"/>
            <a:ext cx="11863705" cy="5977255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pPr marL="241300" marR="5080" indent="-228600">
              <a:lnSpc>
                <a:spcPts val="3670"/>
              </a:lnSpc>
              <a:spcBef>
                <a:spcPts val="560"/>
              </a:spcBef>
              <a:buClr>
                <a:srgbClr val="CC0000"/>
              </a:buClr>
              <a:buFont typeface="Arial"/>
              <a:buChar char="•"/>
              <a:tabLst>
                <a:tab pos="241300" algn="l"/>
              </a:tabLst>
            </a:pP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Одной</a:t>
            </a:r>
            <a:r>
              <a:rPr sz="34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из</a:t>
            </a:r>
            <a:r>
              <a:rPr sz="34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spc="-20" dirty="0">
                <a:solidFill>
                  <a:srgbClr val="CC0000"/>
                </a:solidFill>
                <a:latin typeface="Calibri"/>
                <a:cs typeface="Calibri"/>
              </a:rPr>
              <a:t>определяющих</a:t>
            </a:r>
            <a:r>
              <a:rPr sz="3400" b="1" spc="-10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мыслей</a:t>
            </a:r>
            <a:r>
              <a:rPr sz="3400" b="1" spc="-8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CC0000"/>
                </a:solidFill>
                <a:latin typeface="Calibri"/>
                <a:cs typeface="Calibri"/>
              </a:rPr>
              <a:t>содержания</a:t>
            </a:r>
            <a:r>
              <a:rPr sz="34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поэмы</a:t>
            </a:r>
            <a:r>
              <a:rPr sz="3400" b="1" spc="-10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i="1" spc="-10" dirty="0">
                <a:solidFill>
                  <a:srgbClr val="0000FF"/>
                </a:solidFill>
                <a:latin typeface="Calibri"/>
                <a:cs typeface="Calibri"/>
              </a:rPr>
              <a:t>«Земля </a:t>
            </a:r>
            <a:r>
              <a:rPr sz="3400" b="1" i="1" dirty="0">
                <a:solidFill>
                  <a:srgbClr val="0000FF"/>
                </a:solidFill>
                <a:latin typeface="Calibri"/>
                <a:cs typeface="Calibri"/>
              </a:rPr>
              <a:t>моя</a:t>
            </a:r>
            <a:r>
              <a:rPr sz="3400" b="1" i="1" spc="-1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i="1" dirty="0">
                <a:solidFill>
                  <a:srgbClr val="0000FF"/>
                </a:solidFill>
                <a:latin typeface="Calibri"/>
                <a:cs typeface="Calibri"/>
              </a:rPr>
              <a:t>обская»</a:t>
            </a:r>
            <a:r>
              <a:rPr sz="3400" b="1" i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является</a:t>
            </a:r>
            <a:r>
              <a:rPr sz="34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уверенность</a:t>
            </a:r>
            <a:r>
              <a:rPr sz="3400" b="1" spc="-6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в</a:t>
            </a:r>
            <a:r>
              <a:rPr sz="3400" b="1" spc="-10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том,</a:t>
            </a:r>
            <a:r>
              <a:rPr sz="34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что</a:t>
            </a:r>
            <a:r>
              <a:rPr sz="34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CC0000"/>
                </a:solidFill>
                <a:latin typeface="Calibri"/>
                <a:cs typeface="Calibri"/>
              </a:rPr>
              <a:t>именно</a:t>
            </a:r>
            <a:endParaRPr sz="3400" dirty="0">
              <a:latin typeface="Calibri"/>
              <a:cs typeface="Calibri"/>
            </a:endParaRPr>
          </a:p>
          <a:p>
            <a:pPr marL="240665" marR="384810">
              <a:lnSpc>
                <a:spcPts val="3670"/>
              </a:lnSpc>
            </a:pP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«добрый</a:t>
            </a:r>
            <a:r>
              <a:rPr sz="34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дух»</a:t>
            </a:r>
            <a:r>
              <a:rPr sz="34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каждого</a:t>
            </a:r>
            <a:r>
              <a:rPr sz="34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CC0000"/>
                </a:solidFill>
                <a:latin typeface="Calibri"/>
                <a:cs typeface="Calibri"/>
              </a:rPr>
              <a:t>хантыйского</a:t>
            </a:r>
            <a:r>
              <a:rPr sz="3400" b="1" spc="-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дома</a:t>
            </a:r>
            <a:r>
              <a:rPr sz="34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CC0000"/>
                </a:solidFill>
                <a:latin typeface="Calibri"/>
                <a:cs typeface="Calibri"/>
              </a:rPr>
              <a:t>позволяет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сохранять</a:t>
            </a:r>
            <a:r>
              <a:rPr sz="3400" b="1" spc="-7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помять</a:t>
            </a:r>
            <a:r>
              <a:rPr sz="3400" b="1" spc="-7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о</a:t>
            </a:r>
            <a:r>
              <a:rPr sz="34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тех,</a:t>
            </a:r>
            <a:r>
              <a:rPr sz="3400" b="1" spc="-7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«кто</a:t>
            </a:r>
            <a:r>
              <a:rPr sz="34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не</a:t>
            </a:r>
            <a:r>
              <a:rPr sz="34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вернулся</a:t>
            </a:r>
            <a:r>
              <a:rPr sz="34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домой,</a:t>
            </a:r>
            <a:r>
              <a:rPr sz="34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/</a:t>
            </a:r>
            <a:r>
              <a:rPr sz="34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Горько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оплакан</a:t>
            </a:r>
            <a:r>
              <a:rPr sz="34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детьми</a:t>
            </a:r>
            <a:r>
              <a:rPr sz="34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и</a:t>
            </a:r>
            <a:r>
              <a:rPr sz="34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вдовой»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.</a:t>
            </a:r>
            <a:r>
              <a:rPr sz="3400" b="1" spc="-7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Не</a:t>
            </a:r>
            <a:r>
              <a:rPr sz="34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без</a:t>
            </a:r>
            <a:r>
              <a:rPr sz="3400" b="1" spc="-8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участия</a:t>
            </a:r>
            <a:r>
              <a:rPr sz="3400" b="1" spc="-8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CC0000"/>
                </a:solidFill>
                <a:latin typeface="Calibri"/>
                <a:cs typeface="Calibri"/>
              </a:rPr>
              <a:t>такого</a:t>
            </a:r>
            <a:r>
              <a:rPr sz="3400" b="1" spc="-8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«доброго духа»</a:t>
            </a:r>
            <a:endParaRPr sz="3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09"/>
              </a:spcBef>
            </a:pP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Свято</a:t>
            </a:r>
            <a:r>
              <a:rPr sz="36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00FF"/>
                </a:solidFill>
                <a:latin typeface="Calibri"/>
                <a:cs typeface="Calibri"/>
              </a:rPr>
              <a:t>хранят</a:t>
            </a:r>
            <a:endParaRPr sz="3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36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каждом</a:t>
            </a:r>
            <a:r>
              <a:rPr sz="36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доме</a:t>
            </a:r>
            <a:r>
              <a:rPr sz="36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у</a:t>
            </a:r>
            <a:r>
              <a:rPr sz="36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spc="-25" dirty="0">
                <a:solidFill>
                  <a:srgbClr val="0000FF"/>
                </a:solidFill>
                <a:latin typeface="Calibri"/>
                <a:cs typeface="Calibri"/>
              </a:rPr>
              <a:t>нас</a:t>
            </a:r>
            <a:endParaRPr sz="3600" dirty="0">
              <a:latin typeface="Calibri"/>
              <a:cs typeface="Calibri"/>
            </a:endParaRPr>
          </a:p>
          <a:p>
            <a:pPr marL="12700" marR="6872605">
              <a:lnSpc>
                <a:spcPct val="113100"/>
              </a:lnSpc>
              <a:spcBef>
                <a:spcPts val="10"/>
              </a:spcBef>
            </a:pP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Память</a:t>
            </a:r>
            <a:r>
              <a:rPr sz="36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любимых</a:t>
            </a:r>
            <a:r>
              <a:rPr sz="36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00FF"/>
                </a:solidFill>
                <a:latin typeface="Calibri"/>
                <a:cs typeface="Calibri"/>
              </a:rPr>
              <a:t>мужей Сыновей</a:t>
            </a:r>
            <a:endParaRPr sz="36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sz="3600" b="1" dirty="0">
                <a:solidFill>
                  <a:srgbClr val="0000FF"/>
                </a:solidFill>
                <a:latin typeface="Calibri"/>
                <a:cs typeface="Calibri"/>
              </a:rPr>
              <a:t>И</a:t>
            </a:r>
            <a:r>
              <a:rPr sz="3600" b="1" spc="-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00FF"/>
                </a:solidFill>
                <a:latin typeface="Calibri"/>
                <a:cs typeface="Calibri"/>
              </a:rPr>
              <a:t>отцов...</a:t>
            </a:r>
            <a:endParaRPr sz="3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CCB8915-553E-EE4C-3172-26D1675522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78739" y="-32511"/>
            <a:ext cx="11633835" cy="142557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80"/>
              </a:spcBef>
            </a:pPr>
            <a:r>
              <a:rPr sz="2800" dirty="0"/>
              <a:t>Языческая</a:t>
            </a:r>
            <a:r>
              <a:rPr sz="2800" spc="-60" dirty="0"/>
              <a:t> </a:t>
            </a:r>
            <a:r>
              <a:rPr sz="2800" dirty="0"/>
              <a:t>основа</a:t>
            </a:r>
            <a:r>
              <a:rPr sz="2800" spc="-70" dirty="0"/>
              <a:t> </a:t>
            </a:r>
            <a:r>
              <a:rPr sz="2800" spc="-10" dirty="0"/>
              <a:t>мелодии</a:t>
            </a:r>
            <a:r>
              <a:rPr sz="2800" spc="-75" dirty="0"/>
              <a:t> </a:t>
            </a:r>
            <a:r>
              <a:rPr sz="2800" dirty="0"/>
              <a:t>родного</a:t>
            </a:r>
            <a:r>
              <a:rPr sz="2800" spc="-100" dirty="0"/>
              <a:t> </a:t>
            </a:r>
            <a:r>
              <a:rPr sz="2800" dirty="0"/>
              <a:t>дома</a:t>
            </a:r>
            <a:r>
              <a:rPr sz="2800" spc="-75" dirty="0"/>
              <a:t> </a:t>
            </a:r>
            <a:r>
              <a:rPr sz="2800" dirty="0"/>
              <a:t>звучит</a:t>
            </a:r>
            <a:r>
              <a:rPr sz="2800" spc="-70" dirty="0"/>
              <a:t> </a:t>
            </a:r>
            <a:r>
              <a:rPr sz="2800" dirty="0"/>
              <a:t>в</a:t>
            </a:r>
            <a:r>
              <a:rPr sz="2800" spc="-80" dirty="0"/>
              <a:t> </a:t>
            </a:r>
            <a:r>
              <a:rPr sz="2800" spc="-10" dirty="0"/>
              <a:t>параллелизме</a:t>
            </a:r>
            <a:r>
              <a:rPr sz="2800" spc="-40" dirty="0"/>
              <a:t> </a:t>
            </a:r>
            <a:r>
              <a:rPr sz="2800" dirty="0"/>
              <a:t>с</a:t>
            </a:r>
            <a:r>
              <a:rPr sz="2800" spc="-85" dirty="0"/>
              <a:t> </a:t>
            </a:r>
            <a:r>
              <a:rPr sz="2800" spc="-10" dirty="0"/>
              <a:t>миром </a:t>
            </a:r>
            <a:r>
              <a:rPr sz="2800" dirty="0"/>
              <a:t>родной</a:t>
            </a:r>
            <a:r>
              <a:rPr sz="2800" spc="-125" dirty="0"/>
              <a:t> </a:t>
            </a:r>
            <a:r>
              <a:rPr sz="2800" dirty="0"/>
              <a:t>природы,</a:t>
            </a:r>
            <a:r>
              <a:rPr sz="2800" spc="-120" dirty="0"/>
              <a:t> </a:t>
            </a:r>
            <a:r>
              <a:rPr sz="2800" spc="-10" dirty="0"/>
              <a:t>когда</a:t>
            </a:r>
            <a:endParaRPr sz="2800" dirty="0"/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3400" dirty="0">
                <a:solidFill>
                  <a:srgbClr val="0000FF"/>
                </a:solidFill>
              </a:rPr>
              <a:t>«Люди</a:t>
            </a:r>
            <a:r>
              <a:rPr sz="3400" spc="-175" dirty="0">
                <a:solidFill>
                  <a:srgbClr val="0000FF"/>
                </a:solidFill>
              </a:rPr>
              <a:t> </a:t>
            </a:r>
            <a:r>
              <a:rPr sz="3400" spc="-10" dirty="0">
                <a:solidFill>
                  <a:srgbClr val="0000FF"/>
                </a:solidFill>
              </a:rPr>
              <a:t>оказываются</a:t>
            </a:r>
            <a:r>
              <a:rPr sz="3400" spc="-135" dirty="0">
                <a:solidFill>
                  <a:srgbClr val="0000FF"/>
                </a:solidFill>
              </a:rPr>
              <a:t> </a:t>
            </a:r>
            <a:r>
              <a:rPr sz="3400" dirty="0">
                <a:solidFill>
                  <a:srgbClr val="0000FF"/>
                </a:solidFill>
              </a:rPr>
              <a:t>подобны</a:t>
            </a:r>
            <a:r>
              <a:rPr sz="3400" spc="-155" dirty="0">
                <a:solidFill>
                  <a:srgbClr val="0000FF"/>
                </a:solidFill>
              </a:rPr>
              <a:t> </a:t>
            </a:r>
            <a:r>
              <a:rPr sz="3400" dirty="0">
                <a:solidFill>
                  <a:srgbClr val="0000FF"/>
                </a:solidFill>
              </a:rPr>
              <a:t>деревьям</a:t>
            </a:r>
            <a:r>
              <a:rPr sz="3400" spc="-150" dirty="0">
                <a:solidFill>
                  <a:srgbClr val="0000FF"/>
                </a:solidFill>
              </a:rPr>
              <a:t> </a:t>
            </a:r>
            <a:r>
              <a:rPr sz="3400" spc="-50" dirty="0">
                <a:solidFill>
                  <a:srgbClr val="0000FF"/>
                </a:solidFill>
              </a:rPr>
              <a:t>–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78739" y="1367434"/>
            <a:ext cx="10979785" cy="5288280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Не</a:t>
            </a:r>
            <a:r>
              <a:rPr sz="34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без</a:t>
            </a:r>
            <a:r>
              <a:rPr sz="34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корней</a:t>
            </a:r>
            <a:r>
              <a:rPr sz="34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20" dirty="0">
                <a:solidFill>
                  <a:srgbClr val="0000FF"/>
                </a:solidFill>
                <a:latin typeface="Calibri"/>
                <a:cs typeface="Calibri"/>
              </a:rPr>
              <a:t>они,</a:t>
            </a:r>
            <a:endParaRPr sz="3400" dirty="0">
              <a:latin typeface="Calibri"/>
              <a:cs typeface="Calibri"/>
            </a:endParaRPr>
          </a:p>
          <a:p>
            <a:pPr marL="12700" marR="5787390">
              <a:lnSpc>
                <a:spcPts val="4680"/>
              </a:lnSpc>
              <a:spcBef>
                <a:spcPts val="245"/>
              </a:spcBef>
            </a:pP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Корни</a:t>
            </a:r>
            <a:r>
              <a:rPr sz="34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зажгли</a:t>
            </a:r>
            <a:r>
              <a:rPr sz="3400" b="1" spc="-1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огонь</a:t>
            </a:r>
            <a:r>
              <a:rPr sz="34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жизни,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Вот</a:t>
            </a:r>
            <a:r>
              <a:rPr sz="34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и</a:t>
            </a:r>
            <a:r>
              <a:rPr sz="3400" b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чтим</a:t>
            </a:r>
            <a:r>
              <a:rPr sz="3400" b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мы</a:t>
            </a:r>
            <a:r>
              <a:rPr sz="3400" b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25" dirty="0">
                <a:solidFill>
                  <a:srgbClr val="0000FF"/>
                </a:solidFill>
                <a:latin typeface="Calibri"/>
                <a:cs typeface="Calibri"/>
              </a:rPr>
              <a:t>их</a:t>
            </a:r>
            <a:endParaRPr sz="3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34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каждом</a:t>
            </a:r>
            <a:r>
              <a:rPr sz="34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20" dirty="0">
                <a:solidFill>
                  <a:srgbClr val="0000FF"/>
                </a:solidFill>
                <a:latin typeface="Calibri"/>
                <a:cs typeface="Calibri"/>
              </a:rPr>
              <a:t>доме,</a:t>
            </a:r>
            <a:endParaRPr sz="3400" dirty="0">
              <a:latin typeface="Calibri"/>
              <a:cs typeface="Calibri"/>
            </a:endParaRPr>
          </a:p>
          <a:p>
            <a:pPr marL="12700" marR="7450455">
              <a:lnSpc>
                <a:spcPts val="4680"/>
              </a:lnSpc>
              <a:spcBef>
                <a:spcPts val="250"/>
              </a:spcBef>
            </a:pP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34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каждом</a:t>
            </a:r>
            <a:r>
              <a:rPr sz="34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сердце.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Это</a:t>
            </a:r>
            <a:r>
              <a:rPr sz="34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не</a:t>
            </a:r>
            <a:r>
              <a:rPr sz="34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горе</a:t>
            </a:r>
            <a:r>
              <a:rPr sz="34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наше</a:t>
            </a:r>
            <a:r>
              <a:rPr sz="3400" b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50" dirty="0">
                <a:solidFill>
                  <a:srgbClr val="0000FF"/>
                </a:solidFill>
                <a:latin typeface="Calibri"/>
                <a:cs typeface="Calibri"/>
              </a:rPr>
              <a:t>–</a:t>
            </a:r>
            <a:endParaRPr sz="3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330"/>
              </a:spcBef>
            </a:pP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Это</a:t>
            </a:r>
            <a:r>
              <a:rPr sz="3400" b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сила</a:t>
            </a:r>
            <a:r>
              <a:rPr sz="34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наша.</a:t>
            </a:r>
            <a:endParaRPr sz="3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Она</a:t>
            </a:r>
            <a:r>
              <a:rPr sz="34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уводит</a:t>
            </a:r>
            <a:r>
              <a:rPr sz="34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нас</a:t>
            </a:r>
            <a:r>
              <a:rPr sz="34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от</a:t>
            </a:r>
            <a:r>
              <a:rPr sz="34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бед»</a:t>
            </a:r>
            <a:r>
              <a:rPr sz="34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50" dirty="0">
                <a:solidFill>
                  <a:srgbClr val="0000FF"/>
                </a:solidFill>
                <a:latin typeface="Calibri"/>
                <a:cs typeface="Calibri"/>
              </a:rPr>
              <a:t>–</a:t>
            </a:r>
            <a:endParaRPr sz="3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так</a:t>
            </a:r>
            <a:r>
              <a:rPr sz="28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звучит</a:t>
            </a:r>
            <a:r>
              <a:rPr sz="28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28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поэме</a:t>
            </a:r>
            <a:r>
              <a:rPr sz="28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«Земля</a:t>
            </a:r>
            <a:r>
              <a:rPr sz="2800" b="1" spc="-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моя</a:t>
            </a:r>
            <a:r>
              <a:rPr sz="28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обская»</a:t>
            </a:r>
            <a:r>
              <a:rPr sz="2800" b="1" spc="-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поучение</a:t>
            </a:r>
            <a:r>
              <a:rPr sz="28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одного</a:t>
            </a:r>
            <a:r>
              <a:rPr sz="2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из</a:t>
            </a:r>
            <a:r>
              <a:rPr sz="28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990033"/>
                </a:solidFill>
                <a:latin typeface="Calibri"/>
                <a:cs typeface="Calibri"/>
              </a:rPr>
              <a:t>её</a:t>
            </a:r>
            <a:r>
              <a:rPr sz="28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990033"/>
                </a:solidFill>
                <a:latin typeface="Calibri"/>
                <a:cs typeface="Calibri"/>
              </a:rPr>
              <a:t>героев.</a:t>
            </a:r>
            <a:endParaRPr sz="2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AF0B7E6-92AF-5A37-B9F2-2141F8AD91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638047"/>
            <a:ext cx="11557635" cy="4698365"/>
          </a:xfrm>
          <a:prstGeom prst="rect">
            <a:avLst/>
          </a:prstGeom>
        </p:spPr>
        <p:txBody>
          <a:bodyPr vert="horz" wrap="square" lIns="0" tIns="84455" rIns="0" bIns="0" rtlCol="0">
            <a:spAutoFit/>
          </a:bodyPr>
          <a:lstStyle/>
          <a:p>
            <a:pPr marL="12700" marR="5080">
              <a:lnSpc>
                <a:spcPts val="4540"/>
              </a:lnSpc>
              <a:spcBef>
                <a:spcPts val="665"/>
              </a:spcBef>
            </a:pP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4200" b="1" spc="-1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языческом</a:t>
            </a:r>
            <a:r>
              <a:rPr sz="4200" b="1" spc="-1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сознании</a:t>
            </a:r>
            <a:r>
              <a:rPr sz="4200" b="1" spc="-1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990033"/>
                </a:solidFill>
                <a:latin typeface="Calibri"/>
                <a:cs typeface="Calibri"/>
              </a:rPr>
              <a:t>мелодия</a:t>
            </a:r>
            <a:r>
              <a:rPr sz="4200" b="1" spc="-1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родного</a:t>
            </a:r>
            <a:r>
              <a:rPr sz="42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дома</a:t>
            </a:r>
            <a:r>
              <a:rPr sz="4200" b="1" spc="-1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25" dirty="0">
                <a:solidFill>
                  <a:srgbClr val="990033"/>
                </a:solidFill>
                <a:latin typeface="Calibri"/>
                <a:cs typeface="Calibri"/>
              </a:rPr>
              <a:t>не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знает</a:t>
            </a:r>
            <a:r>
              <a:rPr sz="42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границ:</a:t>
            </a:r>
            <a:r>
              <a:rPr sz="42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лирическая</a:t>
            </a:r>
            <a:r>
              <a:rPr sz="42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героиня</a:t>
            </a:r>
            <a:r>
              <a:rPr sz="42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990033"/>
                </a:solidFill>
                <a:latin typeface="Calibri"/>
                <a:cs typeface="Calibri"/>
              </a:rPr>
              <a:t>стихотворения</a:t>
            </a:r>
            <a:endParaRPr sz="4200" dirty="0">
              <a:latin typeface="Calibri"/>
              <a:cs typeface="Calibri"/>
            </a:endParaRPr>
          </a:p>
          <a:p>
            <a:pPr marL="12700">
              <a:lnSpc>
                <a:spcPts val="4210"/>
              </a:lnSpc>
            </a:pPr>
            <a:r>
              <a:rPr sz="4200" b="1" i="1" dirty="0">
                <a:solidFill>
                  <a:srgbClr val="0000FF"/>
                </a:solidFill>
                <a:latin typeface="Calibri"/>
                <a:cs typeface="Calibri"/>
              </a:rPr>
              <a:t>«В</a:t>
            </a:r>
            <a:r>
              <a:rPr sz="4200" b="1" i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i="1" dirty="0">
                <a:solidFill>
                  <a:srgbClr val="0000FF"/>
                </a:solidFill>
                <a:latin typeface="Calibri"/>
                <a:cs typeface="Calibri"/>
              </a:rPr>
              <a:t>сердце</a:t>
            </a:r>
            <a:r>
              <a:rPr sz="4200" b="1" i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i="1" dirty="0">
                <a:solidFill>
                  <a:srgbClr val="0000FF"/>
                </a:solidFill>
                <a:latin typeface="Calibri"/>
                <a:cs typeface="Calibri"/>
              </a:rPr>
              <a:t>леса»</a:t>
            </a:r>
            <a:r>
              <a:rPr sz="4200" b="1" i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ощущает</a:t>
            </a:r>
            <a:r>
              <a:rPr sz="42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таким</a:t>
            </a:r>
            <a:r>
              <a:rPr sz="42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домом</a:t>
            </a:r>
            <a:r>
              <a:rPr sz="42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25" dirty="0">
                <a:solidFill>
                  <a:srgbClr val="990033"/>
                </a:solidFill>
                <a:latin typeface="Calibri"/>
                <a:cs typeface="Calibri"/>
              </a:rPr>
              <a:t>всё</a:t>
            </a:r>
            <a:endParaRPr sz="4200" dirty="0">
              <a:latin typeface="Calibri"/>
              <a:cs typeface="Calibri"/>
            </a:endParaRPr>
          </a:p>
          <a:p>
            <a:pPr marL="12700" marR="263525">
              <a:lnSpc>
                <a:spcPts val="4540"/>
              </a:lnSpc>
              <a:spcBef>
                <a:spcPts val="320"/>
              </a:spcBef>
            </a:pPr>
            <a:r>
              <a:rPr sz="4200" b="1" spc="-10" dirty="0">
                <a:solidFill>
                  <a:srgbClr val="990033"/>
                </a:solidFill>
                <a:latin typeface="Calibri"/>
                <a:cs typeface="Calibri"/>
              </a:rPr>
              <a:t>окружающее</a:t>
            </a:r>
            <a:r>
              <a:rPr sz="42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её</a:t>
            </a:r>
            <a:r>
              <a:rPr sz="42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пространство:</a:t>
            </a:r>
            <a:r>
              <a:rPr sz="42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«Стою</a:t>
            </a:r>
            <a:r>
              <a:rPr sz="42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42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0000FF"/>
                </a:solidFill>
                <a:latin typeface="Calibri"/>
                <a:cs typeface="Calibri"/>
              </a:rPr>
              <a:t>сердце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леса.</a:t>
            </a:r>
            <a:r>
              <a:rPr sz="42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/</a:t>
            </a:r>
            <a:r>
              <a:rPr sz="42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Живу</a:t>
            </a:r>
            <a:r>
              <a:rPr sz="42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42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сердце</a:t>
            </a:r>
            <a:r>
              <a:rPr sz="42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леса»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.</a:t>
            </a:r>
            <a:r>
              <a:rPr sz="42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42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этом</a:t>
            </a:r>
            <a:r>
              <a:rPr sz="42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20" dirty="0">
                <a:solidFill>
                  <a:srgbClr val="990033"/>
                </a:solidFill>
                <a:latin typeface="Calibri"/>
                <a:cs typeface="Calibri"/>
              </a:rPr>
              <a:t>доме </a:t>
            </a:r>
            <a:r>
              <a:rPr sz="4200" b="1" spc="-10" dirty="0">
                <a:solidFill>
                  <a:srgbClr val="990033"/>
                </a:solidFill>
                <a:latin typeface="Calibri"/>
                <a:cs typeface="Calibri"/>
              </a:rPr>
              <a:t>счастливо</a:t>
            </a:r>
            <a:r>
              <a:rPr sz="4200" b="1" spc="-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могут</a:t>
            </a:r>
            <a:r>
              <a:rPr sz="42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жить</a:t>
            </a:r>
            <a:r>
              <a:rPr sz="42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«человек</a:t>
            </a:r>
            <a:r>
              <a:rPr sz="42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и</a:t>
            </a:r>
            <a:r>
              <a:rPr sz="42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звери,</a:t>
            </a:r>
            <a:r>
              <a:rPr sz="42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рыбы</a:t>
            </a:r>
            <a:r>
              <a:rPr sz="42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200" b="1" spc="-50" dirty="0">
                <a:solidFill>
                  <a:srgbClr val="0000FF"/>
                </a:solidFill>
                <a:latin typeface="Calibri"/>
                <a:cs typeface="Calibri"/>
              </a:rPr>
              <a:t>и </a:t>
            </a:r>
            <a:r>
              <a:rPr sz="4200" b="1" dirty="0">
                <a:solidFill>
                  <a:srgbClr val="0000FF"/>
                </a:solidFill>
                <a:latin typeface="Calibri"/>
                <a:cs typeface="Calibri"/>
              </a:rPr>
              <a:t>птицы»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,</a:t>
            </a:r>
            <a:r>
              <a:rPr sz="42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потому</a:t>
            </a:r>
            <a:r>
              <a:rPr sz="42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что</a:t>
            </a:r>
            <a:r>
              <a:rPr sz="42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42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нём</a:t>
            </a:r>
            <a:r>
              <a:rPr sz="42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есть</a:t>
            </a:r>
            <a:r>
              <a:rPr sz="42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не</a:t>
            </a:r>
            <a:r>
              <a:rPr sz="42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990033"/>
                </a:solidFill>
                <a:latin typeface="Calibri"/>
                <a:cs typeface="Calibri"/>
              </a:rPr>
              <a:t>только</a:t>
            </a:r>
            <a:r>
              <a:rPr sz="42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пища</a:t>
            </a:r>
            <a:r>
              <a:rPr sz="42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50" dirty="0">
                <a:solidFill>
                  <a:srgbClr val="990033"/>
                </a:solidFill>
                <a:latin typeface="Calibri"/>
                <a:cs typeface="Calibri"/>
              </a:rPr>
              <a:t>и </a:t>
            </a:r>
            <a:r>
              <a:rPr sz="4200" b="1" spc="-20" dirty="0">
                <a:solidFill>
                  <a:srgbClr val="990033"/>
                </a:solidFill>
                <a:latin typeface="Calibri"/>
                <a:cs typeface="Calibri"/>
              </a:rPr>
              <a:t>одежда</a:t>
            </a:r>
            <a:r>
              <a:rPr sz="42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для</a:t>
            </a:r>
            <a:r>
              <a:rPr sz="42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всех,</a:t>
            </a:r>
            <a:r>
              <a:rPr sz="42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но</a:t>
            </a:r>
            <a:r>
              <a:rPr sz="42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42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самое</a:t>
            </a:r>
            <a:r>
              <a:rPr sz="42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главное</a:t>
            </a:r>
            <a:r>
              <a:rPr sz="42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dirty="0">
                <a:solidFill>
                  <a:srgbClr val="990033"/>
                </a:solidFill>
                <a:latin typeface="Calibri"/>
                <a:cs typeface="Calibri"/>
              </a:rPr>
              <a:t>–</a:t>
            </a:r>
            <a:r>
              <a:rPr sz="42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200" b="1" spc="-10" dirty="0">
                <a:solidFill>
                  <a:srgbClr val="990033"/>
                </a:solidFill>
                <a:latin typeface="Calibri"/>
                <a:cs typeface="Calibri"/>
              </a:rPr>
              <a:t>звучит</a:t>
            </a:r>
            <a:endParaRPr sz="42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7D864C1-D316-42B9-25C6-B86903F1E9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472655"/>
            <a:ext cx="8011159" cy="5960110"/>
          </a:xfrm>
          <a:prstGeom prst="rect">
            <a:avLst/>
          </a:prstGeom>
        </p:spPr>
        <p:txBody>
          <a:bodyPr vert="horz" wrap="square" lIns="0" tIns="876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90"/>
              </a:spcBef>
            </a:pP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Радостная,</a:t>
            </a:r>
            <a:r>
              <a:rPr sz="34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дивная</a:t>
            </a:r>
            <a:r>
              <a:rPr sz="34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мелодия</a:t>
            </a:r>
            <a:endParaRPr sz="3400" dirty="0">
              <a:latin typeface="Calibri"/>
              <a:cs typeface="Calibri"/>
            </a:endParaRPr>
          </a:p>
          <a:p>
            <a:pPr marL="12700" marR="837565">
              <a:lnSpc>
                <a:spcPct val="114399"/>
              </a:lnSpc>
            </a:pP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Многих</a:t>
            </a:r>
            <a:r>
              <a:rPr sz="34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песен</a:t>
            </a:r>
            <a:r>
              <a:rPr sz="34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сердце</a:t>
            </a:r>
            <a:r>
              <a:rPr sz="34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моё</a:t>
            </a:r>
            <a:r>
              <a:rPr sz="34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растворяет, </a:t>
            </a:r>
            <a:r>
              <a:rPr sz="3400" b="1" spc="-20" dirty="0">
                <a:solidFill>
                  <a:srgbClr val="0000FF"/>
                </a:solidFill>
                <a:latin typeface="Calibri"/>
                <a:cs typeface="Calibri"/>
              </a:rPr>
              <a:t>Когда</a:t>
            </a:r>
            <a:r>
              <a:rPr sz="34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я</a:t>
            </a:r>
            <a:r>
              <a:rPr sz="34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слышу</a:t>
            </a:r>
            <a:r>
              <a:rPr sz="34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25" dirty="0">
                <a:solidFill>
                  <a:srgbClr val="0000FF"/>
                </a:solidFill>
                <a:latin typeface="Calibri"/>
                <a:cs typeface="Calibri"/>
              </a:rPr>
              <a:t>её.</a:t>
            </a:r>
            <a:endParaRPr sz="3400" dirty="0">
              <a:latin typeface="Calibri"/>
              <a:cs typeface="Calibri"/>
            </a:endParaRPr>
          </a:p>
          <a:p>
            <a:pPr marL="12700" marR="359410">
              <a:lnSpc>
                <a:spcPct val="114399"/>
              </a:lnSpc>
              <a:spcBef>
                <a:spcPts val="15"/>
              </a:spcBef>
            </a:pP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Красоту</a:t>
            </a:r>
            <a:r>
              <a:rPr sz="34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найдёт</a:t>
            </a:r>
            <a:r>
              <a:rPr sz="34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лес</a:t>
            </a:r>
            <a:r>
              <a:rPr sz="34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для</a:t>
            </a:r>
            <a:r>
              <a:rPr sz="34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каждого</a:t>
            </a:r>
            <a:r>
              <a:rPr sz="34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сердца.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Если</a:t>
            </a:r>
            <a:r>
              <a:rPr sz="34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устанешь</a:t>
            </a:r>
            <a:r>
              <a:rPr sz="34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–</a:t>
            </a:r>
            <a:r>
              <a:rPr sz="34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силы</a:t>
            </a:r>
            <a:r>
              <a:rPr sz="34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здесь</a:t>
            </a:r>
            <a:r>
              <a:rPr sz="34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найдёшь.</a:t>
            </a:r>
            <a:endParaRPr sz="3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85"/>
              </a:spcBef>
            </a:pP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Если</a:t>
            </a:r>
            <a:r>
              <a:rPr sz="34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ты</a:t>
            </a:r>
            <a:r>
              <a:rPr sz="34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мёрзнешь</a:t>
            </a:r>
            <a:r>
              <a:rPr sz="34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–</a:t>
            </a:r>
            <a:r>
              <a:rPr sz="34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найдёшь</a:t>
            </a:r>
            <a:r>
              <a:rPr sz="34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тепло</a:t>
            </a:r>
            <a:r>
              <a:rPr sz="34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здесь.</a:t>
            </a:r>
            <a:endParaRPr sz="3400" dirty="0">
              <a:latin typeface="Calibri"/>
              <a:cs typeface="Calibri"/>
            </a:endParaRPr>
          </a:p>
          <a:p>
            <a:pPr marL="12700" marR="69215">
              <a:lnSpc>
                <a:spcPct val="114399"/>
              </a:lnSpc>
              <a:spcBef>
                <a:spcPts val="15"/>
              </a:spcBef>
            </a:pP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Если</a:t>
            </a:r>
            <a:r>
              <a:rPr sz="34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душа</a:t>
            </a:r>
            <a:r>
              <a:rPr sz="34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пуста</a:t>
            </a:r>
            <a:r>
              <a:rPr sz="34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–</a:t>
            </a:r>
            <a:r>
              <a:rPr sz="34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здесь</a:t>
            </a:r>
            <a:r>
              <a:rPr sz="34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душу</a:t>
            </a:r>
            <a:r>
              <a:rPr sz="34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наполнишь.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В</a:t>
            </a:r>
            <a:r>
              <a:rPr sz="3400" b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таком</a:t>
            </a:r>
            <a:r>
              <a:rPr sz="34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доме</a:t>
            </a:r>
            <a:r>
              <a:rPr sz="34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только</a:t>
            </a:r>
            <a:r>
              <a:rPr sz="34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умей</a:t>
            </a:r>
            <a:r>
              <a:rPr sz="34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жить...</a:t>
            </a:r>
            <a:endParaRPr sz="3400" dirty="0">
              <a:latin typeface="Calibri"/>
              <a:cs typeface="Calibri"/>
            </a:endParaRPr>
          </a:p>
          <a:p>
            <a:pPr marL="12700" marR="1264920">
              <a:lnSpc>
                <a:spcPts val="4680"/>
              </a:lnSpc>
              <a:spcBef>
                <a:spcPts val="90"/>
              </a:spcBef>
            </a:pP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Если</a:t>
            </a:r>
            <a:r>
              <a:rPr sz="34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25" dirty="0">
                <a:solidFill>
                  <a:srgbClr val="0000FF"/>
                </a:solidFill>
                <a:latin typeface="Calibri"/>
                <a:cs typeface="Calibri"/>
              </a:rPr>
              <a:t>кто-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то</a:t>
            </a:r>
            <a:r>
              <a:rPr sz="34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не</a:t>
            </a:r>
            <a:r>
              <a:rPr sz="34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замечает</a:t>
            </a:r>
            <a:r>
              <a:rPr sz="3400" b="1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всего</a:t>
            </a:r>
            <a:r>
              <a:rPr sz="34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этого, </a:t>
            </a:r>
            <a:r>
              <a:rPr sz="3400" b="1" spc="-114" dirty="0">
                <a:solidFill>
                  <a:srgbClr val="0000FF"/>
                </a:solidFill>
                <a:latin typeface="Calibri"/>
                <a:cs typeface="Calibri"/>
              </a:rPr>
              <a:t>То</a:t>
            </a:r>
            <a:r>
              <a:rPr sz="34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живёт</a:t>
            </a:r>
            <a:r>
              <a:rPr sz="34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с</a:t>
            </a:r>
            <a:r>
              <a:rPr sz="34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dirty="0">
                <a:solidFill>
                  <a:srgbClr val="0000FF"/>
                </a:solidFill>
                <a:latin typeface="Calibri"/>
                <a:cs typeface="Calibri"/>
              </a:rPr>
              <a:t>пустым</a:t>
            </a:r>
            <a:r>
              <a:rPr sz="34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400" b="1" spc="-10" dirty="0">
                <a:solidFill>
                  <a:srgbClr val="0000FF"/>
                </a:solidFill>
                <a:latin typeface="Calibri"/>
                <a:cs typeface="Calibri"/>
              </a:rPr>
              <a:t>нутром.</a:t>
            </a:r>
            <a:endParaRPr sz="3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9CA531D-5987-D56F-828F-D78F26F34C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41" y="660907"/>
            <a:ext cx="11791950" cy="3714115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5"/>
              </a:spcBef>
            </a:pPr>
            <a:r>
              <a:rPr sz="4400" b="1" spc="-20" dirty="0">
                <a:solidFill>
                  <a:srgbClr val="CC0000"/>
                </a:solidFill>
                <a:latin typeface="Calibri"/>
                <a:cs typeface="Calibri"/>
              </a:rPr>
              <a:t>Таким</a:t>
            </a:r>
            <a:r>
              <a:rPr sz="4400" b="1" spc="-10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образом</a:t>
            </a:r>
            <a:r>
              <a:rPr sz="44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родной</a:t>
            </a:r>
            <a:r>
              <a:rPr sz="44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дом</a:t>
            </a:r>
            <a:r>
              <a:rPr sz="44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не</a:t>
            </a:r>
            <a:r>
              <a:rPr sz="4400" b="1" spc="-10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CC0000"/>
                </a:solidFill>
                <a:latin typeface="Calibri"/>
                <a:cs typeface="Calibri"/>
              </a:rPr>
              <a:t>просто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расширяет</a:t>
            </a:r>
            <a:r>
              <a:rPr sz="4400" b="1" spc="-6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свои</a:t>
            </a:r>
            <a:r>
              <a:rPr sz="4400" b="1" spc="-5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границы,</a:t>
            </a:r>
            <a:r>
              <a:rPr sz="4400" b="1" spc="-2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но</a:t>
            </a:r>
            <a:r>
              <a:rPr sz="4400" b="1" spc="-3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и</a:t>
            </a:r>
            <a:r>
              <a:rPr sz="4400" b="1" spc="-4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его</a:t>
            </a:r>
            <a:r>
              <a:rPr sz="4400" b="1" spc="-4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CC0000"/>
                </a:solidFill>
                <a:latin typeface="Calibri"/>
                <a:cs typeface="Calibri"/>
              </a:rPr>
              <a:t>мелодия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становится</a:t>
            </a:r>
            <a:r>
              <a:rPr sz="4400" b="1" spc="-13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многоголосой</a:t>
            </a:r>
            <a:r>
              <a:rPr sz="44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и</a:t>
            </a:r>
            <a:r>
              <a:rPr sz="4400" b="1" spc="-6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CC0000"/>
                </a:solidFill>
                <a:latin typeface="Calibri"/>
                <a:cs typeface="Calibri"/>
              </a:rPr>
              <a:t>многогранной,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дающей</a:t>
            </a:r>
            <a:r>
              <a:rPr sz="4400" b="1" spc="-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живущему</a:t>
            </a:r>
            <a:r>
              <a:rPr sz="4400" b="1" spc="-10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в</a:t>
            </a:r>
            <a:r>
              <a:rPr sz="4400" b="1" spc="-7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этом</a:t>
            </a:r>
            <a:r>
              <a:rPr sz="4400" b="1" spc="-8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родном</a:t>
            </a:r>
            <a:r>
              <a:rPr sz="44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доме</a:t>
            </a:r>
            <a:r>
              <a:rPr sz="44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силы</a:t>
            </a:r>
            <a:r>
              <a:rPr sz="4400" b="1" spc="-8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spc="-50" dirty="0">
                <a:solidFill>
                  <a:srgbClr val="CC0000"/>
                </a:solidFill>
                <a:latin typeface="Calibri"/>
                <a:cs typeface="Calibri"/>
              </a:rPr>
              <a:t>и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тепло,</a:t>
            </a:r>
            <a:r>
              <a:rPr sz="44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наполняющей</a:t>
            </a:r>
            <a:r>
              <a:rPr sz="44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его</a:t>
            </a:r>
            <a:r>
              <a:rPr sz="4400" b="1" spc="-7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умением</a:t>
            </a:r>
            <a:r>
              <a:rPr sz="44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жить</a:t>
            </a:r>
            <a:r>
              <a:rPr sz="4400" b="1" spc="-6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spc="-50" dirty="0">
                <a:solidFill>
                  <a:srgbClr val="CC0000"/>
                </a:solidFill>
                <a:latin typeface="Calibri"/>
                <a:cs typeface="Calibri"/>
              </a:rPr>
              <a:t>и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глубоким</a:t>
            </a:r>
            <a:r>
              <a:rPr sz="4400" b="1" spc="-2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CC0000"/>
                </a:solidFill>
                <a:latin typeface="Calibri"/>
                <a:cs typeface="Calibri"/>
              </a:rPr>
              <a:t>душевным</a:t>
            </a:r>
            <a:r>
              <a:rPr sz="4400" b="1" spc="-2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CC0000"/>
                </a:solidFill>
                <a:latin typeface="Calibri"/>
                <a:cs typeface="Calibri"/>
              </a:rPr>
              <a:t>содержанием.</a:t>
            </a:r>
            <a:endParaRPr sz="4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4BF30A4-6DB9-A080-8228-37A396FED5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0" y="53187"/>
            <a:ext cx="12091670" cy="58637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433705" marR="5080" indent="-421640">
              <a:lnSpc>
                <a:spcPts val="4100"/>
              </a:lnSpc>
              <a:spcBef>
                <a:spcPts val="625"/>
              </a:spcBef>
              <a:buClr>
                <a:srgbClr val="990033"/>
              </a:buClr>
              <a:buFont typeface="Arial"/>
              <a:buChar char="•"/>
              <a:tabLst>
                <a:tab pos="433705" algn="l"/>
                <a:tab pos="6595109" algn="l"/>
              </a:tabLst>
            </a:pP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Мировая</a:t>
            </a:r>
            <a:r>
              <a:rPr sz="38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20" dirty="0">
                <a:solidFill>
                  <a:srgbClr val="990033"/>
                </a:solidFill>
                <a:latin typeface="Calibri"/>
                <a:cs typeface="Calibri"/>
              </a:rPr>
              <a:t>художественная</a:t>
            </a:r>
            <a:r>
              <a:rPr sz="3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20" dirty="0">
                <a:solidFill>
                  <a:srgbClr val="990033"/>
                </a:solidFill>
                <a:latin typeface="Calibri"/>
                <a:cs typeface="Calibri"/>
              </a:rPr>
              <a:t>культура</a:t>
            </a:r>
            <a:r>
              <a:rPr sz="3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с</a:t>
            </a:r>
            <a:r>
              <a:rPr sz="38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убедительной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очевидностью</a:t>
            </a:r>
            <a:r>
              <a:rPr sz="38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свидетельствует</a:t>
            </a:r>
            <a:r>
              <a:rPr sz="38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о</a:t>
            </a:r>
            <a:r>
              <a:rPr sz="3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том,</a:t>
            </a:r>
            <a:r>
              <a:rPr sz="38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что</a:t>
            </a:r>
            <a:r>
              <a:rPr sz="3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потерявший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представление</a:t>
            </a:r>
            <a:r>
              <a:rPr sz="38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о</a:t>
            </a:r>
            <a:r>
              <a:rPr sz="3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родном</a:t>
            </a:r>
            <a:r>
              <a:rPr sz="3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доме</a:t>
            </a:r>
            <a:r>
              <a:rPr sz="3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теряется</a:t>
            </a:r>
            <a:r>
              <a:rPr sz="38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большом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мире.</a:t>
            </a:r>
            <a:r>
              <a:rPr sz="3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Потеря</a:t>
            </a:r>
            <a:r>
              <a:rPr sz="38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значимости</a:t>
            </a:r>
            <a:r>
              <a:rPr sz="38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этого</a:t>
            </a:r>
            <a:r>
              <a:rPr sz="3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явления</a:t>
            </a:r>
            <a:r>
              <a:rPr sz="38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приводит</a:t>
            </a:r>
            <a:r>
              <a:rPr sz="38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50" dirty="0">
                <a:solidFill>
                  <a:srgbClr val="990033"/>
                </a:solidFill>
                <a:latin typeface="Calibri"/>
                <a:cs typeface="Calibri"/>
              </a:rPr>
              <a:t>к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забвению</a:t>
            </a:r>
            <a:r>
              <a:rPr sz="38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истоков</a:t>
            </a:r>
            <a:r>
              <a:rPr sz="3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своей</a:t>
            </a:r>
            <a:r>
              <a:rPr sz="38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20" dirty="0">
                <a:solidFill>
                  <a:srgbClr val="990033"/>
                </a:solidFill>
                <a:latin typeface="Calibri"/>
                <a:cs typeface="Calibri"/>
              </a:rPr>
              <a:t>культуры,</a:t>
            </a:r>
            <a:r>
              <a:rPr sz="38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национальных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традиций.</a:t>
            </a:r>
            <a:r>
              <a:rPr sz="38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А</a:t>
            </a:r>
            <a:r>
              <a:rPr sz="3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духовное</a:t>
            </a:r>
            <a:r>
              <a:rPr sz="3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самоопределение</a:t>
            </a:r>
            <a:r>
              <a:rPr sz="38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25" dirty="0">
                <a:solidFill>
                  <a:srgbClr val="990033"/>
                </a:solidFill>
                <a:latin typeface="Calibri"/>
                <a:cs typeface="Calibri"/>
              </a:rPr>
              <a:t>как отдельного</a:t>
            </a:r>
            <a:r>
              <a:rPr sz="38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индивида,</a:t>
            </a:r>
            <a:r>
              <a:rPr sz="38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так</a:t>
            </a:r>
            <a:r>
              <a:rPr sz="3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38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народа</a:t>
            </a:r>
            <a:r>
              <a:rPr sz="3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8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целом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невозможно</a:t>
            </a:r>
            <a:r>
              <a:rPr sz="3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без</a:t>
            </a:r>
            <a:r>
              <a:rPr sz="3800" b="1" spc="-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осмысления</a:t>
            </a:r>
            <a:r>
              <a:rPr sz="38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истоков</a:t>
            </a:r>
            <a:r>
              <a:rPr sz="3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своей</a:t>
            </a:r>
            <a:r>
              <a:rPr sz="38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жизни</a:t>
            </a:r>
            <a:r>
              <a:rPr sz="3800" b="1" spc="-50" dirty="0">
                <a:solidFill>
                  <a:srgbClr val="990033"/>
                </a:solidFill>
                <a:latin typeface="Calibri"/>
                <a:cs typeface="Calibri"/>
              </a:rPr>
              <a:t> –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материальных,</a:t>
            </a:r>
            <a:r>
              <a:rPr sz="3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бытовых,</a:t>
            </a:r>
            <a:r>
              <a:rPr sz="3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традиционных</a:t>
            </a:r>
            <a:r>
              <a:rPr sz="38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3800" b="1" spc="-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сакральных,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истоком</a:t>
            </a:r>
            <a:r>
              <a:rPr sz="38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которых</a:t>
            </a:r>
            <a:r>
              <a:rPr sz="3800" b="1" spc="-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для</a:t>
            </a:r>
            <a:r>
              <a:rPr sz="3800" b="1" spc="-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каждого</a:t>
            </a:r>
            <a:r>
              <a:rPr sz="3800" b="1" spc="-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является</a:t>
            </a:r>
            <a:r>
              <a:rPr sz="3800" b="1" spc="-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его</a:t>
            </a:r>
            <a:r>
              <a:rPr sz="3800" b="1" spc="-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родной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дом.</a:t>
            </a:r>
            <a:r>
              <a:rPr sz="3800" b="1" spc="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Одной</a:t>
            </a:r>
            <a:r>
              <a:rPr sz="3800" b="1" spc="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из</a:t>
            </a:r>
            <a:r>
              <a:rPr sz="3800" b="1" spc="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них</a:t>
            </a:r>
            <a:r>
              <a:rPr sz="3800" b="1" spc="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является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	экофильная</a:t>
            </a:r>
            <a:r>
              <a:rPr sz="3800" b="1" spc="-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философия.</a:t>
            </a:r>
            <a:endParaRPr sz="3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BCAF69C-7B89-8C0A-75AC-20CE59D938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59797"/>
            <a:ext cx="11960861" cy="6147837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240665" marR="5080" indent="-228600">
              <a:lnSpc>
                <a:spcPts val="4320"/>
              </a:lnSpc>
              <a:spcBef>
                <a:spcPts val="640"/>
              </a:spcBef>
              <a:buClr>
                <a:srgbClr val="CC0000"/>
              </a:buClr>
              <a:buFont typeface="Arial"/>
              <a:buChar char="•"/>
              <a:tabLst>
                <a:tab pos="240665" algn="l"/>
              </a:tabLst>
            </a:pP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Анализ</a:t>
            </a:r>
            <a:r>
              <a:rPr sz="40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мелодии</a:t>
            </a:r>
            <a:r>
              <a:rPr sz="4000" b="1" spc="-15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родного</a:t>
            </a:r>
            <a:r>
              <a:rPr sz="4000" b="1" spc="-12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дома</a:t>
            </a:r>
            <a:r>
              <a:rPr sz="4000" b="1" spc="-15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CC0000"/>
                </a:solidFill>
                <a:latin typeface="Calibri"/>
                <a:cs typeface="Calibri"/>
              </a:rPr>
              <a:t>свидетельствует</a:t>
            </a:r>
            <a:r>
              <a:rPr sz="4000" b="1" spc="-12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50" dirty="0">
                <a:solidFill>
                  <a:srgbClr val="CC0000"/>
                </a:solidFill>
                <a:latin typeface="Calibri"/>
                <a:cs typeface="Calibri"/>
              </a:rPr>
              <a:t>о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многогранности</a:t>
            </a:r>
            <a:r>
              <a:rPr sz="40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её</a:t>
            </a:r>
            <a:r>
              <a:rPr sz="4000" b="1" spc="-10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звучания</a:t>
            </a:r>
            <a:r>
              <a:rPr sz="4000" b="1" spc="-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в</a:t>
            </a:r>
            <a:r>
              <a:rPr sz="40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творчестве</a:t>
            </a:r>
            <a:r>
              <a:rPr sz="4000" b="1" spc="-10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Марии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Вагатовой</a:t>
            </a:r>
            <a:r>
              <a:rPr sz="4000" b="1" spc="-13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(Волдиной).</a:t>
            </a:r>
            <a:r>
              <a:rPr sz="4000" b="1" spc="-14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Это</a:t>
            </a:r>
            <a:r>
              <a:rPr sz="4000" b="1" spc="-12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звучание</a:t>
            </a:r>
            <a:r>
              <a:rPr sz="4000" b="1" spc="-12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вбирает</a:t>
            </a:r>
            <a:r>
              <a:rPr sz="4000" b="1" spc="-12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в</a:t>
            </a:r>
            <a:r>
              <a:rPr sz="4000" b="1" spc="-13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CC0000"/>
                </a:solidFill>
                <a:latin typeface="Calibri"/>
                <a:cs typeface="Calibri"/>
              </a:rPr>
              <a:t>себя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темы</a:t>
            </a:r>
            <a:r>
              <a:rPr sz="4000" b="1" spc="-13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детства</a:t>
            </a:r>
            <a:r>
              <a:rPr sz="40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и</a:t>
            </a:r>
            <a:r>
              <a:rPr sz="4000" b="1" spc="-10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тепла</a:t>
            </a:r>
            <a:r>
              <a:rPr sz="40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домашнего</a:t>
            </a:r>
            <a:r>
              <a:rPr sz="4000" b="1" spc="-12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очага,</a:t>
            </a:r>
            <a:r>
              <a:rPr sz="40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гармонии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жизни</a:t>
            </a:r>
            <a:r>
              <a:rPr sz="40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с</a:t>
            </a:r>
            <a:r>
              <a:rPr sz="4000" b="1" spc="-15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людьми</a:t>
            </a:r>
            <a:r>
              <a:rPr sz="4000" b="1" spc="-15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и</a:t>
            </a:r>
            <a:r>
              <a:rPr sz="4000" b="1" spc="-13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природой,</a:t>
            </a:r>
            <a:r>
              <a:rPr sz="4000" b="1" spc="-13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высоких</a:t>
            </a:r>
            <a:r>
              <a:rPr sz="4000" b="1" spc="-13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отношений</a:t>
            </a:r>
            <a:r>
              <a:rPr sz="4000" b="1" spc="-13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50" dirty="0">
                <a:solidFill>
                  <a:srgbClr val="CC0000"/>
                </a:solidFill>
                <a:latin typeface="Calibri"/>
                <a:cs typeface="Calibri"/>
              </a:rPr>
              <a:t>с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самыми</a:t>
            </a:r>
            <a:r>
              <a:rPr sz="4000" b="1" spc="-10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близкими</a:t>
            </a:r>
            <a:r>
              <a:rPr sz="4000" b="1" spc="-8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и</a:t>
            </a:r>
            <a:r>
              <a:rPr sz="40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умения</a:t>
            </a:r>
            <a:r>
              <a:rPr sz="4000" b="1" spc="-10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вести</a:t>
            </a:r>
            <a:r>
              <a:rPr sz="4000" b="1" spc="-10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домашнее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хозяйство.</a:t>
            </a:r>
            <a:r>
              <a:rPr sz="40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При</a:t>
            </a:r>
            <a:r>
              <a:rPr sz="4000" b="1" spc="-12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этом</a:t>
            </a:r>
            <a:r>
              <a:rPr sz="40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всё,</a:t>
            </a:r>
            <a:r>
              <a:rPr sz="4000" b="1" spc="-12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что</a:t>
            </a:r>
            <a:r>
              <a:rPr sz="4000" b="1" spc="-12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можно</a:t>
            </a:r>
            <a:r>
              <a:rPr sz="40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отнести</a:t>
            </a:r>
            <a:r>
              <a:rPr sz="40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50" dirty="0">
                <a:solidFill>
                  <a:srgbClr val="CC0000"/>
                </a:solidFill>
                <a:latin typeface="Calibri"/>
                <a:cs typeface="Calibri"/>
              </a:rPr>
              <a:t>к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бытовому,</a:t>
            </a:r>
            <a:r>
              <a:rPr sz="4000" b="1" spc="-14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пусть</a:t>
            </a:r>
            <a:r>
              <a:rPr sz="4000" b="1" spc="-14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важному,</a:t>
            </a:r>
            <a:r>
              <a:rPr sz="4000" b="1" spc="-14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но</a:t>
            </a:r>
            <a:r>
              <a:rPr sz="4000" b="1" spc="-13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повседневно обыденному</a:t>
            </a:r>
            <a:r>
              <a:rPr sz="4000" b="1" spc="-13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в</a:t>
            </a:r>
            <a:r>
              <a:rPr sz="4000" b="1" spc="-15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произведениях</a:t>
            </a:r>
            <a:r>
              <a:rPr sz="4000" b="1" spc="-12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хантыйской</a:t>
            </a:r>
            <a:r>
              <a:rPr sz="40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поэтессы-</a:t>
            </a:r>
            <a:r>
              <a:rPr sz="4000" b="1" spc="-20" dirty="0">
                <a:solidFill>
                  <a:srgbClr val="CC0000"/>
                </a:solidFill>
                <a:latin typeface="Calibri"/>
                <a:cs typeface="Calibri"/>
              </a:rPr>
              <a:t>сказительницы</a:t>
            </a:r>
            <a:r>
              <a:rPr sz="4000" b="1" spc="-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неизменно</a:t>
            </a:r>
            <a:r>
              <a:rPr sz="4000" b="1" spc="-10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связано</a:t>
            </a:r>
            <a:r>
              <a:rPr sz="4000" b="1" spc="-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CC0000"/>
                </a:solidFill>
                <a:latin typeface="Calibri"/>
                <a:cs typeface="Calibri"/>
              </a:rPr>
              <a:t>с</a:t>
            </a:r>
            <a:r>
              <a:rPr sz="4000" b="1" spc="-10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CC0000"/>
                </a:solidFill>
                <a:latin typeface="Calibri"/>
                <a:cs typeface="Calibri"/>
              </a:rPr>
              <a:t>сакральным началом.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567D5D21-5183-ABEA-1722-543B7EF2E3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4475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Пɵмащипа!</a:t>
            </a:r>
          </a:p>
          <a:p>
            <a:pPr marL="12700" marR="5080" indent="838200">
              <a:lnSpc>
                <a:spcPct val="104299"/>
              </a:lnSpc>
              <a:spcBef>
                <a:spcPts val="20"/>
              </a:spcBef>
            </a:pPr>
            <a:r>
              <a:rPr sz="5800" spc="-10" dirty="0">
                <a:solidFill>
                  <a:srgbClr val="CC0000"/>
                </a:solidFill>
              </a:rPr>
              <a:t>Спасибо</a:t>
            </a:r>
            <a:r>
              <a:rPr sz="5800" spc="1450" dirty="0">
                <a:solidFill>
                  <a:srgbClr val="CC0000"/>
                </a:solidFill>
              </a:rPr>
              <a:t> </a:t>
            </a:r>
            <a:r>
              <a:rPr sz="5800" dirty="0">
                <a:solidFill>
                  <a:srgbClr val="CC0000"/>
                </a:solidFill>
              </a:rPr>
              <a:t>за</a:t>
            </a:r>
            <a:r>
              <a:rPr sz="5800" spc="-60" dirty="0">
                <a:solidFill>
                  <a:srgbClr val="CC0000"/>
                </a:solidFill>
              </a:rPr>
              <a:t> </a:t>
            </a:r>
            <a:r>
              <a:rPr sz="5800" spc="-10" dirty="0">
                <a:solidFill>
                  <a:srgbClr val="CC0000"/>
                </a:solidFill>
              </a:rPr>
              <a:t>внимание!</a:t>
            </a:r>
            <a:endParaRPr sz="5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EAA712B-1F77-0E72-EF24-9D6AE2B488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412" y="951991"/>
            <a:ext cx="11659235" cy="4647565"/>
          </a:xfrm>
          <a:prstGeom prst="rect">
            <a:avLst/>
          </a:prstGeom>
        </p:spPr>
        <p:txBody>
          <a:bodyPr vert="horz" wrap="square" lIns="0" tIns="80010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630"/>
              </a:spcBef>
            </a:pPr>
            <a:r>
              <a:rPr sz="4400" b="1" dirty="0">
                <a:solidFill>
                  <a:srgbClr val="990033"/>
                </a:solidFill>
                <a:latin typeface="Calibri"/>
                <a:cs typeface="Calibri"/>
              </a:rPr>
              <a:t>Одну</a:t>
            </a:r>
            <a:r>
              <a:rPr sz="44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990033"/>
                </a:solidFill>
                <a:latin typeface="Calibri"/>
                <a:cs typeface="Calibri"/>
              </a:rPr>
              <a:t>из</a:t>
            </a:r>
            <a:r>
              <a:rPr sz="44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990033"/>
                </a:solidFill>
                <a:latin typeface="Calibri"/>
                <a:cs typeface="Calibri"/>
              </a:rPr>
              <a:t>определяющих</a:t>
            </a:r>
            <a:r>
              <a:rPr sz="44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990033"/>
                </a:solidFill>
                <a:latin typeface="Calibri"/>
                <a:cs typeface="Calibri"/>
              </a:rPr>
              <a:t>традиций </a:t>
            </a:r>
            <a:r>
              <a:rPr sz="4400" b="1" spc="-20" dirty="0">
                <a:solidFill>
                  <a:srgbClr val="990033"/>
                </a:solidFill>
                <a:latin typeface="Calibri"/>
                <a:cs typeface="Calibri"/>
              </a:rPr>
              <a:t>художественной</a:t>
            </a:r>
            <a:r>
              <a:rPr sz="44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990033"/>
                </a:solidFill>
                <a:latin typeface="Calibri"/>
                <a:cs typeface="Calibri"/>
              </a:rPr>
              <a:t>словесности</a:t>
            </a:r>
            <a:r>
              <a:rPr sz="44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990033"/>
                </a:solidFill>
                <a:latin typeface="Calibri"/>
                <a:cs typeface="Calibri"/>
              </a:rPr>
              <a:t>ханты</a:t>
            </a:r>
            <a:r>
              <a:rPr sz="44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990033"/>
                </a:solidFill>
                <a:latin typeface="Calibri"/>
                <a:cs typeface="Calibri"/>
              </a:rPr>
              <a:t>можно охарактеризовать</a:t>
            </a:r>
            <a:r>
              <a:rPr sz="44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990033"/>
                </a:solidFill>
                <a:latin typeface="Calibri"/>
                <a:cs typeface="Calibri"/>
              </a:rPr>
              <a:t>как</a:t>
            </a:r>
            <a:r>
              <a:rPr sz="44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5600" b="1" i="1" spc="-10" dirty="0">
                <a:solidFill>
                  <a:srgbClr val="FF33CC"/>
                </a:solidFill>
                <a:latin typeface="Calibri"/>
                <a:cs typeface="Calibri"/>
              </a:rPr>
              <a:t>экзистенциально-</a:t>
            </a:r>
            <a:r>
              <a:rPr sz="5600" b="1" i="1" dirty="0">
                <a:solidFill>
                  <a:srgbClr val="FF33CC"/>
                </a:solidFill>
                <a:latin typeface="Calibri"/>
                <a:cs typeface="Calibri"/>
              </a:rPr>
              <a:t>онтологическую</a:t>
            </a:r>
            <a:r>
              <a:rPr sz="4400" b="1" dirty="0">
                <a:solidFill>
                  <a:srgbClr val="990033"/>
                </a:solidFill>
                <a:latin typeface="Calibri"/>
                <a:cs typeface="Calibri"/>
              </a:rPr>
              <a:t>,</a:t>
            </a:r>
            <a:r>
              <a:rPr sz="44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990033"/>
                </a:solidFill>
                <a:latin typeface="Calibri"/>
                <a:cs typeface="Calibri"/>
              </a:rPr>
              <a:t>то</a:t>
            </a:r>
            <a:r>
              <a:rPr sz="44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990033"/>
                </a:solidFill>
                <a:latin typeface="Calibri"/>
                <a:cs typeface="Calibri"/>
              </a:rPr>
              <a:t>есть</a:t>
            </a:r>
            <a:r>
              <a:rPr sz="44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990033"/>
                </a:solidFill>
                <a:latin typeface="Calibri"/>
                <a:cs typeface="Calibri"/>
              </a:rPr>
              <a:t>неизменно </a:t>
            </a:r>
            <a:r>
              <a:rPr sz="4400" b="1" dirty="0">
                <a:solidFill>
                  <a:srgbClr val="990033"/>
                </a:solidFill>
                <a:latin typeface="Calibri"/>
                <a:cs typeface="Calibri"/>
              </a:rPr>
              <a:t>заинтересованный</a:t>
            </a:r>
            <a:r>
              <a:rPr sz="44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44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990033"/>
                </a:solidFill>
                <a:latin typeface="Calibri"/>
                <a:cs typeface="Calibri"/>
              </a:rPr>
              <a:t>глубокий</a:t>
            </a:r>
            <a:r>
              <a:rPr sz="44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990033"/>
                </a:solidFill>
                <a:latin typeface="Calibri"/>
                <a:cs typeface="Calibri"/>
              </a:rPr>
              <a:t>интерес</a:t>
            </a:r>
            <a:r>
              <a:rPr sz="44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990033"/>
                </a:solidFill>
                <a:latin typeface="Calibri"/>
                <a:cs typeface="Calibri"/>
              </a:rPr>
              <a:t>к</a:t>
            </a:r>
            <a:r>
              <a:rPr sz="44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990033"/>
                </a:solidFill>
                <a:latin typeface="Calibri"/>
                <a:cs typeface="Calibri"/>
              </a:rPr>
              <a:t>бытию </a:t>
            </a:r>
            <a:r>
              <a:rPr sz="4400" b="1" dirty="0">
                <a:solidFill>
                  <a:srgbClr val="990033"/>
                </a:solidFill>
                <a:latin typeface="Calibri"/>
                <a:cs typeface="Calibri"/>
              </a:rPr>
              <a:t>человека,</a:t>
            </a:r>
            <a:r>
              <a:rPr sz="44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990033"/>
                </a:solidFill>
                <a:latin typeface="Calibri"/>
                <a:cs typeface="Calibri"/>
              </a:rPr>
              <a:t>одним</a:t>
            </a:r>
            <a:r>
              <a:rPr sz="44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990033"/>
                </a:solidFill>
                <a:latin typeface="Calibri"/>
                <a:cs typeface="Calibri"/>
              </a:rPr>
              <a:t>из</a:t>
            </a:r>
            <a:r>
              <a:rPr sz="44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990033"/>
                </a:solidFill>
                <a:latin typeface="Calibri"/>
                <a:cs typeface="Calibri"/>
              </a:rPr>
              <a:t>проявлений</a:t>
            </a:r>
            <a:r>
              <a:rPr sz="44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990033"/>
                </a:solidFill>
                <a:latin typeface="Calibri"/>
                <a:cs typeface="Calibri"/>
              </a:rPr>
              <a:t>которого </a:t>
            </a:r>
            <a:r>
              <a:rPr sz="4400" b="1" dirty="0">
                <a:solidFill>
                  <a:srgbClr val="990033"/>
                </a:solidFill>
                <a:latin typeface="Calibri"/>
                <a:cs typeface="Calibri"/>
              </a:rPr>
              <a:t>является</a:t>
            </a:r>
            <a:r>
              <a:rPr sz="44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990033"/>
                </a:solidFill>
                <a:latin typeface="Calibri"/>
                <a:cs typeface="Calibri"/>
              </a:rPr>
              <a:t>родной</a:t>
            </a:r>
            <a:r>
              <a:rPr sz="4400" b="1" spc="-1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400" b="1" spc="-20" dirty="0">
                <a:solidFill>
                  <a:srgbClr val="990033"/>
                </a:solidFill>
                <a:latin typeface="Calibri"/>
                <a:cs typeface="Calibri"/>
              </a:rPr>
              <a:t>дом.</a:t>
            </a:r>
            <a:endParaRPr sz="44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9587B92F-23E2-4004-33C5-17EEB203D1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151446"/>
            <a:ext cx="11994515" cy="6297295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12700" marR="66675">
              <a:lnSpc>
                <a:spcPts val="4000"/>
              </a:lnSpc>
              <a:spcBef>
                <a:spcPts val="595"/>
              </a:spcBef>
            </a:pP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Доминантой</a:t>
            </a:r>
            <a:r>
              <a:rPr sz="37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отношения</a:t>
            </a:r>
            <a:r>
              <a:rPr sz="37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к</a:t>
            </a:r>
            <a:r>
              <a:rPr sz="37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нему</a:t>
            </a:r>
            <a:r>
              <a:rPr sz="37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является</a:t>
            </a:r>
            <a:r>
              <a:rPr sz="37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spc="-10" dirty="0">
                <a:solidFill>
                  <a:srgbClr val="990033"/>
                </a:solidFill>
                <a:latin typeface="Calibri"/>
                <a:cs typeface="Calibri"/>
              </a:rPr>
              <a:t>экофильная </a:t>
            </a:r>
            <a:r>
              <a:rPr sz="3700" b="1" spc="-20" dirty="0">
                <a:solidFill>
                  <a:srgbClr val="990033"/>
                </a:solidFill>
                <a:latin typeface="Calibri"/>
                <a:cs typeface="Calibri"/>
              </a:rPr>
              <a:t>культура,</a:t>
            </a:r>
            <a:r>
              <a:rPr sz="37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spc="-10" dirty="0">
                <a:solidFill>
                  <a:srgbClr val="990033"/>
                </a:solidFill>
                <a:latin typeface="Calibri"/>
                <a:cs typeface="Calibri"/>
              </a:rPr>
              <a:t>понимаемая,</a:t>
            </a:r>
            <a:r>
              <a:rPr sz="37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spc="-10" dirty="0">
                <a:solidFill>
                  <a:srgbClr val="990033"/>
                </a:solidFill>
                <a:latin typeface="Calibri"/>
                <a:cs typeface="Calibri"/>
              </a:rPr>
              <a:t>прежде</a:t>
            </a:r>
            <a:r>
              <a:rPr sz="37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всего,</a:t>
            </a:r>
            <a:r>
              <a:rPr sz="37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как</a:t>
            </a:r>
            <a:r>
              <a:rPr sz="37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i="1" spc="-10" dirty="0">
                <a:solidFill>
                  <a:srgbClr val="FF33CC"/>
                </a:solidFill>
                <a:latin typeface="Calibri"/>
                <a:cs typeface="Calibri"/>
              </a:rPr>
              <a:t>рациональное </a:t>
            </a:r>
            <a:r>
              <a:rPr sz="3700" b="1" i="1" dirty="0">
                <a:solidFill>
                  <a:srgbClr val="FF33CC"/>
                </a:solidFill>
                <a:latin typeface="Calibri"/>
                <a:cs typeface="Calibri"/>
              </a:rPr>
              <a:t>отношение</a:t>
            </a:r>
            <a:r>
              <a:rPr sz="3700" b="1" i="1" spc="-80" dirty="0">
                <a:solidFill>
                  <a:srgbClr val="FF33CC"/>
                </a:solidFill>
                <a:latin typeface="Calibri"/>
                <a:cs typeface="Calibri"/>
              </a:rPr>
              <a:t> </a:t>
            </a:r>
            <a:r>
              <a:rPr sz="3700" b="1" i="1" dirty="0">
                <a:solidFill>
                  <a:srgbClr val="FF33CC"/>
                </a:solidFill>
                <a:latin typeface="Calibri"/>
                <a:cs typeface="Calibri"/>
              </a:rPr>
              <a:t>к</a:t>
            </a:r>
            <a:r>
              <a:rPr sz="3700" b="1" i="1" spc="-100" dirty="0">
                <a:solidFill>
                  <a:srgbClr val="FF33CC"/>
                </a:solidFill>
                <a:latin typeface="Calibri"/>
                <a:cs typeface="Calibri"/>
              </a:rPr>
              <a:t> </a:t>
            </a:r>
            <a:r>
              <a:rPr sz="3700" b="1" i="1" dirty="0">
                <a:solidFill>
                  <a:srgbClr val="FF33CC"/>
                </a:solidFill>
                <a:latin typeface="Calibri"/>
                <a:cs typeface="Calibri"/>
              </a:rPr>
              <a:t>тем</a:t>
            </a:r>
            <a:r>
              <a:rPr sz="3700" b="1" i="1" spc="-95" dirty="0">
                <a:solidFill>
                  <a:srgbClr val="FF33CC"/>
                </a:solidFill>
                <a:latin typeface="Calibri"/>
                <a:cs typeface="Calibri"/>
              </a:rPr>
              <a:t> </a:t>
            </a:r>
            <a:r>
              <a:rPr sz="3700" b="1" i="1" dirty="0">
                <a:solidFill>
                  <a:srgbClr val="FF33CC"/>
                </a:solidFill>
                <a:latin typeface="Calibri"/>
                <a:cs typeface="Calibri"/>
              </a:rPr>
              <a:t>богатством,</a:t>
            </a:r>
            <a:r>
              <a:rPr sz="3700" b="1" i="1" spc="-85" dirty="0">
                <a:solidFill>
                  <a:srgbClr val="FF33CC"/>
                </a:solidFill>
                <a:latin typeface="Calibri"/>
                <a:cs typeface="Calibri"/>
              </a:rPr>
              <a:t> </a:t>
            </a:r>
            <a:r>
              <a:rPr sz="3700" b="1" i="1" dirty="0">
                <a:solidFill>
                  <a:srgbClr val="FF33CC"/>
                </a:solidFill>
                <a:latin typeface="Calibri"/>
                <a:cs typeface="Calibri"/>
              </a:rPr>
              <a:t>которые</a:t>
            </a:r>
            <a:r>
              <a:rPr sz="3700" b="1" i="1" spc="-85" dirty="0">
                <a:solidFill>
                  <a:srgbClr val="FF33CC"/>
                </a:solidFill>
                <a:latin typeface="Calibri"/>
                <a:cs typeface="Calibri"/>
              </a:rPr>
              <a:t> </a:t>
            </a:r>
            <a:r>
              <a:rPr sz="3700" b="1" i="1" dirty="0">
                <a:solidFill>
                  <a:srgbClr val="FF33CC"/>
                </a:solidFill>
                <a:latin typeface="Calibri"/>
                <a:cs typeface="Calibri"/>
              </a:rPr>
              <a:t>даёт</a:t>
            </a:r>
            <a:r>
              <a:rPr sz="3700" b="1" i="1" spc="-105" dirty="0">
                <a:solidFill>
                  <a:srgbClr val="FF33CC"/>
                </a:solidFill>
                <a:latin typeface="Calibri"/>
                <a:cs typeface="Calibri"/>
              </a:rPr>
              <a:t> </a:t>
            </a:r>
            <a:r>
              <a:rPr sz="3700" b="1" i="1" spc="-10" dirty="0">
                <a:solidFill>
                  <a:srgbClr val="FF33CC"/>
                </a:solidFill>
                <a:latin typeface="Calibri"/>
                <a:cs typeface="Calibri"/>
              </a:rPr>
              <a:t>родная </a:t>
            </a:r>
            <a:r>
              <a:rPr sz="3700" b="1" i="1" dirty="0">
                <a:solidFill>
                  <a:srgbClr val="FF33CC"/>
                </a:solidFill>
                <a:latin typeface="Calibri"/>
                <a:cs typeface="Calibri"/>
              </a:rPr>
              <a:t>природа.</a:t>
            </a:r>
            <a:r>
              <a:rPr sz="3700" b="1" i="1" spc="-120" dirty="0">
                <a:solidFill>
                  <a:srgbClr val="FF33CC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Отношение</a:t>
            </a:r>
            <a:r>
              <a:rPr sz="37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северного</a:t>
            </a:r>
            <a:r>
              <a:rPr sz="37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человека</a:t>
            </a:r>
            <a:r>
              <a:rPr sz="37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к</a:t>
            </a:r>
            <a:r>
              <a:rPr sz="37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месту</a:t>
            </a:r>
            <a:r>
              <a:rPr sz="37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spc="-10" dirty="0">
                <a:solidFill>
                  <a:srgbClr val="990033"/>
                </a:solidFill>
                <a:latin typeface="Calibri"/>
                <a:cs typeface="Calibri"/>
              </a:rPr>
              <a:t>своего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рождения,</a:t>
            </a:r>
            <a:r>
              <a:rPr sz="3700" b="1" spc="-1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пребывания</a:t>
            </a:r>
            <a:r>
              <a:rPr sz="3700" b="1" spc="-1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с</a:t>
            </a:r>
            <a:r>
              <a:rPr sz="3700" b="1" spc="-1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течением</a:t>
            </a:r>
            <a:r>
              <a:rPr sz="37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spc="-10" dirty="0">
                <a:solidFill>
                  <a:srgbClr val="990033"/>
                </a:solidFill>
                <a:latin typeface="Calibri"/>
                <a:cs typeface="Calibri"/>
              </a:rPr>
              <a:t>времени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претерпевает</a:t>
            </a:r>
            <a:r>
              <a:rPr sz="37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изменения,</a:t>
            </a:r>
            <a:r>
              <a:rPr sz="37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тем</a:t>
            </a:r>
            <a:r>
              <a:rPr sz="3700" b="1" spc="-1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ценнее</a:t>
            </a:r>
            <a:r>
              <a:rPr sz="37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spc="-10" dirty="0">
                <a:solidFill>
                  <a:srgbClr val="990033"/>
                </a:solidFill>
                <a:latin typeface="Calibri"/>
                <a:cs typeface="Calibri"/>
              </a:rPr>
              <a:t>произведения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автора,</a:t>
            </a:r>
            <a:r>
              <a:rPr sz="37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7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spc="-10" dirty="0">
                <a:solidFill>
                  <a:srgbClr val="990033"/>
                </a:solidFill>
                <a:latin typeface="Calibri"/>
                <a:cs typeface="Calibri"/>
              </a:rPr>
              <a:t>которых</a:t>
            </a:r>
            <a:r>
              <a:rPr sz="37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spc="-10" dirty="0">
                <a:solidFill>
                  <a:srgbClr val="990033"/>
                </a:solidFill>
                <a:latin typeface="Calibri"/>
                <a:cs typeface="Calibri"/>
              </a:rPr>
              <a:t>сохраняется</a:t>
            </a:r>
            <a:r>
              <a:rPr sz="37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исконное,</a:t>
            </a:r>
            <a:r>
              <a:rPr sz="3700" b="1" spc="-1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как</a:t>
            </a:r>
            <a:r>
              <a:rPr sz="37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бытовое,</a:t>
            </a:r>
            <a:r>
              <a:rPr sz="37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spc="-25" dirty="0">
                <a:solidFill>
                  <a:srgbClr val="990033"/>
                </a:solidFill>
                <a:latin typeface="Calibri"/>
                <a:cs typeface="Calibri"/>
              </a:rPr>
              <a:t>так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37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сакральное</a:t>
            </a:r>
            <a:r>
              <a:rPr sz="37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7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990033"/>
                </a:solidFill>
                <a:latin typeface="Calibri"/>
                <a:cs typeface="Calibri"/>
              </a:rPr>
              <a:t>понимании</a:t>
            </a:r>
            <a:r>
              <a:rPr sz="37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spc="-10" dirty="0">
                <a:solidFill>
                  <a:srgbClr val="990033"/>
                </a:solidFill>
                <a:latin typeface="Calibri"/>
                <a:cs typeface="Calibri"/>
              </a:rPr>
              <a:t>родного</a:t>
            </a:r>
            <a:r>
              <a:rPr sz="37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700" b="1" spc="-10" dirty="0">
                <a:solidFill>
                  <a:srgbClr val="990033"/>
                </a:solidFill>
                <a:latin typeface="Calibri"/>
                <a:cs typeface="Calibri"/>
              </a:rPr>
              <a:t>дома.</a:t>
            </a:r>
            <a:endParaRPr sz="3700" dirty="0">
              <a:latin typeface="Calibri"/>
              <a:cs typeface="Calibri"/>
            </a:endParaRPr>
          </a:p>
          <a:p>
            <a:pPr marL="50800" marR="5080" indent="635" algn="ctr">
              <a:lnSpc>
                <a:spcPts val="4000"/>
              </a:lnSpc>
              <a:spcBef>
                <a:spcPts val="960"/>
              </a:spcBef>
            </a:pPr>
            <a:r>
              <a:rPr sz="3700" b="1" dirty="0">
                <a:solidFill>
                  <a:srgbClr val="CC0000"/>
                </a:solidFill>
                <a:latin typeface="Calibri"/>
                <a:cs typeface="Calibri"/>
              </a:rPr>
              <a:t>Осмысление</a:t>
            </a:r>
            <a:r>
              <a:rPr sz="3700" b="1" spc="-9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CC0000"/>
                </a:solidFill>
                <a:latin typeface="Calibri"/>
                <a:cs typeface="Calibri"/>
              </a:rPr>
              <a:t>его</a:t>
            </a:r>
            <a:r>
              <a:rPr sz="37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CC0000"/>
                </a:solidFill>
                <a:latin typeface="Calibri"/>
                <a:cs typeface="Calibri"/>
              </a:rPr>
              <a:t>феномена,</a:t>
            </a:r>
            <a:r>
              <a:rPr sz="3700" b="1" spc="-13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CC0000"/>
                </a:solidFill>
                <a:latin typeface="Calibri"/>
                <a:cs typeface="Calibri"/>
              </a:rPr>
              <a:t>который</a:t>
            </a:r>
            <a:r>
              <a:rPr sz="3700" b="1" spc="-10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CC0000"/>
                </a:solidFill>
                <a:latin typeface="Calibri"/>
                <a:cs typeface="Calibri"/>
              </a:rPr>
              <a:t>в</a:t>
            </a:r>
            <a:r>
              <a:rPr sz="3700" b="1" spc="-13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CC0000"/>
                </a:solidFill>
                <a:latin typeface="Calibri"/>
                <a:cs typeface="Calibri"/>
              </a:rPr>
              <a:t>творчестве</a:t>
            </a:r>
            <a:r>
              <a:rPr sz="3700" b="1" spc="-10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CC0000"/>
                </a:solidFill>
                <a:latin typeface="Calibri"/>
                <a:cs typeface="Calibri"/>
              </a:rPr>
              <a:t>М.</a:t>
            </a:r>
            <a:r>
              <a:rPr sz="3700" b="1" spc="-11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700" b="1" spc="-25" dirty="0">
                <a:solidFill>
                  <a:srgbClr val="CC0000"/>
                </a:solidFill>
                <a:latin typeface="Calibri"/>
                <a:cs typeface="Calibri"/>
              </a:rPr>
              <a:t>К. </a:t>
            </a:r>
            <a:r>
              <a:rPr sz="3700" b="1" dirty="0">
                <a:solidFill>
                  <a:srgbClr val="CC0000"/>
                </a:solidFill>
                <a:latin typeface="Calibri"/>
                <a:cs typeface="Calibri"/>
              </a:rPr>
              <a:t>Вагатовой</a:t>
            </a:r>
            <a:r>
              <a:rPr sz="3700" b="1" spc="-17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CC0000"/>
                </a:solidFill>
                <a:latin typeface="Calibri"/>
                <a:cs typeface="Calibri"/>
              </a:rPr>
              <a:t>(Волдиной)</a:t>
            </a:r>
            <a:r>
              <a:rPr sz="3700" b="1" spc="-15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CC0000"/>
                </a:solidFill>
                <a:latin typeface="Calibri"/>
                <a:cs typeface="Calibri"/>
              </a:rPr>
              <a:t>трактуется</a:t>
            </a:r>
            <a:r>
              <a:rPr sz="3700" b="1" spc="-16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CC0000"/>
                </a:solidFill>
                <a:latin typeface="Calibri"/>
                <a:cs typeface="Calibri"/>
              </a:rPr>
              <a:t>как</a:t>
            </a:r>
            <a:r>
              <a:rPr sz="3700" b="1" spc="-16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700" b="1" spc="-10" dirty="0">
                <a:solidFill>
                  <a:srgbClr val="CC0000"/>
                </a:solidFill>
                <a:latin typeface="Calibri"/>
                <a:cs typeface="Calibri"/>
              </a:rPr>
              <a:t>мелодия, способствует</a:t>
            </a:r>
            <a:r>
              <a:rPr sz="3700" b="1" spc="-15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CC0000"/>
                </a:solidFill>
                <a:latin typeface="Calibri"/>
                <a:cs typeface="Calibri"/>
              </a:rPr>
              <a:t>уяснению</a:t>
            </a:r>
            <a:r>
              <a:rPr sz="3700" b="1" spc="-13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CC0000"/>
                </a:solidFill>
                <a:latin typeface="Calibri"/>
                <a:cs typeface="Calibri"/>
              </a:rPr>
              <a:t>ценностных</a:t>
            </a:r>
            <a:r>
              <a:rPr sz="3700" b="1" spc="-15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CC0000"/>
                </a:solidFill>
                <a:latin typeface="Calibri"/>
                <a:cs typeface="Calibri"/>
              </a:rPr>
              <a:t>ориентиров</a:t>
            </a:r>
            <a:r>
              <a:rPr sz="3700" b="1" spc="-13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700" b="1" spc="-10" dirty="0">
                <a:solidFill>
                  <a:srgbClr val="CC0000"/>
                </a:solidFill>
                <a:latin typeface="Calibri"/>
                <a:cs typeface="Calibri"/>
              </a:rPr>
              <a:t>духовной </a:t>
            </a:r>
            <a:r>
              <a:rPr sz="3700" b="1" dirty="0">
                <a:solidFill>
                  <a:srgbClr val="CC0000"/>
                </a:solidFill>
                <a:latin typeface="Calibri"/>
                <a:cs typeface="Calibri"/>
              </a:rPr>
              <a:t>жизни</a:t>
            </a:r>
            <a:r>
              <a:rPr sz="3700" b="1" spc="-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CC0000"/>
                </a:solidFill>
                <a:latin typeface="Calibri"/>
                <a:cs typeface="Calibri"/>
              </a:rPr>
              <a:t>ханты,</a:t>
            </a:r>
            <a:r>
              <a:rPr sz="3700" b="1" spc="-114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CC0000"/>
                </a:solidFill>
                <a:latin typeface="Calibri"/>
                <a:cs typeface="Calibri"/>
              </a:rPr>
              <a:t>его</a:t>
            </a:r>
            <a:r>
              <a:rPr sz="3700" b="1" spc="-10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CC0000"/>
                </a:solidFill>
                <a:latin typeface="Calibri"/>
                <a:cs typeface="Calibri"/>
              </a:rPr>
              <a:t>этических</a:t>
            </a:r>
            <a:r>
              <a:rPr sz="3700" b="1" spc="-9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CC0000"/>
                </a:solidFill>
                <a:latin typeface="Calibri"/>
                <a:cs typeface="Calibri"/>
              </a:rPr>
              <a:t>и</a:t>
            </a:r>
            <a:r>
              <a:rPr sz="3700" b="1" spc="-100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700" b="1" dirty="0">
                <a:solidFill>
                  <a:srgbClr val="CC0000"/>
                </a:solidFill>
                <a:latin typeface="Calibri"/>
                <a:cs typeface="Calibri"/>
              </a:rPr>
              <a:t>эстетических</a:t>
            </a:r>
            <a:r>
              <a:rPr sz="3700" b="1" spc="-85" dirty="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>
              <a:rPr sz="3700" b="1" spc="-10" dirty="0">
                <a:solidFill>
                  <a:srgbClr val="CC0000"/>
                </a:solidFill>
                <a:latin typeface="Calibri"/>
                <a:cs typeface="Calibri"/>
              </a:rPr>
              <a:t>предпочтений.</a:t>
            </a:r>
            <a:endParaRPr sz="37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71AD9F1-CA44-DCB2-AA79-EFCF401AA5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4353" y="-126390"/>
            <a:ext cx="12187647" cy="6487673"/>
          </a:xfrm>
          <a:prstGeom prst="rect">
            <a:avLst/>
          </a:prstGeom>
        </p:spPr>
        <p:txBody>
          <a:bodyPr vert="horz" wrap="square" lIns="0" tIns="8255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650"/>
              </a:spcBef>
            </a:pPr>
            <a:endParaRPr lang="ru-RU" sz="3800" b="1" spc="-50" dirty="0">
              <a:solidFill>
                <a:srgbClr val="990033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50"/>
              </a:spcBef>
            </a:pPr>
            <a:r>
              <a:rPr lang="ru-RU" sz="3800" b="1" dirty="0">
                <a:solidFill>
                  <a:srgbClr val="990033"/>
                </a:solidFill>
                <a:latin typeface="Calibri"/>
                <a:cs typeface="Calibri"/>
              </a:rPr>
              <a:t>	</a:t>
            </a:r>
            <a:r>
              <a:rPr sz="3800" b="1" dirty="0" err="1">
                <a:solidFill>
                  <a:srgbClr val="990033"/>
                </a:solidFill>
                <a:latin typeface="Calibri"/>
                <a:cs typeface="Calibri"/>
              </a:rPr>
              <a:t>Принципиально</a:t>
            </a:r>
            <a:r>
              <a:rPr sz="38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важным</a:t>
            </a:r>
            <a:r>
              <a:rPr sz="38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является</a:t>
            </a:r>
            <a:r>
              <a:rPr sz="38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тот</a:t>
            </a:r>
            <a:r>
              <a:rPr sz="38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момент,</a:t>
            </a:r>
            <a:r>
              <a:rPr sz="38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25" dirty="0" err="1">
                <a:solidFill>
                  <a:srgbClr val="990033"/>
                </a:solidFill>
                <a:latin typeface="Calibri"/>
                <a:cs typeface="Calibri"/>
              </a:rPr>
              <a:t>что</a:t>
            </a:r>
            <a:r>
              <a:rPr sz="3800" b="1" spc="-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lang="ru-RU" sz="3800" b="1" spc="-25" dirty="0">
                <a:solidFill>
                  <a:srgbClr val="990033"/>
                </a:solidFill>
                <a:latin typeface="Calibri"/>
                <a:cs typeface="Calibri"/>
              </a:rPr>
              <a:t>	</a:t>
            </a:r>
            <a:r>
              <a:rPr sz="3800" b="1" dirty="0" err="1">
                <a:solidFill>
                  <a:srgbClr val="990033"/>
                </a:solidFill>
                <a:latin typeface="Calibri"/>
                <a:cs typeface="Calibri"/>
              </a:rPr>
              <a:t>память</a:t>
            </a:r>
            <a:r>
              <a:rPr sz="38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поэтессы</a:t>
            </a:r>
            <a:r>
              <a:rPr sz="3800" b="1" spc="-1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сохранила</a:t>
            </a:r>
            <a:r>
              <a:rPr sz="38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детское</a:t>
            </a:r>
            <a:r>
              <a:rPr sz="38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впечатление</a:t>
            </a:r>
            <a:r>
              <a:rPr sz="3800" b="1" spc="-1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50" dirty="0">
                <a:solidFill>
                  <a:srgbClr val="990033"/>
                </a:solidFill>
                <a:latin typeface="Calibri"/>
                <a:cs typeface="Calibri"/>
              </a:rPr>
              <a:t>о </a:t>
            </a:r>
            <a:r>
              <a:rPr lang="ru-RU" sz="3800" b="1" spc="-50" dirty="0">
                <a:solidFill>
                  <a:srgbClr val="990033"/>
                </a:solidFill>
                <a:latin typeface="Calibri"/>
                <a:cs typeface="Calibri"/>
              </a:rPr>
              <a:t>	</a:t>
            </a:r>
            <a:r>
              <a:rPr sz="3800" b="1" dirty="0" err="1">
                <a:solidFill>
                  <a:srgbClr val="990033"/>
                </a:solidFill>
                <a:latin typeface="Calibri"/>
                <a:cs typeface="Calibri"/>
              </a:rPr>
              <a:t>родном</a:t>
            </a:r>
            <a:r>
              <a:rPr sz="38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жилище:</a:t>
            </a:r>
            <a:r>
              <a:rPr sz="38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«Как</a:t>
            </a:r>
            <a:r>
              <a:rPr sz="38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любила</a:t>
            </a:r>
            <a:r>
              <a:rPr sz="38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я</a:t>
            </a:r>
            <a:r>
              <a:rPr sz="38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наш</a:t>
            </a:r>
            <a:r>
              <a:rPr sz="3800" b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весёлый</a:t>
            </a:r>
            <a:r>
              <a:rPr sz="38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0000FF"/>
                </a:solidFill>
                <a:latin typeface="Calibri"/>
                <a:cs typeface="Calibri"/>
              </a:rPr>
              <a:t>чум». </a:t>
            </a:r>
            <a:r>
              <a:rPr sz="3800" b="1" dirty="0" err="1">
                <a:solidFill>
                  <a:srgbClr val="990033"/>
                </a:solidFill>
                <a:latin typeface="Calibri"/>
                <a:cs typeface="Calibri"/>
              </a:rPr>
              <a:t>Жизнерадостная</a:t>
            </a:r>
            <a:r>
              <a:rPr sz="38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атмосфера</a:t>
            </a:r>
            <a:r>
              <a:rPr sz="38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родного</a:t>
            </a:r>
            <a:r>
              <a:rPr sz="38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крова</a:t>
            </a:r>
            <a:r>
              <a:rPr sz="38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состояла</a:t>
            </a:r>
            <a:r>
              <a:rPr sz="38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25" dirty="0" err="1">
                <a:solidFill>
                  <a:srgbClr val="990033"/>
                </a:solidFill>
                <a:latin typeface="Calibri"/>
                <a:cs typeface="Calibri"/>
              </a:rPr>
              <a:t>из</a:t>
            </a:r>
            <a:r>
              <a:rPr sz="3800" b="1" spc="-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 err="1">
                <a:solidFill>
                  <a:srgbClr val="990033"/>
                </a:solidFill>
                <a:latin typeface="Calibri"/>
                <a:cs typeface="Calibri"/>
              </a:rPr>
              <a:t>того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,</a:t>
            </a:r>
            <a:r>
              <a:rPr sz="3800" b="1" spc="-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что</a:t>
            </a:r>
            <a:r>
              <a:rPr sz="38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800" b="1" spc="-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его</a:t>
            </a:r>
            <a:r>
              <a:rPr sz="3800" b="1" spc="-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пространстве</a:t>
            </a:r>
            <a:r>
              <a:rPr sz="3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можно</a:t>
            </a:r>
            <a:r>
              <a:rPr sz="3800" b="1" spc="-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было</a:t>
            </a:r>
            <a:r>
              <a:rPr sz="38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шить</a:t>
            </a:r>
            <a:r>
              <a:rPr sz="38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50" dirty="0">
                <a:solidFill>
                  <a:srgbClr val="990033"/>
                </a:solidFill>
                <a:latin typeface="Calibri"/>
                <a:cs typeface="Calibri"/>
              </a:rPr>
              <a:t>и 	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расшивать,</a:t>
            </a:r>
            <a:r>
              <a:rPr sz="3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петь</a:t>
            </a:r>
            <a:r>
              <a:rPr sz="38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3800" b="1" spc="-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танцевать.</a:t>
            </a:r>
            <a:r>
              <a:rPr sz="3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А</a:t>
            </a:r>
            <a:r>
              <a:rPr sz="3800" b="1" spc="-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главное</a:t>
            </a:r>
            <a:r>
              <a:rPr sz="3800" b="1" spc="-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–</a:t>
            </a:r>
            <a:r>
              <a:rPr sz="3800" b="1" spc="-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молиться 	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богам.</a:t>
            </a:r>
            <a:r>
              <a:rPr sz="38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Родной</a:t>
            </a:r>
            <a:r>
              <a:rPr sz="3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чум</a:t>
            </a:r>
            <a:r>
              <a:rPr sz="3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словно</a:t>
            </a:r>
            <a:r>
              <a:rPr sz="38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бы</a:t>
            </a:r>
            <a:r>
              <a:rPr sz="38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раздвигает</a:t>
            </a:r>
            <a:r>
              <a:rPr sz="3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границы, 	</a:t>
            </a:r>
            <a:r>
              <a:rPr sz="3800" b="1" spc="-20" dirty="0">
                <a:solidFill>
                  <a:srgbClr val="990033"/>
                </a:solidFill>
                <a:latin typeface="Calibri"/>
                <a:cs typeface="Calibri"/>
              </a:rPr>
              <a:t>когда</a:t>
            </a:r>
            <a:r>
              <a:rPr sz="38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поющая</a:t>
            </a:r>
            <a:r>
              <a:rPr sz="38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i="1" dirty="0">
                <a:solidFill>
                  <a:srgbClr val="0000FF"/>
                </a:solidFill>
                <a:latin typeface="Calibri"/>
                <a:cs typeface="Calibri"/>
              </a:rPr>
              <a:t>«Песню</a:t>
            </a:r>
            <a:r>
              <a:rPr sz="3800" b="1" i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i="1" dirty="0">
                <a:solidFill>
                  <a:srgbClr val="0000FF"/>
                </a:solidFill>
                <a:latin typeface="Calibri"/>
                <a:cs typeface="Calibri"/>
              </a:rPr>
              <a:t>бабушки»</a:t>
            </a:r>
            <a:r>
              <a:rPr sz="3800" b="1" i="1" spc="-1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вспоминает,</a:t>
            </a:r>
            <a:r>
              <a:rPr sz="38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25" dirty="0">
                <a:solidFill>
                  <a:srgbClr val="990033"/>
                </a:solidFill>
                <a:latin typeface="Calibri"/>
                <a:cs typeface="Calibri"/>
              </a:rPr>
              <a:t>как</a:t>
            </a:r>
            <a:endParaRPr sz="3800" dirty="0">
              <a:latin typeface="Calibri"/>
              <a:cs typeface="Calibri"/>
            </a:endParaRPr>
          </a:p>
          <a:p>
            <a:pPr marL="228600" indent="635">
              <a:lnSpc>
                <a:spcPts val="4100"/>
              </a:lnSpc>
              <a:spcBef>
                <a:spcPts val="40"/>
              </a:spcBef>
            </a:pP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«била</a:t>
            </a:r>
            <a:r>
              <a:rPr sz="38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белку,</a:t>
            </a:r>
            <a:r>
              <a:rPr sz="38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мяла</a:t>
            </a:r>
            <a:r>
              <a:rPr sz="38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кожи»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,</a:t>
            </a:r>
            <a:r>
              <a:rPr sz="38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20" dirty="0">
                <a:solidFill>
                  <a:srgbClr val="990033"/>
                </a:solidFill>
                <a:latin typeface="Calibri"/>
                <a:cs typeface="Calibri"/>
              </a:rPr>
              <a:t>когда</a:t>
            </a:r>
            <a:r>
              <a:rPr sz="38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к</a:t>
            </a:r>
            <a:r>
              <a:rPr sz="3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жилому</a:t>
            </a:r>
            <a:r>
              <a:rPr sz="3800" b="1" spc="-10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пространству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причисляет</a:t>
            </a:r>
            <a:r>
              <a:rPr sz="38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чащу</a:t>
            </a:r>
            <a:r>
              <a:rPr sz="3800" b="1" spc="-6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урмана.</a:t>
            </a:r>
            <a:endParaRPr sz="3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D69EE6B8-DD6D-F36B-53BE-190A47FE6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592327"/>
            <a:ext cx="11694795" cy="502856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 marR="5080">
              <a:lnSpc>
                <a:spcPts val="4100"/>
              </a:lnSpc>
              <a:spcBef>
                <a:spcPts val="625"/>
              </a:spcBef>
            </a:pP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8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лирическом</a:t>
            </a:r>
            <a:r>
              <a:rPr sz="38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пространстве</a:t>
            </a:r>
            <a:r>
              <a:rPr sz="3800" b="1" spc="-10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Марии</a:t>
            </a:r>
            <a:r>
              <a:rPr sz="38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Вагатовой</a:t>
            </a:r>
            <a:r>
              <a:rPr sz="38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родной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дом</a:t>
            </a:r>
            <a:r>
              <a:rPr sz="38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неизменно</a:t>
            </a:r>
            <a:r>
              <a:rPr sz="3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«лаской</a:t>
            </a:r>
            <a:r>
              <a:rPr sz="3800" b="1" spc="-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и</a:t>
            </a:r>
            <a:r>
              <a:rPr sz="38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покоем</a:t>
            </a:r>
            <a:r>
              <a:rPr sz="3800" b="1" spc="-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дышит»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.</a:t>
            </a:r>
            <a:r>
              <a:rPr sz="38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Будучи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синонимом</a:t>
            </a:r>
            <a:r>
              <a:rPr sz="3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слову</a:t>
            </a:r>
            <a:r>
              <a:rPr sz="38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чум,</a:t>
            </a:r>
            <a:r>
              <a:rPr sz="38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дом</a:t>
            </a:r>
            <a:r>
              <a:rPr sz="3800" b="1" spc="-7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может</a:t>
            </a:r>
            <a:r>
              <a:rPr sz="38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именоваться</a:t>
            </a:r>
            <a:r>
              <a:rPr sz="38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юртой,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не</a:t>
            </a:r>
            <a:r>
              <a:rPr sz="3800" b="1" spc="-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теряя</a:t>
            </a:r>
            <a:r>
              <a:rPr sz="3800" b="1" spc="-8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основного</a:t>
            </a:r>
            <a:r>
              <a:rPr sz="3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20" dirty="0">
                <a:solidFill>
                  <a:srgbClr val="990033"/>
                </a:solidFill>
                <a:latin typeface="Calibri"/>
                <a:cs typeface="Calibri"/>
              </a:rPr>
              <a:t>положительного</a:t>
            </a:r>
            <a:r>
              <a:rPr sz="3800" b="1" spc="-7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начала</a:t>
            </a:r>
            <a:r>
              <a:rPr sz="3800" b="1" spc="-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25" dirty="0">
                <a:solidFill>
                  <a:srgbClr val="990033"/>
                </a:solidFill>
                <a:latin typeface="Calibri"/>
                <a:cs typeface="Calibri"/>
              </a:rPr>
              <a:t>его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мелодии,</a:t>
            </a:r>
            <a:r>
              <a:rPr sz="38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800" b="1" spc="-114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которой</a:t>
            </a:r>
            <a:r>
              <a:rPr sz="3800" b="1" spc="-1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неизменно</a:t>
            </a:r>
            <a:r>
              <a:rPr sz="38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отмечается</a:t>
            </a:r>
            <a:r>
              <a:rPr sz="3800" b="1" spc="-1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25" dirty="0">
                <a:solidFill>
                  <a:srgbClr val="990033"/>
                </a:solidFill>
                <a:latin typeface="Calibri"/>
                <a:cs typeface="Calibri"/>
              </a:rPr>
              <a:t>не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проходящая</a:t>
            </a:r>
            <a:r>
              <a:rPr sz="38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гармония.</a:t>
            </a:r>
            <a:r>
              <a:rPr sz="3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3800" b="1" spc="-9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990033"/>
                </a:solidFill>
                <a:latin typeface="Calibri"/>
                <a:cs typeface="Calibri"/>
              </a:rPr>
              <a:t>стихотворении</a:t>
            </a:r>
            <a:r>
              <a:rPr sz="38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i="1" spc="-10" dirty="0">
                <a:solidFill>
                  <a:srgbClr val="0000FF"/>
                </a:solidFill>
                <a:latin typeface="Calibri"/>
                <a:cs typeface="Calibri"/>
              </a:rPr>
              <a:t>«Доченька, </a:t>
            </a:r>
            <a:r>
              <a:rPr sz="3800" b="1" i="1" dirty="0">
                <a:solidFill>
                  <a:srgbClr val="0000FF"/>
                </a:solidFill>
                <a:latin typeface="Calibri"/>
                <a:cs typeface="Calibri"/>
              </a:rPr>
              <a:t>доченька!»</a:t>
            </a:r>
            <a:r>
              <a:rPr sz="3800" b="1" i="1" spc="-1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990033"/>
                </a:solidFill>
                <a:latin typeface="Calibri"/>
                <a:cs typeface="Calibri"/>
              </a:rPr>
              <a:t>такая</a:t>
            </a:r>
            <a:r>
              <a:rPr sz="3800" b="1" spc="-11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3800" b="1" spc="-20" dirty="0">
                <a:solidFill>
                  <a:srgbClr val="990033"/>
                </a:solidFill>
                <a:latin typeface="Calibri"/>
                <a:cs typeface="Calibri"/>
              </a:rPr>
              <a:t>юрта</a:t>
            </a:r>
            <a:endParaRPr sz="3800" dirty="0">
              <a:latin typeface="Calibri"/>
              <a:cs typeface="Calibri"/>
            </a:endParaRPr>
          </a:p>
          <a:p>
            <a:pPr marL="12700" marR="4603750">
              <a:lnSpc>
                <a:spcPts val="5100"/>
              </a:lnSpc>
              <a:spcBef>
                <a:spcPts val="70"/>
              </a:spcBef>
            </a:pP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Днём</a:t>
            </a:r>
            <a:r>
              <a:rPr sz="38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светом</a:t>
            </a:r>
            <a:r>
              <a:rPr sz="38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солнца</a:t>
            </a:r>
            <a:r>
              <a:rPr sz="3800" b="1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spc="-10" dirty="0">
                <a:solidFill>
                  <a:srgbClr val="0000FF"/>
                </a:solidFill>
                <a:latin typeface="Calibri"/>
                <a:cs typeface="Calibri"/>
              </a:rPr>
              <a:t>освещалась,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Ночью</a:t>
            </a:r>
            <a:r>
              <a:rPr sz="3800" b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свет</a:t>
            </a:r>
            <a:r>
              <a:rPr sz="3800" b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от</a:t>
            </a:r>
            <a:r>
              <a:rPr sz="3800" b="1" spc="-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луны</a:t>
            </a:r>
            <a:r>
              <a:rPr sz="3800" b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падал</a:t>
            </a:r>
            <a:r>
              <a:rPr sz="3800" b="1" spc="-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dirty="0">
                <a:solidFill>
                  <a:srgbClr val="0000FF"/>
                </a:solidFill>
                <a:latin typeface="Calibri"/>
                <a:cs typeface="Calibri"/>
              </a:rPr>
              <a:t>на</a:t>
            </a:r>
            <a:r>
              <a:rPr sz="3800" b="1" spc="-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3800" b="1" spc="-25" dirty="0">
                <a:solidFill>
                  <a:srgbClr val="0000FF"/>
                </a:solidFill>
                <a:latin typeface="Calibri"/>
                <a:cs typeface="Calibri"/>
              </a:rPr>
              <a:t>неё</a:t>
            </a:r>
            <a:endParaRPr sz="3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1398E88-5271-1830-62DD-4E68FF4E21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78739" y="-94181"/>
            <a:ext cx="11642725" cy="5512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50000"/>
              </a:lnSpc>
              <a:spcBef>
                <a:spcPts val="100"/>
              </a:spcBef>
              <a:tabLst>
                <a:tab pos="6527800" algn="l"/>
              </a:tabLst>
            </a:pP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Само</a:t>
            </a:r>
            <a:r>
              <a:rPr sz="4000" b="1" spc="-1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пространство</a:t>
            </a:r>
            <a:r>
              <a:rPr sz="40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родного</a:t>
            </a:r>
            <a:r>
              <a:rPr sz="4000" b="1" spc="-1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жилища</a:t>
            </a:r>
            <a:r>
              <a:rPr sz="4000" b="1" spc="-12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словно</a:t>
            </a:r>
            <a:r>
              <a:rPr sz="4000" b="1" spc="-1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25" dirty="0">
                <a:solidFill>
                  <a:srgbClr val="990033"/>
                </a:solidFill>
                <a:latin typeface="Calibri"/>
                <a:cs typeface="Calibri"/>
              </a:rPr>
              <a:t>бы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наполняет</a:t>
            </a:r>
            <a:r>
              <a:rPr sz="4000" b="1" spc="-15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его</a:t>
            </a:r>
            <a:r>
              <a:rPr sz="4000" b="1" spc="-1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обитателей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	энергией</a:t>
            </a:r>
            <a:r>
              <a:rPr sz="4000" b="1" spc="-9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4000" b="1" spc="-8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красотой, преображает</a:t>
            </a:r>
            <a:r>
              <a:rPr sz="40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его</a:t>
            </a:r>
            <a:r>
              <a:rPr sz="4000" b="1" spc="-1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обитателей</a:t>
            </a:r>
            <a:r>
              <a:rPr sz="4000" b="1" spc="-13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и</a:t>
            </a:r>
            <a:r>
              <a:rPr sz="4000" b="1" spc="-1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пришедших</a:t>
            </a:r>
            <a:r>
              <a:rPr sz="40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гостей.</a:t>
            </a:r>
            <a:r>
              <a:rPr sz="4000" b="1" spc="-13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50" dirty="0">
                <a:solidFill>
                  <a:srgbClr val="990033"/>
                </a:solidFill>
                <a:latin typeface="Calibri"/>
                <a:cs typeface="Calibri"/>
              </a:rPr>
              <a:t>В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стихотворении</a:t>
            </a:r>
            <a:r>
              <a:rPr sz="4000" b="1" spc="-14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i="1" dirty="0">
                <a:solidFill>
                  <a:srgbClr val="0000FF"/>
                </a:solidFill>
                <a:latin typeface="Calibri"/>
                <a:cs typeface="Calibri"/>
              </a:rPr>
              <a:t>«Если</a:t>
            </a:r>
            <a:r>
              <a:rPr sz="4000" b="1" i="1" spc="-1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i="1" dirty="0">
                <a:solidFill>
                  <a:srgbClr val="0000FF"/>
                </a:solidFill>
                <a:latin typeface="Calibri"/>
                <a:cs typeface="Calibri"/>
              </a:rPr>
              <a:t>пошла</a:t>
            </a:r>
            <a:r>
              <a:rPr sz="4000" b="1" i="1" spc="-1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i="1" dirty="0">
                <a:solidFill>
                  <a:srgbClr val="0000FF"/>
                </a:solidFill>
                <a:latin typeface="Calibri"/>
                <a:cs typeface="Calibri"/>
              </a:rPr>
              <a:t>плясать</a:t>
            </a:r>
            <a:r>
              <a:rPr sz="4000" b="1" i="1" spc="-1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i="1" spc="-10" dirty="0">
                <a:solidFill>
                  <a:srgbClr val="0000FF"/>
                </a:solidFill>
                <a:latin typeface="Calibri"/>
                <a:cs typeface="Calibri"/>
              </a:rPr>
              <a:t>женщина-</a:t>
            </a:r>
            <a:r>
              <a:rPr sz="4000" b="1" i="1" dirty="0">
                <a:solidFill>
                  <a:srgbClr val="0000FF"/>
                </a:solidFill>
                <a:latin typeface="Calibri"/>
                <a:cs typeface="Calibri"/>
              </a:rPr>
              <a:t>ханты»</a:t>
            </a:r>
            <a:r>
              <a:rPr sz="4000" b="1" i="1" spc="-1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сердца</a:t>
            </a:r>
            <a:r>
              <a:rPr sz="4000" b="1" spc="-1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людей,</a:t>
            </a:r>
            <a:r>
              <a:rPr sz="4000" b="1" spc="-15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оказавшиеся</a:t>
            </a:r>
            <a:r>
              <a:rPr sz="4000" b="1" spc="-14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в</a:t>
            </a:r>
            <a:r>
              <a:rPr sz="4000" b="1" spc="-165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пространстве </a:t>
            </a:r>
            <a:r>
              <a:rPr sz="4000" b="1" dirty="0">
                <a:solidFill>
                  <a:srgbClr val="990033"/>
                </a:solidFill>
                <a:latin typeface="Calibri"/>
                <a:cs typeface="Calibri"/>
              </a:rPr>
              <a:t>дома,</a:t>
            </a:r>
            <a:r>
              <a:rPr sz="4000" b="1" spc="-120" dirty="0">
                <a:solidFill>
                  <a:srgbClr val="990033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0000FF"/>
                </a:solidFill>
                <a:latin typeface="Calibri"/>
                <a:cs typeface="Calibri"/>
              </a:rPr>
              <a:t>«растаивают,</a:t>
            </a:r>
            <a:r>
              <a:rPr sz="4000" b="1" spc="-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как</a:t>
            </a:r>
            <a:r>
              <a:rPr sz="4000" b="1" spc="-1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00FF"/>
                </a:solidFill>
                <a:latin typeface="Calibri"/>
                <a:cs typeface="Calibri"/>
              </a:rPr>
              <a:t>утренний</a:t>
            </a:r>
            <a:r>
              <a:rPr sz="4000" b="1" spc="-11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00FF"/>
                </a:solidFill>
                <a:latin typeface="Calibri"/>
                <a:cs typeface="Calibri"/>
              </a:rPr>
              <a:t>иней»</a:t>
            </a:r>
            <a:r>
              <a:rPr sz="4000" b="1" spc="-10" dirty="0">
                <a:solidFill>
                  <a:srgbClr val="990033"/>
                </a:solidFill>
                <a:latin typeface="Calibri"/>
                <a:cs typeface="Calibri"/>
              </a:rPr>
              <a:t>.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2187</Words>
  <Application>Microsoft Office PowerPoint</Application>
  <PresentationFormat>Широкоэкранный</PresentationFormat>
  <Paragraphs>145</Paragraphs>
  <Slides>41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4" baseType="lpstr">
      <vt:lpstr>Arial</vt:lpstr>
      <vt:lpstr>Calibri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Родной дом наполняет ноги танцующей резвостью и силой, они становятся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Языческая основа мелодии родного дома звучит в параллелизме с миром родной природы, когда «Люди оказываются подобны деревьям –</vt:lpstr>
      <vt:lpstr>Презентация PowerPoint</vt:lpstr>
      <vt:lpstr>Презентация PowerPoint</vt:lpstr>
      <vt:lpstr>Презентация PowerPoint</vt:lpstr>
      <vt:lpstr>Презентация PowerPoint</vt:lpstr>
      <vt:lpstr>Пɵмащипа! 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Санта</dc:creator>
  <cp:lastModifiedBy>admin</cp:lastModifiedBy>
  <cp:revision>8</cp:revision>
  <dcterms:created xsi:type="dcterms:W3CDTF">2026-03-27T11:33:22Z</dcterms:created>
  <dcterms:modified xsi:type="dcterms:W3CDTF">2026-03-29T08:40:19Z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2024-12-20T00:00:00Z</vt:filetime>
  </property>
  <property fmtid="{D5CDD505-2E9C-101B-9397-08002B2CF9AE}" pid="3" name="Creator">
    <vt:lpwstr>Acrobat PDFMaker 11 для PowerPoint</vt:lpwstr>
  </property>
  <property fmtid="{D5CDD505-2E9C-101B-9397-08002B2CF9AE}" pid="4" name="LastSaved">
    <vt:filetime>2026-03-27T00:00:00Z</vt:filetime>
  </property>
  <property fmtid="{D5CDD505-2E9C-101B-9397-08002B2CF9AE}" pid="5" name="Producer">
    <vt:lpwstr>Adobe PDF Library 11.0</vt:lpwstr>
  </property>
</Properties>
</file>