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296" r:id="rId4"/>
    <p:sldId id="295" r:id="rId5"/>
    <p:sldId id="284" r:id="rId6"/>
    <p:sldId id="297" r:id="rId7"/>
    <p:sldId id="286" r:id="rId8"/>
    <p:sldId id="287" r:id="rId9"/>
    <p:sldId id="288" r:id="rId10"/>
    <p:sldId id="257" r:id="rId11"/>
    <p:sldId id="298" r:id="rId12"/>
    <p:sldId id="260" r:id="rId13"/>
    <p:sldId id="283" r:id="rId14"/>
    <p:sldId id="261" r:id="rId15"/>
    <p:sldId id="262" r:id="rId16"/>
    <p:sldId id="263" r:id="rId17"/>
    <p:sldId id="264" r:id="rId18"/>
    <p:sldId id="265" r:id="rId19"/>
    <p:sldId id="266" r:id="rId20"/>
    <p:sldId id="267" r:id="rId21"/>
    <p:sldId id="268" r:id="rId22"/>
    <p:sldId id="269" r:id="rId23"/>
    <p:sldId id="270" r:id="rId24"/>
    <p:sldId id="272" r:id="rId25"/>
    <p:sldId id="290" r:id="rId26"/>
    <p:sldId id="273" r:id="rId27"/>
    <p:sldId id="274" r:id="rId28"/>
    <p:sldId id="275" r:id="rId29"/>
    <p:sldId id="294" r:id="rId30"/>
    <p:sldId id="276"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3399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showGuides="1">
      <p:cViewPr>
        <p:scale>
          <a:sx n="84" d="100"/>
          <a:sy n="84" d="100"/>
        </p:scale>
        <p:origin x="-1344"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91B32-90BB-4ADD-B344-D6E541FEDEF9}" type="datetimeFigureOut">
              <a:rPr lang="ru-RU" smtClean="0"/>
              <a:t>01.06.2026</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6E6E5-B36A-4CC2-BE3C-A5EBF921B748}" type="slidenum">
              <a:rPr lang="ru-RU" smtClean="0"/>
              <a:t>‹#›</a:t>
            </a:fld>
            <a:endParaRPr lang="ru-RU"/>
          </a:p>
        </p:txBody>
      </p:sp>
    </p:spTree>
    <p:extLst>
      <p:ext uri="{BB962C8B-B14F-4D97-AF65-F5344CB8AC3E}">
        <p14:creationId xmlns:p14="http://schemas.microsoft.com/office/powerpoint/2010/main" val="108671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06E6E5-B36A-4CC2-BE3C-A5EBF921B748}" type="slidenum">
              <a:rPr lang="ru-RU" smtClean="0"/>
              <a:t>24</a:t>
            </a:fld>
            <a:endParaRPr lang="ru-RU"/>
          </a:p>
        </p:txBody>
      </p:sp>
    </p:spTree>
    <p:extLst>
      <p:ext uri="{BB962C8B-B14F-4D97-AF65-F5344CB8AC3E}">
        <p14:creationId xmlns:p14="http://schemas.microsoft.com/office/powerpoint/2010/main" val="59322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06E6E5-B36A-4CC2-BE3C-A5EBF921B748}" type="slidenum">
              <a:rPr lang="ru-RU" smtClean="0"/>
              <a:t>25</a:t>
            </a:fld>
            <a:endParaRPr lang="ru-RU"/>
          </a:p>
        </p:txBody>
      </p:sp>
    </p:spTree>
    <p:extLst>
      <p:ext uri="{BB962C8B-B14F-4D97-AF65-F5344CB8AC3E}">
        <p14:creationId xmlns:p14="http://schemas.microsoft.com/office/powerpoint/2010/main" val="593229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06E6E5-B36A-4CC2-BE3C-A5EBF921B748}" type="slidenum">
              <a:rPr lang="ru-RU" smtClean="0"/>
              <a:t>26</a:t>
            </a:fld>
            <a:endParaRPr lang="ru-RU"/>
          </a:p>
        </p:txBody>
      </p:sp>
    </p:spTree>
    <p:extLst>
      <p:ext uri="{BB962C8B-B14F-4D97-AF65-F5344CB8AC3E}">
        <p14:creationId xmlns:p14="http://schemas.microsoft.com/office/powerpoint/2010/main" val="59322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06E6E5-B36A-4CC2-BE3C-A5EBF921B748}" type="slidenum">
              <a:rPr lang="ru-RU" smtClean="0"/>
              <a:t>27</a:t>
            </a:fld>
            <a:endParaRPr lang="ru-RU"/>
          </a:p>
        </p:txBody>
      </p:sp>
    </p:spTree>
    <p:extLst>
      <p:ext uri="{BB962C8B-B14F-4D97-AF65-F5344CB8AC3E}">
        <p14:creationId xmlns:p14="http://schemas.microsoft.com/office/powerpoint/2010/main" val="59322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06E6E5-B36A-4CC2-BE3C-A5EBF921B748}" type="slidenum">
              <a:rPr lang="ru-RU" smtClean="0"/>
              <a:t>28</a:t>
            </a:fld>
            <a:endParaRPr lang="ru-RU"/>
          </a:p>
        </p:txBody>
      </p:sp>
    </p:spTree>
    <p:extLst>
      <p:ext uri="{BB962C8B-B14F-4D97-AF65-F5344CB8AC3E}">
        <p14:creationId xmlns:p14="http://schemas.microsoft.com/office/powerpoint/2010/main" val="593229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06E6E5-B36A-4CC2-BE3C-A5EBF921B748}" type="slidenum">
              <a:rPr lang="ru-RU" smtClean="0"/>
              <a:t>30</a:t>
            </a:fld>
            <a:endParaRPr lang="ru-RU"/>
          </a:p>
        </p:txBody>
      </p:sp>
    </p:spTree>
    <p:extLst>
      <p:ext uri="{BB962C8B-B14F-4D97-AF65-F5344CB8AC3E}">
        <p14:creationId xmlns:p14="http://schemas.microsoft.com/office/powerpoint/2010/main" val="59322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5D38FD-7CB4-F662-B25B-C9C39095030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22B3F378-7108-3A18-596E-D1FEA9DEB7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0D83F4B3-D71C-1A94-8FAE-FA7426FC3AEB}"/>
              </a:ext>
            </a:extLst>
          </p:cNvPr>
          <p:cNvSpPr>
            <a:spLocks noGrp="1"/>
          </p:cNvSpPr>
          <p:nvPr>
            <p:ph type="dt" sz="half" idx="10"/>
          </p:nvPr>
        </p:nvSpPr>
        <p:spPr/>
        <p:txBody>
          <a:bodyPr/>
          <a:lstStyle/>
          <a:p>
            <a:fld id="{86B5F8EC-442D-4A52-9407-980550622282}" type="datetimeFigureOut">
              <a:rPr lang="ru-RU" smtClean="0"/>
              <a:t>01.06.2026</a:t>
            </a:fld>
            <a:endParaRPr lang="ru-RU"/>
          </a:p>
        </p:txBody>
      </p:sp>
      <p:sp>
        <p:nvSpPr>
          <p:cNvPr id="5" name="Нижний колонтитул 4">
            <a:extLst>
              <a:ext uri="{FF2B5EF4-FFF2-40B4-BE49-F238E27FC236}">
                <a16:creationId xmlns="" xmlns:a16="http://schemas.microsoft.com/office/drawing/2014/main" id="{13D76532-8BC4-B894-0AC1-46BA1976952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5E692009-9812-E69D-3724-BD511F6018C5}"/>
              </a:ext>
            </a:extLst>
          </p:cNvPr>
          <p:cNvSpPr>
            <a:spLocks noGrp="1"/>
          </p:cNvSpPr>
          <p:nvPr>
            <p:ph type="sldNum" sz="quarter" idx="12"/>
          </p:nvPr>
        </p:nvSpPr>
        <p:spPr/>
        <p:txBody>
          <a:bodyPr/>
          <a:lstStyle/>
          <a:p>
            <a:fld id="{FE24CA4F-6594-4F35-B23E-A96AFFC2BDA9}" type="slidenum">
              <a:rPr lang="ru-RU" smtClean="0"/>
              <a:t>‹#›</a:t>
            </a:fld>
            <a:endParaRPr lang="ru-RU"/>
          </a:p>
        </p:txBody>
      </p:sp>
    </p:spTree>
    <p:extLst>
      <p:ext uri="{BB962C8B-B14F-4D97-AF65-F5344CB8AC3E}">
        <p14:creationId xmlns:p14="http://schemas.microsoft.com/office/powerpoint/2010/main" val="205288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CBC044F-F947-4FF3-9824-D58C8F2F54D7}"/>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39F9C585-5CF3-5683-A24A-16031577BE1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E766397A-7CFE-BE9B-596E-7D05A5A37CCE}"/>
              </a:ext>
            </a:extLst>
          </p:cNvPr>
          <p:cNvSpPr>
            <a:spLocks noGrp="1"/>
          </p:cNvSpPr>
          <p:nvPr>
            <p:ph type="dt" sz="half" idx="10"/>
          </p:nvPr>
        </p:nvSpPr>
        <p:spPr/>
        <p:txBody>
          <a:bodyPr/>
          <a:lstStyle/>
          <a:p>
            <a:fld id="{86B5F8EC-442D-4A52-9407-980550622282}" type="datetimeFigureOut">
              <a:rPr lang="ru-RU" smtClean="0"/>
              <a:t>01.06.2026</a:t>
            </a:fld>
            <a:endParaRPr lang="ru-RU"/>
          </a:p>
        </p:txBody>
      </p:sp>
      <p:sp>
        <p:nvSpPr>
          <p:cNvPr id="5" name="Нижний колонтитул 4">
            <a:extLst>
              <a:ext uri="{FF2B5EF4-FFF2-40B4-BE49-F238E27FC236}">
                <a16:creationId xmlns="" xmlns:a16="http://schemas.microsoft.com/office/drawing/2014/main" id="{45D2554C-879A-57BD-B8C4-63B47DD947B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9C6A5CC0-5727-3CD2-97B1-8C95FFA6F8E6}"/>
              </a:ext>
            </a:extLst>
          </p:cNvPr>
          <p:cNvSpPr>
            <a:spLocks noGrp="1"/>
          </p:cNvSpPr>
          <p:nvPr>
            <p:ph type="sldNum" sz="quarter" idx="12"/>
          </p:nvPr>
        </p:nvSpPr>
        <p:spPr/>
        <p:txBody>
          <a:bodyPr/>
          <a:lstStyle/>
          <a:p>
            <a:fld id="{FE24CA4F-6594-4F35-B23E-A96AFFC2BDA9}" type="slidenum">
              <a:rPr lang="ru-RU" smtClean="0"/>
              <a:t>‹#›</a:t>
            </a:fld>
            <a:endParaRPr lang="ru-RU"/>
          </a:p>
        </p:txBody>
      </p:sp>
    </p:spTree>
    <p:extLst>
      <p:ext uri="{BB962C8B-B14F-4D97-AF65-F5344CB8AC3E}">
        <p14:creationId xmlns:p14="http://schemas.microsoft.com/office/powerpoint/2010/main" val="35244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14154DA4-464E-A775-7F38-E556C7DCC3A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060410D5-953F-2BBD-B648-F32219EB75B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CC40F7F-A1B5-D6C3-34AA-23316168A58A}"/>
              </a:ext>
            </a:extLst>
          </p:cNvPr>
          <p:cNvSpPr>
            <a:spLocks noGrp="1"/>
          </p:cNvSpPr>
          <p:nvPr>
            <p:ph type="dt" sz="half" idx="10"/>
          </p:nvPr>
        </p:nvSpPr>
        <p:spPr/>
        <p:txBody>
          <a:bodyPr/>
          <a:lstStyle/>
          <a:p>
            <a:fld id="{86B5F8EC-442D-4A52-9407-980550622282}" type="datetimeFigureOut">
              <a:rPr lang="ru-RU" smtClean="0"/>
              <a:t>01.06.2026</a:t>
            </a:fld>
            <a:endParaRPr lang="ru-RU"/>
          </a:p>
        </p:txBody>
      </p:sp>
      <p:sp>
        <p:nvSpPr>
          <p:cNvPr id="5" name="Нижний колонтитул 4">
            <a:extLst>
              <a:ext uri="{FF2B5EF4-FFF2-40B4-BE49-F238E27FC236}">
                <a16:creationId xmlns="" xmlns:a16="http://schemas.microsoft.com/office/drawing/2014/main" id="{78B72E2A-CF02-FB26-121B-174F79E29B8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7E48FF3-DDD1-EF38-3425-DEA816555C4F}"/>
              </a:ext>
            </a:extLst>
          </p:cNvPr>
          <p:cNvSpPr>
            <a:spLocks noGrp="1"/>
          </p:cNvSpPr>
          <p:nvPr>
            <p:ph type="sldNum" sz="quarter" idx="12"/>
          </p:nvPr>
        </p:nvSpPr>
        <p:spPr/>
        <p:txBody>
          <a:bodyPr/>
          <a:lstStyle/>
          <a:p>
            <a:fld id="{FE24CA4F-6594-4F35-B23E-A96AFFC2BDA9}" type="slidenum">
              <a:rPr lang="ru-RU" smtClean="0"/>
              <a:t>‹#›</a:t>
            </a:fld>
            <a:endParaRPr lang="ru-RU"/>
          </a:p>
        </p:txBody>
      </p:sp>
    </p:spTree>
    <p:extLst>
      <p:ext uri="{BB962C8B-B14F-4D97-AF65-F5344CB8AC3E}">
        <p14:creationId xmlns:p14="http://schemas.microsoft.com/office/powerpoint/2010/main" val="104623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49F76A4-550E-0D97-A593-67A5205B67E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1DC43034-A22B-2077-2DDC-D3596FA96F1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EF70211D-CD03-286B-6E5B-1CB990933FAA}"/>
              </a:ext>
            </a:extLst>
          </p:cNvPr>
          <p:cNvSpPr>
            <a:spLocks noGrp="1"/>
          </p:cNvSpPr>
          <p:nvPr>
            <p:ph type="dt" sz="half" idx="10"/>
          </p:nvPr>
        </p:nvSpPr>
        <p:spPr/>
        <p:txBody>
          <a:bodyPr/>
          <a:lstStyle/>
          <a:p>
            <a:fld id="{86B5F8EC-442D-4A52-9407-980550622282}" type="datetimeFigureOut">
              <a:rPr lang="ru-RU" smtClean="0"/>
              <a:t>01.06.2026</a:t>
            </a:fld>
            <a:endParaRPr lang="ru-RU"/>
          </a:p>
        </p:txBody>
      </p:sp>
      <p:sp>
        <p:nvSpPr>
          <p:cNvPr id="5" name="Нижний колонтитул 4">
            <a:extLst>
              <a:ext uri="{FF2B5EF4-FFF2-40B4-BE49-F238E27FC236}">
                <a16:creationId xmlns="" xmlns:a16="http://schemas.microsoft.com/office/drawing/2014/main" id="{BC80F173-60E4-97F5-C0F2-72A38E70C56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007E2788-60D0-3F79-4014-FFA0D4834066}"/>
              </a:ext>
            </a:extLst>
          </p:cNvPr>
          <p:cNvSpPr>
            <a:spLocks noGrp="1"/>
          </p:cNvSpPr>
          <p:nvPr>
            <p:ph type="sldNum" sz="quarter" idx="12"/>
          </p:nvPr>
        </p:nvSpPr>
        <p:spPr/>
        <p:txBody>
          <a:bodyPr/>
          <a:lstStyle/>
          <a:p>
            <a:fld id="{FE24CA4F-6594-4F35-B23E-A96AFFC2BDA9}" type="slidenum">
              <a:rPr lang="ru-RU" smtClean="0"/>
              <a:t>‹#›</a:t>
            </a:fld>
            <a:endParaRPr lang="ru-RU"/>
          </a:p>
        </p:txBody>
      </p:sp>
    </p:spTree>
    <p:extLst>
      <p:ext uri="{BB962C8B-B14F-4D97-AF65-F5344CB8AC3E}">
        <p14:creationId xmlns:p14="http://schemas.microsoft.com/office/powerpoint/2010/main" val="32111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6BA3638-A810-5EA5-5423-E1A31DA1E6C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1D7BFC38-8DAE-964F-EC7C-1E7D408BFD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A5B0ACF8-14D1-7AAC-1044-D6E925514713}"/>
              </a:ext>
            </a:extLst>
          </p:cNvPr>
          <p:cNvSpPr>
            <a:spLocks noGrp="1"/>
          </p:cNvSpPr>
          <p:nvPr>
            <p:ph type="dt" sz="half" idx="10"/>
          </p:nvPr>
        </p:nvSpPr>
        <p:spPr/>
        <p:txBody>
          <a:bodyPr/>
          <a:lstStyle/>
          <a:p>
            <a:fld id="{86B5F8EC-442D-4A52-9407-980550622282}" type="datetimeFigureOut">
              <a:rPr lang="ru-RU" smtClean="0"/>
              <a:t>01.06.2026</a:t>
            </a:fld>
            <a:endParaRPr lang="ru-RU"/>
          </a:p>
        </p:txBody>
      </p:sp>
      <p:sp>
        <p:nvSpPr>
          <p:cNvPr id="5" name="Нижний колонтитул 4">
            <a:extLst>
              <a:ext uri="{FF2B5EF4-FFF2-40B4-BE49-F238E27FC236}">
                <a16:creationId xmlns="" xmlns:a16="http://schemas.microsoft.com/office/drawing/2014/main" id="{BC058ED2-2C7C-DAA5-BD87-6839E738BB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3058C0F7-291C-040D-C6B3-4675839C17D4}"/>
              </a:ext>
            </a:extLst>
          </p:cNvPr>
          <p:cNvSpPr>
            <a:spLocks noGrp="1"/>
          </p:cNvSpPr>
          <p:nvPr>
            <p:ph type="sldNum" sz="quarter" idx="12"/>
          </p:nvPr>
        </p:nvSpPr>
        <p:spPr/>
        <p:txBody>
          <a:bodyPr/>
          <a:lstStyle/>
          <a:p>
            <a:fld id="{FE24CA4F-6594-4F35-B23E-A96AFFC2BDA9}" type="slidenum">
              <a:rPr lang="ru-RU" smtClean="0"/>
              <a:t>‹#›</a:t>
            </a:fld>
            <a:endParaRPr lang="ru-RU"/>
          </a:p>
        </p:txBody>
      </p:sp>
    </p:spTree>
    <p:extLst>
      <p:ext uri="{BB962C8B-B14F-4D97-AF65-F5344CB8AC3E}">
        <p14:creationId xmlns:p14="http://schemas.microsoft.com/office/powerpoint/2010/main" val="2758710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43A6494-861E-2B98-0EB7-55225543213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FA9B7D75-6957-C180-7A0D-224E136805B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6F650300-076C-671E-0717-48F8CD03C36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7DFFD168-0B2B-7818-2E42-A7560B34A6C7}"/>
              </a:ext>
            </a:extLst>
          </p:cNvPr>
          <p:cNvSpPr>
            <a:spLocks noGrp="1"/>
          </p:cNvSpPr>
          <p:nvPr>
            <p:ph type="dt" sz="half" idx="10"/>
          </p:nvPr>
        </p:nvSpPr>
        <p:spPr/>
        <p:txBody>
          <a:bodyPr/>
          <a:lstStyle/>
          <a:p>
            <a:fld id="{86B5F8EC-442D-4A52-9407-980550622282}" type="datetimeFigureOut">
              <a:rPr lang="ru-RU" smtClean="0"/>
              <a:t>01.06.2026</a:t>
            </a:fld>
            <a:endParaRPr lang="ru-RU"/>
          </a:p>
        </p:txBody>
      </p:sp>
      <p:sp>
        <p:nvSpPr>
          <p:cNvPr id="6" name="Нижний колонтитул 5">
            <a:extLst>
              <a:ext uri="{FF2B5EF4-FFF2-40B4-BE49-F238E27FC236}">
                <a16:creationId xmlns="" xmlns:a16="http://schemas.microsoft.com/office/drawing/2014/main" id="{B142FA9E-CA2F-CC10-1882-19E0546380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F4A43E2E-3E8D-ADE9-B917-5F69879E850F}"/>
              </a:ext>
            </a:extLst>
          </p:cNvPr>
          <p:cNvSpPr>
            <a:spLocks noGrp="1"/>
          </p:cNvSpPr>
          <p:nvPr>
            <p:ph type="sldNum" sz="quarter" idx="12"/>
          </p:nvPr>
        </p:nvSpPr>
        <p:spPr/>
        <p:txBody>
          <a:bodyPr/>
          <a:lstStyle/>
          <a:p>
            <a:fld id="{FE24CA4F-6594-4F35-B23E-A96AFFC2BDA9}" type="slidenum">
              <a:rPr lang="ru-RU" smtClean="0"/>
              <a:t>‹#›</a:t>
            </a:fld>
            <a:endParaRPr lang="ru-RU"/>
          </a:p>
        </p:txBody>
      </p:sp>
    </p:spTree>
    <p:extLst>
      <p:ext uri="{BB962C8B-B14F-4D97-AF65-F5344CB8AC3E}">
        <p14:creationId xmlns:p14="http://schemas.microsoft.com/office/powerpoint/2010/main" val="138951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0560504-E4D2-71AA-C357-7561B723163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576656FB-22E4-E0BF-9B57-6FDD6CCAE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1C522DA8-8969-CB2F-6133-EA7430E1553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BE65602B-6BFF-7AD5-6B7D-24F46CAAB3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6A2C2760-0D9E-D4A0-FB50-CE1C6B50FE1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6A52D855-2EBE-2829-2151-76C918540F0A}"/>
              </a:ext>
            </a:extLst>
          </p:cNvPr>
          <p:cNvSpPr>
            <a:spLocks noGrp="1"/>
          </p:cNvSpPr>
          <p:nvPr>
            <p:ph type="dt" sz="half" idx="10"/>
          </p:nvPr>
        </p:nvSpPr>
        <p:spPr/>
        <p:txBody>
          <a:bodyPr/>
          <a:lstStyle/>
          <a:p>
            <a:fld id="{86B5F8EC-442D-4A52-9407-980550622282}" type="datetimeFigureOut">
              <a:rPr lang="ru-RU" smtClean="0"/>
              <a:t>01.06.2026</a:t>
            </a:fld>
            <a:endParaRPr lang="ru-RU"/>
          </a:p>
        </p:txBody>
      </p:sp>
      <p:sp>
        <p:nvSpPr>
          <p:cNvPr id="8" name="Нижний колонтитул 7">
            <a:extLst>
              <a:ext uri="{FF2B5EF4-FFF2-40B4-BE49-F238E27FC236}">
                <a16:creationId xmlns="" xmlns:a16="http://schemas.microsoft.com/office/drawing/2014/main" id="{06B55ED6-607D-386B-421A-0E85EE8E990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C98E03BD-5632-2DF5-54D8-41FC6C580205}"/>
              </a:ext>
            </a:extLst>
          </p:cNvPr>
          <p:cNvSpPr>
            <a:spLocks noGrp="1"/>
          </p:cNvSpPr>
          <p:nvPr>
            <p:ph type="sldNum" sz="quarter" idx="12"/>
          </p:nvPr>
        </p:nvSpPr>
        <p:spPr/>
        <p:txBody>
          <a:bodyPr/>
          <a:lstStyle/>
          <a:p>
            <a:fld id="{FE24CA4F-6594-4F35-B23E-A96AFFC2BDA9}" type="slidenum">
              <a:rPr lang="ru-RU" smtClean="0"/>
              <a:t>‹#›</a:t>
            </a:fld>
            <a:endParaRPr lang="ru-RU"/>
          </a:p>
        </p:txBody>
      </p:sp>
    </p:spTree>
    <p:extLst>
      <p:ext uri="{BB962C8B-B14F-4D97-AF65-F5344CB8AC3E}">
        <p14:creationId xmlns:p14="http://schemas.microsoft.com/office/powerpoint/2010/main" val="22604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DF5C59E-E22F-E627-D6B4-0FF2CC801FF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D94B6863-BED4-C053-A8BB-3ABB6B27FE37}"/>
              </a:ext>
            </a:extLst>
          </p:cNvPr>
          <p:cNvSpPr>
            <a:spLocks noGrp="1"/>
          </p:cNvSpPr>
          <p:nvPr>
            <p:ph type="dt" sz="half" idx="10"/>
          </p:nvPr>
        </p:nvSpPr>
        <p:spPr/>
        <p:txBody>
          <a:bodyPr/>
          <a:lstStyle/>
          <a:p>
            <a:fld id="{86B5F8EC-442D-4A52-9407-980550622282}" type="datetimeFigureOut">
              <a:rPr lang="ru-RU" smtClean="0"/>
              <a:t>01.06.2026</a:t>
            </a:fld>
            <a:endParaRPr lang="ru-RU"/>
          </a:p>
        </p:txBody>
      </p:sp>
      <p:sp>
        <p:nvSpPr>
          <p:cNvPr id="4" name="Нижний колонтитул 3">
            <a:extLst>
              <a:ext uri="{FF2B5EF4-FFF2-40B4-BE49-F238E27FC236}">
                <a16:creationId xmlns="" xmlns:a16="http://schemas.microsoft.com/office/drawing/2014/main" id="{1DB09EC0-35D6-0755-D46E-F9B1AD2D970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8C730DED-EB58-34E3-0939-62C636680218}"/>
              </a:ext>
            </a:extLst>
          </p:cNvPr>
          <p:cNvSpPr>
            <a:spLocks noGrp="1"/>
          </p:cNvSpPr>
          <p:nvPr>
            <p:ph type="sldNum" sz="quarter" idx="12"/>
          </p:nvPr>
        </p:nvSpPr>
        <p:spPr/>
        <p:txBody>
          <a:bodyPr/>
          <a:lstStyle/>
          <a:p>
            <a:fld id="{FE24CA4F-6594-4F35-B23E-A96AFFC2BDA9}" type="slidenum">
              <a:rPr lang="ru-RU" smtClean="0"/>
              <a:t>‹#›</a:t>
            </a:fld>
            <a:endParaRPr lang="ru-RU"/>
          </a:p>
        </p:txBody>
      </p:sp>
    </p:spTree>
    <p:extLst>
      <p:ext uri="{BB962C8B-B14F-4D97-AF65-F5344CB8AC3E}">
        <p14:creationId xmlns:p14="http://schemas.microsoft.com/office/powerpoint/2010/main" val="196473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E31F9872-B9A9-D35A-FAA5-01224059AC82}"/>
              </a:ext>
            </a:extLst>
          </p:cNvPr>
          <p:cNvSpPr>
            <a:spLocks noGrp="1"/>
          </p:cNvSpPr>
          <p:nvPr>
            <p:ph type="dt" sz="half" idx="10"/>
          </p:nvPr>
        </p:nvSpPr>
        <p:spPr/>
        <p:txBody>
          <a:bodyPr/>
          <a:lstStyle/>
          <a:p>
            <a:fld id="{86B5F8EC-442D-4A52-9407-980550622282}" type="datetimeFigureOut">
              <a:rPr lang="ru-RU" smtClean="0"/>
              <a:t>01.06.2026</a:t>
            </a:fld>
            <a:endParaRPr lang="ru-RU"/>
          </a:p>
        </p:txBody>
      </p:sp>
      <p:sp>
        <p:nvSpPr>
          <p:cNvPr id="3" name="Нижний колонтитул 2">
            <a:extLst>
              <a:ext uri="{FF2B5EF4-FFF2-40B4-BE49-F238E27FC236}">
                <a16:creationId xmlns="" xmlns:a16="http://schemas.microsoft.com/office/drawing/2014/main" id="{5AF1E008-85BC-E5D3-86F2-2F5689CF60E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4B0839FE-BCF6-F1D6-7018-DC8D923D1DFB}"/>
              </a:ext>
            </a:extLst>
          </p:cNvPr>
          <p:cNvSpPr>
            <a:spLocks noGrp="1"/>
          </p:cNvSpPr>
          <p:nvPr>
            <p:ph type="sldNum" sz="quarter" idx="12"/>
          </p:nvPr>
        </p:nvSpPr>
        <p:spPr/>
        <p:txBody>
          <a:bodyPr/>
          <a:lstStyle/>
          <a:p>
            <a:fld id="{FE24CA4F-6594-4F35-B23E-A96AFFC2BDA9}" type="slidenum">
              <a:rPr lang="ru-RU" smtClean="0"/>
              <a:t>‹#›</a:t>
            </a:fld>
            <a:endParaRPr lang="ru-RU"/>
          </a:p>
        </p:txBody>
      </p:sp>
    </p:spTree>
    <p:extLst>
      <p:ext uri="{BB962C8B-B14F-4D97-AF65-F5344CB8AC3E}">
        <p14:creationId xmlns:p14="http://schemas.microsoft.com/office/powerpoint/2010/main" val="347467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986377B-B84F-2FF7-7042-F97D818891A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A43361CC-D5AA-812F-2511-D82FAA05CB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C710A347-133E-F237-767D-6F575ECE0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9C3D8C2-6DDB-91C8-2025-C33D0330475E}"/>
              </a:ext>
            </a:extLst>
          </p:cNvPr>
          <p:cNvSpPr>
            <a:spLocks noGrp="1"/>
          </p:cNvSpPr>
          <p:nvPr>
            <p:ph type="dt" sz="half" idx="10"/>
          </p:nvPr>
        </p:nvSpPr>
        <p:spPr/>
        <p:txBody>
          <a:bodyPr/>
          <a:lstStyle/>
          <a:p>
            <a:fld id="{86B5F8EC-442D-4A52-9407-980550622282}" type="datetimeFigureOut">
              <a:rPr lang="ru-RU" smtClean="0"/>
              <a:t>01.06.2026</a:t>
            </a:fld>
            <a:endParaRPr lang="ru-RU"/>
          </a:p>
        </p:txBody>
      </p:sp>
      <p:sp>
        <p:nvSpPr>
          <p:cNvPr id="6" name="Нижний колонтитул 5">
            <a:extLst>
              <a:ext uri="{FF2B5EF4-FFF2-40B4-BE49-F238E27FC236}">
                <a16:creationId xmlns="" xmlns:a16="http://schemas.microsoft.com/office/drawing/2014/main" id="{FDDDCD67-DB74-FA74-FA3B-5DFA1414B0B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E8427DCB-16CA-ED6D-A10B-AFCC2F955B98}"/>
              </a:ext>
            </a:extLst>
          </p:cNvPr>
          <p:cNvSpPr>
            <a:spLocks noGrp="1"/>
          </p:cNvSpPr>
          <p:nvPr>
            <p:ph type="sldNum" sz="quarter" idx="12"/>
          </p:nvPr>
        </p:nvSpPr>
        <p:spPr/>
        <p:txBody>
          <a:bodyPr/>
          <a:lstStyle/>
          <a:p>
            <a:fld id="{FE24CA4F-6594-4F35-B23E-A96AFFC2BDA9}" type="slidenum">
              <a:rPr lang="ru-RU" smtClean="0"/>
              <a:t>‹#›</a:t>
            </a:fld>
            <a:endParaRPr lang="ru-RU"/>
          </a:p>
        </p:txBody>
      </p:sp>
    </p:spTree>
    <p:extLst>
      <p:ext uri="{BB962C8B-B14F-4D97-AF65-F5344CB8AC3E}">
        <p14:creationId xmlns:p14="http://schemas.microsoft.com/office/powerpoint/2010/main" val="36245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FA0A15A-F24B-92B5-0EB5-2C24C463825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C843E379-E46F-B0FF-B430-8356ACBFA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338ADD9F-BE59-C082-61E8-D5CEC3558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73B12464-518B-1DDC-7073-2ED5B1CBAA40}"/>
              </a:ext>
            </a:extLst>
          </p:cNvPr>
          <p:cNvSpPr>
            <a:spLocks noGrp="1"/>
          </p:cNvSpPr>
          <p:nvPr>
            <p:ph type="dt" sz="half" idx="10"/>
          </p:nvPr>
        </p:nvSpPr>
        <p:spPr/>
        <p:txBody>
          <a:bodyPr/>
          <a:lstStyle/>
          <a:p>
            <a:fld id="{86B5F8EC-442D-4A52-9407-980550622282}" type="datetimeFigureOut">
              <a:rPr lang="ru-RU" smtClean="0"/>
              <a:t>01.06.2026</a:t>
            </a:fld>
            <a:endParaRPr lang="ru-RU"/>
          </a:p>
        </p:txBody>
      </p:sp>
      <p:sp>
        <p:nvSpPr>
          <p:cNvPr id="6" name="Нижний колонтитул 5">
            <a:extLst>
              <a:ext uri="{FF2B5EF4-FFF2-40B4-BE49-F238E27FC236}">
                <a16:creationId xmlns="" xmlns:a16="http://schemas.microsoft.com/office/drawing/2014/main" id="{3CBEF5CF-B706-6B3F-B167-A43E663610D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F9356F56-B8D1-2176-63BF-CA7830C2FB0C}"/>
              </a:ext>
            </a:extLst>
          </p:cNvPr>
          <p:cNvSpPr>
            <a:spLocks noGrp="1"/>
          </p:cNvSpPr>
          <p:nvPr>
            <p:ph type="sldNum" sz="quarter" idx="12"/>
          </p:nvPr>
        </p:nvSpPr>
        <p:spPr/>
        <p:txBody>
          <a:bodyPr/>
          <a:lstStyle/>
          <a:p>
            <a:fld id="{FE24CA4F-6594-4F35-B23E-A96AFFC2BDA9}" type="slidenum">
              <a:rPr lang="ru-RU" smtClean="0"/>
              <a:t>‹#›</a:t>
            </a:fld>
            <a:endParaRPr lang="ru-RU"/>
          </a:p>
        </p:txBody>
      </p:sp>
    </p:spTree>
    <p:extLst>
      <p:ext uri="{BB962C8B-B14F-4D97-AF65-F5344CB8AC3E}">
        <p14:creationId xmlns:p14="http://schemas.microsoft.com/office/powerpoint/2010/main" val="32826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62AB3D3-BEFD-DA86-0127-8DFFECCA5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868A577C-16CA-CA1C-DE44-9F34A42AF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5688128-CD17-2E1D-9FB3-67028B261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5F8EC-442D-4A52-9407-980550622282}" type="datetimeFigureOut">
              <a:rPr lang="ru-RU" smtClean="0"/>
              <a:t>01.06.2026</a:t>
            </a:fld>
            <a:endParaRPr lang="ru-RU"/>
          </a:p>
        </p:txBody>
      </p:sp>
      <p:sp>
        <p:nvSpPr>
          <p:cNvPr id="5" name="Нижний колонтитул 4">
            <a:extLst>
              <a:ext uri="{FF2B5EF4-FFF2-40B4-BE49-F238E27FC236}">
                <a16:creationId xmlns="" xmlns:a16="http://schemas.microsoft.com/office/drawing/2014/main" id="{85577C44-8C34-F51F-2332-FB139F3E4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B0903CC0-C6BB-B529-78B6-FC11A33E19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4CA4F-6594-4F35-B23E-A96AFFC2BDA9}" type="slidenum">
              <a:rPr lang="ru-RU" smtClean="0"/>
              <a:t>‹#›</a:t>
            </a:fld>
            <a:endParaRPr lang="ru-RU"/>
          </a:p>
        </p:txBody>
      </p:sp>
    </p:spTree>
    <p:extLst>
      <p:ext uri="{BB962C8B-B14F-4D97-AF65-F5344CB8AC3E}">
        <p14:creationId xmlns:p14="http://schemas.microsoft.com/office/powerpoint/2010/main" val="59543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BE2404A9-EA0D-BCBA-6B55-543712851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 xmlns:a16="http://schemas.microsoft.com/office/drawing/2014/main" id="{C090452A-E8FF-8569-9B28-95FE9D376C0E}"/>
              </a:ext>
            </a:extLst>
          </p:cNvPr>
          <p:cNvSpPr txBox="1"/>
          <p:nvPr/>
        </p:nvSpPr>
        <p:spPr>
          <a:xfrm>
            <a:off x="289131" y="5699479"/>
            <a:ext cx="3257477" cy="646331"/>
          </a:xfrm>
          <a:prstGeom prst="rect">
            <a:avLst/>
          </a:prstGeom>
          <a:noFill/>
        </p:spPr>
        <p:txBody>
          <a:bodyPr wrap="square" rtlCol="0">
            <a:spAutoFit/>
          </a:bodyPr>
          <a:lstStyle/>
          <a:p>
            <a:r>
              <a:rPr lang="ru-RU" sz="1600" dirty="0" smtClean="0">
                <a:solidFill>
                  <a:schemeClr val="accent5">
                    <a:lumMod val="75000"/>
                  </a:schemeClr>
                </a:solidFill>
                <a:latin typeface="Arial" panose="020B0604020202020204" pitchFamily="34" charset="0"/>
                <a:cs typeface="Arial" panose="020B0604020202020204" pitchFamily="34" charset="0"/>
              </a:rPr>
              <a:t>12 февраля 2026 </a:t>
            </a:r>
            <a:endParaRPr lang="ru-RU" sz="1600" dirty="0">
              <a:solidFill>
                <a:schemeClr val="accent5">
                  <a:lumMod val="75000"/>
                </a:schemeClr>
              </a:solidFill>
              <a:latin typeface="Arial" panose="020B0604020202020204" pitchFamily="34" charset="0"/>
              <a:cs typeface="Arial" panose="020B0604020202020204" pitchFamily="34" charset="0"/>
            </a:endParaRPr>
          </a:p>
          <a:p>
            <a:r>
              <a:rPr lang="ru-RU" sz="2000" dirty="0">
                <a:solidFill>
                  <a:schemeClr val="accent5">
                    <a:lumMod val="75000"/>
                  </a:schemeClr>
                </a:solidFill>
                <a:latin typeface="Times New Roman" pitchFamily="18" charset="0"/>
                <a:cs typeface="Times New Roman" pitchFamily="18" charset="0"/>
              </a:rPr>
              <a:t>г. Ханты-Мансийск </a:t>
            </a:r>
          </a:p>
        </p:txBody>
      </p:sp>
      <p:sp>
        <p:nvSpPr>
          <p:cNvPr id="9" name="TextBox 8">
            <a:extLst>
              <a:ext uri="{FF2B5EF4-FFF2-40B4-BE49-F238E27FC236}">
                <a16:creationId xmlns="" xmlns:a16="http://schemas.microsoft.com/office/drawing/2014/main" id="{1C7D1393-7A30-3DC6-05D7-BC8DCC300157}"/>
              </a:ext>
            </a:extLst>
          </p:cNvPr>
          <p:cNvSpPr txBox="1"/>
          <p:nvPr/>
        </p:nvSpPr>
        <p:spPr>
          <a:xfrm>
            <a:off x="6359710" y="5345536"/>
            <a:ext cx="4524078" cy="923330"/>
          </a:xfrm>
          <a:prstGeom prst="rect">
            <a:avLst/>
          </a:prstGeom>
          <a:noFill/>
        </p:spPr>
        <p:txBody>
          <a:bodyPr wrap="square">
            <a:spAutoFit/>
          </a:bodyPr>
          <a:lstStyle/>
          <a:p>
            <a:pPr algn="just"/>
            <a:r>
              <a:rPr lang="ru-RU" dirty="0">
                <a:latin typeface="Times New Roman" pitchFamily="18" charset="0"/>
                <a:cs typeface="Times New Roman" pitchFamily="18" charset="0"/>
              </a:rPr>
              <a:t>ФИО: Новьюхова Галина Борисовна</a:t>
            </a:r>
          </a:p>
          <a:p>
            <a:pPr algn="just"/>
            <a:r>
              <a:rPr lang="ru-RU" dirty="0">
                <a:latin typeface="Times New Roman" pitchFamily="18" charset="0"/>
                <a:cs typeface="Times New Roman" pitchFamily="18" charset="0"/>
              </a:rPr>
              <a:t>Должность: научный сотрудник </a:t>
            </a:r>
          </a:p>
          <a:p>
            <a:pPr algn="just"/>
            <a:r>
              <a:rPr lang="ru-RU" dirty="0">
                <a:latin typeface="Times New Roman" pitchFamily="18" charset="0"/>
                <a:cs typeface="Times New Roman" pitchFamily="18" charset="0"/>
              </a:rPr>
              <a:t>Фольклорного центра </a:t>
            </a:r>
          </a:p>
        </p:txBody>
      </p:sp>
      <p:sp>
        <p:nvSpPr>
          <p:cNvPr id="10" name="TextBox 9">
            <a:extLst>
              <a:ext uri="{FF2B5EF4-FFF2-40B4-BE49-F238E27FC236}">
                <a16:creationId xmlns="" xmlns:a16="http://schemas.microsoft.com/office/drawing/2014/main" id="{A6175DE4-7406-FD8C-50A0-0E591BCEDE1F}"/>
              </a:ext>
            </a:extLst>
          </p:cNvPr>
          <p:cNvSpPr txBox="1"/>
          <p:nvPr/>
        </p:nvSpPr>
        <p:spPr>
          <a:xfrm>
            <a:off x="870012" y="2555617"/>
            <a:ext cx="4843505" cy="646331"/>
          </a:xfrm>
          <a:prstGeom prst="rect">
            <a:avLst/>
          </a:prstGeom>
          <a:noFill/>
        </p:spPr>
        <p:txBody>
          <a:bodyPr wrap="none" rtlCol="0">
            <a:spAutoFit/>
          </a:bodyPr>
          <a:lstStyle/>
          <a:p>
            <a:r>
              <a:rPr lang="ru-RU" sz="1800" b="1" dirty="0">
                <a:solidFill>
                  <a:schemeClr val="bg1"/>
                </a:solidFill>
                <a:latin typeface="Favorit Pro" panose="02000006030000020004" pitchFamily="2" charset="0"/>
                <a:ea typeface="Favorit Pro" panose="02000006030000020004" pitchFamily="2" charset="0"/>
              </a:rPr>
              <a:t>Крупный заголовок темы не более шести слов</a:t>
            </a:r>
          </a:p>
          <a:p>
            <a:endParaRPr lang="ru-RU" dirty="0"/>
          </a:p>
        </p:txBody>
      </p:sp>
      <p:sp>
        <p:nvSpPr>
          <p:cNvPr id="11" name="TextBox 10">
            <a:extLst>
              <a:ext uri="{FF2B5EF4-FFF2-40B4-BE49-F238E27FC236}">
                <a16:creationId xmlns="" xmlns:a16="http://schemas.microsoft.com/office/drawing/2014/main" id="{0A679E72-B555-5075-F1CC-AA1EA32F3EB4}"/>
              </a:ext>
            </a:extLst>
          </p:cNvPr>
          <p:cNvSpPr txBox="1"/>
          <p:nvPr/>
        </p:nvSpPr>
        <p:spPr>
          <a:xfrm>
            <a:off x="1683143" y="1960723"/>
            <a:ext cx="8504730" cy="2031325"/>
          </a:xfrm>
          <a:prstGeom prst="rect">
            <a:avLst/>
          </a:prstGeom>
          <a:noFill/>
        </p:spPr>
        <p:txBody>
          <a:bodyPr wrap="square" rtlCol="0">
            <a:spAutoFit/>
          </a:bodyPr>
          <a:lstStyle/>
          <a:p>
            <a:pPr algn="ctr"/>
            <a:r>
              <a:rPr lang="ru-RU" sz="3600" b="1" dirty="0">
                <a:solidFill>
                  <a:schemeClr val="accent1"/>
                </a:solidFill>
                <a:latin typeface="Favorit Pro" panose="02000006030000020004" pitchFamily="2" charset="0"/>
                <a:ea typeface="Favorit Pro" panose="02000006030000020004" pitchFamily="2" charset="0"/>
              </a:rPr>
              <a:t>Приметы вокруг нас: как ханты предсказывали погодные условия и урожайный год</a:t>
            </a:r>
          </a:p>
          <a:p>
            <a:endParaRPr lang="ru-RU" dirty="0"/>
          </a:p>
        </p:txBody>
      </p:sp>
      <p:sp>
        <p:nvSpPr>
          <p:cNvPr id="2" name="Прямоугольник 1"/>
          <p:cNvSpPr/>
          <p:nvPr/>
        </p:nvSpPr>
        <p:spPr>
          <a:xfrm>
            <a:off x="757123" y="4145207"/>
            <a:ext cx="3092388" cy="1200329"/>
          </a:xfrm>
          <a:prstGeom prst="rect">
            <a:avLst/>
          </a:prstGeom>
        </p:spPr>
        <p:txBody>
          <a:bodyPr wrap="square">
            <a:spAutoFit/>
          </a:bodyPr>
          <a:lstStyle/>
          <a:p>
            <a:r>
              <a:rPr lang="ru-RU" dirty="0">
                <a:solidFill>
                  <a:srgbClr val="CC6600"/>
                </a:solidFill>
                <a:latin typeface="Arial" panose="020B0604020202020204" pitchFamily="34" charset="0"/>
                <a:cs typeface="Arial" panose="020B0604020202020204" pitchFamily="34" charset="0"/>
              </a:rPr>
              <a:t>Лекторий Обско-угорского института прикладных исследований и разработок</a:t>
            </a:r>
            <a:endParaRPr lang="ru-RU" dirty="0">
              <a:solidFill>
                <a:srgbClr val="CC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59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93ED9AAD-E471-DD54-DF6E-3E2640E84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a:extLst>
              <a:ext uri="{FF2B5EF4-FFF2-40B4-BE49-F238E27FC236}">
                <a16:creationId xmlns="" xmlns:a16="http://schemas.microsoft.com/office/drawing/2014/main" id="{229505BD-2D09-3C62-EF91-0DA3D1BE9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953" y="2086251"/>
            <a:ext cx="491361" cy="488271"/>
          </a:xfrm>
          <a:prstGeom prst="rect">
            <a:avLst/>
          </a:prstGeom>
        </p:spPr>
      </p:pic>
      <p:pic>
        <p:nvPicPr>
          <p:cNvPr id="6" name="Рисунок 5">
            <a:extLst>
              <a:ext uri="{FF2B5EF4-FFF2-40B4-BE49-F238E27FC236}">
                <a16:creationId xmlns="" xmlns:a16="http://schemas.microsoft.com/office/drawing/2014/main" id="{D1DBCD06-4DDA-E0AB-3E1A-BDE5252615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951" y="2855650"/>
            <a:ext cx="491361" cy="488271"/>
          </a:xfrm>
          <a:prstGeom prst="rect">
            <a:avLst/>
          </a:prstGeom>
        </p:spPr>
      </p:pic>
      <p:pic>
        <p:nvPicPr>
          <p:cNvPr id="7" name="Рисунок 6">
            <a:extLst>
              <a:ext uri="{FF2B5EF4-FFF2-40B4-BE49-F238E27FC236}">
                <a16:creationId xmlns="" xmlns:a16="http://schemas.microsoft.com/office/drawing/2014/main" id="{CE282123-C7C4-30A5-7FE6-28EBEDEC3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951" y="3625050"/>
            <a:ext cx="491361" cy="488271"/>
          </a:xfrm>
          <a:prstGeom prst="rect">
            <a:avLst/>
          </a:prstGeom>
        </p:spPr>
      </p:pic>
      <p:pic>
        <p:nvPicPr>
          <p:cNvPr id="8" name="Рисунок 7">
            <a:extLst>
              <a:ext uri="{FF2B5EF4-FFF2-40B4-BE49-F238E27FC236}">
                <a16:creationId xmlns="" xmlns:a16="http://schemas.microsoft.com/office/drawing/2014/main" id="{10B1BD89-23DE-10E8-C3A2-D2CF27B1A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950" y="4394450"/>
            <a:ext cx="491361" cy="488271"/>
          </a:xfrm>
          <a:prstGeom prst="rect">
            <a:avLst/>
          </a:prstGeom>
        </p:spPr>
      </p:pic>
      <p:sp>
        <p:nvSpPr>
          <p:cNvPr id="2" name="Прямоугольник 1"/>
          <p:cNvSpPr/>
          <p:nvPr/>
        </p:nvSpPr>
        <p:spPr>
          <a:xfrm>
            <a:off x="1998733" y="574534"/>
            <a:ext cx="8164863" cy="5632311"/>
          </a:xfrm>
          <a:prstGeom prst="rect">
            <a:avLst/>
          </a:prstGeom>
        </p:spPr>
        <p:txBody>
          <a:bodyPr wrap="square">
            <a:spAutoFit/>
          </a:bodyPr>
          <a:lstStyle/>
          <a:p>
            <a:pPr indent="457200" algn="just">
              <a:lnSpc>
                <a:spcPct val="150000"/>
              </a:lnSpc>
            </a:pPr>
            <a:r>
              <a:rPr lang="ru-RU" sz="2400" b="1" dirty="0">
                <a:solidFill>
                  <a:srgbClr val="0070C0"/>
                </a:solidFill>
                <a:latin typeface="Times New Roman" pitchFamily="18" charset="0"/>
                <a:cs typeface="Times New Roman" pitchFamily="18" charset="0"/>
              </a:rPr>
              <a:t>Примета </a:t>
            </a:r>
            <a:r>
              <a:rPr lang="ru-RU" sz="2400" dirty="0">
                <a:solidFill>
                  <a:srgbClr val="0070C0"/>
                </a:solidFill>
                <a:latin typeface="Times New Roman" pitchFamily="18" charset="0"/>
                <a:cs typeface="Times New Roman" pitchFamily="18" charset="0"/>
              </a:rPr>
              <a:t>– это явление или случай, который в народе считается предвестием чего-либо. Простыми словами, примета – это замеченное людьми постоянное отношение между какими-нибудь явлениями или событиями</a:t>
            </a:r>
            <a:r>
              <a:rPr lang="ru-RU" sz="2400" dirty="0" smtClean="0">
                <a:solidFill>
                  <a:srgbClr val="0070C0"/>
                </a:solidFill>
                <a:latin typeface="Times New Roman" pitchFamily="18" charset="0"/>
                <a:cs typeface="Times New Roman" pitchFamily="18" charset="0"/>
              </a:rPr>
              <a:t>.</a:t>
            </a:r>
          </a:p>
          <a:p>
            <a:pPr lvl="0" indent="457200" algn="just">
              <a:lnSpc>
                <a:spcPct val="150000"/>
              </a:lnSpc>
            </a:pPr>
            <a:r>
              <a:rPr lang="ru-RU" sz="2400" dirty="0">
                <a:solidFill>
                  <a:srgbClr val="0070C0"/>
                </a:solidFill>
                <a:latin typeface="Times New Roman" pitchFamily="18" charset="0"/>
                <a:cs typeface="Times New Roman" pitchFamily="18" charset="0"/>
              </a:rPr>
              <a:t>Примета состоит из двух частей, в первой части приметы строится прогноз, а во второй части приметы описывается событие, которое произойдёт, например: лето дождливое – зима снежная; яркие звезды зимой – к морозу, тусклые – к теплу и т.д. </a:t>
            </a:r>
          </a:p>
          <a:p>
            <a:pPr indent="457200" algn="just">
              <a:lnSpc>
                <a:spcPct val="150000"/>
              </a:lnSpc>
            </a:pP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58784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93ED9AAD-E471-DD54-DF6E-3E2640E84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Рисунок 4">
            <a:extLst>
              <a:ext uri="{FF2B5EF4-FFF2-40B4-BE49-F238E27FC236}">
                <a16:creationId xmlns="" xmlns:a16="http://schemas.microsoft.com/office/drawing/2014/main" id="{229505BD-2D09-3C62-EF91-0DA3D1BE9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953" y="2086251"/>
            <a:ext cx="491361" cy="488271"/>
          </a:xfrm>
          <a:prstGeom prst="rect">
            <a:avLst/>
          </a:prstGeom>
        </p:spPr>
      </p:pic>
      <p:pic>
        <p:nvPicPr>
          <p:cNvPr id="6" name="Рисунок 5">
            <a:extLst>
              <a:ext uri="{FF2B5EF4-FFF2-40B4-BE49-F238E27FC236}">
                <a16:creationId xmlns="" xmlns:a16="http://schemas.microsoft.com/office/drawing/2014/main" id="{D1DBCD06-4DDA-E0AB-3E1A-BDE5252615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951" y="2855650"/>
            <a:ext cx="491361" cy="488271"/>
          </a:xfrm>
          <a:prstGeom prst="rect">
            <a:avLst/>
          </a:prstGeom>
        </p:spPr>
      </p:pic>
      <p:pic>
        <p:nvPicPr>
          <p:cNvPr id="7" name="Рисунок 6">
            <a:extLst>
              <a:ext uri="{FF2B5EF4-FFF2-40B4-BE49-F238E27FC236}">
                <a16:creationId xmlns="" xmlns:a16="http://schemas.microsoft.com/office/drawing/2014/main" id="{CE282123-C7C4-30A5-7FE6-28EBEDEC3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951" y="3625050"/>
            <a:ext cx="491361" cy="488271"/>
          </a:xfrm>
          <a:prstGeom prst="rect">
            <a:avLst/>
          </a:prstGeom>
        </p:spPr>
      </p:pic>
      <p:pic>
        <p:nvPicPr>
          <p:cNvPr id="8" name="Рисунок 7">
            <a:extLst>
              <a:ext uri="{FF2B5EF4-FFF2-40B4-BE49-F238E27FC236}">
                <a16:creationId xmlns="" xmlns:a16="http://schemas.microsoft.com/office/drawing/2014/main" id="{10B1BD89-23DE-10E8-C3A2-D2CF27B1A8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950" y="4394450"/>
            <a:ext cx="491361" cy="488271"/>
          </a:xfrm>
          <a:prstGeom prst="rect">
            <a:avLst/>
          </a:prstGeom>
        </p:spPr>
      </p:pic>
      <p:sp>
        <p:nvSpPr>
          <p:cNvPr id="2" name="Прямоугольник 1"/>
          <p:cNvSpPr/>
          <p:nvPr/>
        </p:nvSpPr>
        <p:spPr>
          <a:xfrm>
            <a:off x="1998733" y="574534"/>
            <a:ext cx="8164863" cy="1133965"/>
          </a:xfrm>
          <a:prstGeom prst="rect">
            <a:avLst/>
          </a:prstGeom>
        </p:spPr>
        <p:txBody>
          <a:bodyPr wrap="square">
            <a:spAutoFit/>
          </a:bodyPr>
          <a:lstStyle/>
          <a:p>
            <a:pPr indent="457200" algn="just">
              <a:lnSpc>
                <a:spcPct val="150000"/>
              </a:lnSpc>
            </a:pPr>
            <a:r>
              <a:rPr lang="ru-RU" sz="2400" dirty="0" smtClean="0">
                <a:solidFill>
                  <a:srgbClr val="0070C0"/>
                </a:solidFill>
                <a:latin typeface="Times New Roman" pitchFamily="18" charset="0"/>
                <a:cs typeface="Times New Roman" pitchFamily="18" charset="0"/>
              </a:rPr>
              <a:t>     </a:t>
            </a:r>
            <a:endParaRPr lang="ru-RU" sz="2400" dirty="0">
              <a:solidFill>
                <a:srgbClr val="0070C0"/>
              </a:solidFill>
              <a:latin typeface="Times New Roman" pitchFamily="18" charset="0"/>
              <a:cs typeface="Times New Roman" pitchFamily="18" charset="0"/>
            </a:endParaRPr>
          </a:p>
          <a:p>
            <a:pPr indent="457200" algn="just">
              <a:lnSpc>
                <a:spcPct val="150000"/>
              </a:lnSpc>
            </a:pPr>
            <a:endParaRPr lang="ru-RU" sz="2400" dirty="0">
              <a:latin typeface="Times New Roman" pitchFamily="18" charset="0"/>
              <a:cs typeface="Times New Roman" pitchFamily="18" charset="0"/>
            </a:endParaRPr>
          </a:p>
        </p:txBody>
      </p:sp>
      <p:sp>
        <p:nvSpPr>
          <p:cNvPr id="3" name="Прямоугольник 2"/>
          <p:cNvSpPr/>
          <p:nvPr/>
        </p:nvSpPr>
        <p:spPr>
          <a:xfrm>
            <a:off x="1337630" y="474133"/>
            <a:ext cx="9093304" cy="5493812"/>
          </a:xfrm>
          <a:prstGeom prst="rect">
            <a:avLst/>
          </a:prstGeom>
        </p:spPr>
        <p:txBody>
          <a:bodyPr wrap="square">
            <a:spAutoFit/>
          </a:bodyPr>
          <a:lstStyle/>
          <a:p>
            <a:pPr indent="457200" algn="just">
              <a:lnSpc>
                <a:spcPct val="150000"/>
              </a:lnSpc>
            </a:pPr>
            <a:r>
              <a:rPr lang="ru-RU" dirty="0">
                <a:solidFill>
                  <a:schemeClr val="accent1"/>
                </a:solidFill>
                <a:latin typeface="Times New Roman" pitchFamily="18" charset="0"/>
                <a:cs typeface="Times New Roman" pitchFamily="18" charset="0"/>
              </a:rPr>
              <a:t>Материалов, посвящённых изучению примет финно-угорских народов, крайне мало. Обычно эта тема затрагивается в контексте исследования обрядов и духовной жизни народа. Среди таких работ можно выделить исследования З. П. Соколовой, Е. И. </a:t>
            </a:r>
            <a:r>
              <a:rPr lang="ru-RU" dirty="0" err="1">
                <a:solidFill>
                  <a:schemeClr val="accent1"/>
                </a:solidFill>
                <a:latin typeface="Times New Roman" pitchFamily="18" charset="0"/>
                <a:cs typeface="Times New Roman" pitchFamily="18" charset="0"/>
              </a:rPr>
              <a:t>Ромбандеевой</a:t>
            </a:r>
            <a:r>
              <a:rPr lang="ru-RU" dirty="0">
                <a:solidFill>
                  <a:schemeClr val="accent1"/>
                </a:solidFill>
                <a:latin typeface="Times New Roman" pitchFamily="18" charset="0"/>
                <a:cs typeface="Times New Roman" pitchFamily="18" charset="0"/>
              </a:rPr>
              <a:t> и М. А. Лапиной. В книге «Материалы по фольклору </a:t>
            </a:r>
            <a:r>
              <a:rPr lang="ru-RU" dirty="0" err="1">
                <a:solidFill>
                  <a:schemeClr val="accent1"/>
                </a:solidFill>
                <a:latin typeface="Times New Roman" pitchFamily="18" charset="0"/>
                <a:cs typeface="Times New Roman" pitchFamily="18" charset="0"/>
              </a:rPr>
              <a:t>хантов</a:t>
            </a:r>
            <a:r>
              <a:rPr lang="ru-RU" dirty="0">
                <a:solidFill>
                  <a:schemeClr val="accent1"/>
                </a:solidFill>
                <a:latin typeface="Times New Roman" pitchFamily="18" charset="0"/>
                <a:cs typeface="Times New Roman" pitchFamily="18" charset="0"/>
              </a:rPr>
              <a:t>» В. М. </a:t>
            </a:r>
            <a:r>
              <a:rPr lang="ru-RU" dirty="0" err="1">
                <a:solidFill>
                  <a:schemeClr val="accent1"/>
                </a:solidFill>
                <a:latin typeface="Times New Roman" pitchFamily="18" charset="0"/>
                <a:cs typeface="Times New Roman" pitchFamily="18" charset="0"/>
              </a:rPr>
              <a:t>Кулемзина</a:t>
            </a:r>
            <a:r>
              <a:rPr lang="ru-RU" dirty="0">
                <a:solidFill>
                  <a:schemeClr val="accent1"/>
                </a:solidFill>
                <a:latin typeface="Times New Roman" pitchFamily="18" charset="0"/>
                <a:cs typeface="Times New Roman" pitchFamily="18" charset="0"/>
              </a:rPr>
              <a:t> и Н. В. Лукиной приведено некоторое количество примет и запретов.</a:t>
            </a:r>
          </a:p>
          <a:p>
            <a:pPr indent="457200" algn="just">
              <a:lnSpc>
                <a:spcPct val="150000"/>
              </a:lnSpc>
            </a:pPr>
            <a:r>
              <a:rPr lang="ru-RU" dirty="0" err="1">
                <a:solidFill>
                  <a:schemeClr val="accent1"/>
                </a:solidFill>
                <a:latin typeface="Times New Roman" pitchFamily="18" charset="0"/>
                <a:cs typeface="Times New Roman" pitchFamily="18" charset="0"/>
              </a:rPr>
              <a:t>Карчина</a:t>
            </a:r>
            <a:r>
              <a:rPr lang="ru-RU" dirty="0">
                <a:solidFill>
                  <a:schemeClr val="accent1"/>
                </a:solidFill>
                <a:latin typeface="Times New Roman" pitchFamily="18" charset="0"/>
                <a:cs typeface="Times New Roman" pitchFamily="18" charset="0"/>
              </a:rPr>
              <a:t> В.В. анализирует приметы и суеверия </a:t>
            </a:r>
            <a:r>
              <a:rPr lang="ru-RU" dirty="0" err="1">
                <a:solidFill>
                  <a:schemeClr val="accent1"/>
                </a:solidFill>
                <a:latin typeface="Times New Roman" pitchFamily="18" charset="0"/>
                <a:cs typeface="Times New Roman" pitchFamily="18" charset="0"/>
              </a:rPr>
              <a:t>сургутских</a:t>
            </a:r>
            <a:r>
              <a:rPr lang="ru-RU" dirty="0">
                <a:solidFill>
                  <a:schemeClr val="accent1"/>
                </a:solidFill>
                <a:latin typeface="Times New Roman" pitchFamily="18" charset="0"/>
                <a:cs typeface="Times New Roman" pitchFamily="18" charset="0"/>
              </a:rPr>
              <a:t> ханты. Особое внимание уделяется прогнозирующей функции примет, которая отличает их от поговорок и загадок. Для ханты, чья жизнь тесно связана с природой, погода играет ключевую роль </a:t>
            </a:r>
            <a:r>
              <a:rPr lang="ru-RU" dirty="0" smtClean="0">
                <a:solidFill>
                  <a:schemeClr val="accent1"/>
                </a:solidFill>
                <a:latin typeface="Times New Roman" pitchFamily="18" charset="0"/>
                <a:cs typeface="Times New Roman" pitchFamily="18" charset="0"/>
              </a:rPr>
              <a:t>.</a:t>
            </a:r>
            <a:endParaRPr lang="ru-RU" dirty="0">
              <a:solidFill>
                <a:schemeClr val="accent1"/>
              </a:solidFill>
              <a:latin typeface="Times New Roman" pitchFamily="18" charset="0"/>
              <a:cs typeface="Times New Roman" pitchFamily="18" charset="0"/>
            </a:endParaRPr>
          </a:p>
          <a:p>
            <a:pPr indent="457200" algn="just">
              <a:lnSpc>
                <a:spcPct val="150000"/>
              </a:lnSpc>
            </a:pPr>
            <a:r>
              <a:rPr lang="ru-RU" dirty="0">
                <a:solidFill>
                  <a:schemeClr val="accent1"/>
                </a:solidFill>
                <a:latin typeface="Times New Roman" pitchFamily="18" charset="0"/>
                <a:cs typeface="Times New Roman" pitchFamily="18" charset="0"/>
              </a:rPr>
              <a:t>Панченко Л.Н. рассматривает мансийские приметы, в котором указывает, что основная задача примет – влиять на человеческое поведение и корректировать его. Приметы можно разделить на три типа: бытовые, метеорологические и связанные с промыслами. В традиционной культуре манси особое значение имеют приметы с негативным смыслом, которые разнообразны по своей структуре и </a:t>
            </a:r>
            <a:r>
              <a:rPr lang="ru-RU" dirty="0" smtClean="0">
                <a:solidFill>
                  <a:schemeClr val="accent1"/>
                </a:solidFill>
                <a:latin typeface="Times New Roman" pitchFamily="18" charset="0"/>
                <a:cs typeface="Times New Roman" pitchFamily="18" charset="0"/>
              </a:rPr>
              <a:t>содержанию.</a:t>
            </a:r>
            <a:endParaRPr lang="ru-RU"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62444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 y="-282745"/>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230489" y="0"/>
            <a:ext cx="9111131" cy="4401205"/>
          </a:xfrm>
          <a:prstGeom prst="rect">
            <a:avLst/>
          </a:prstGeom>
        </p:spPr>
        <p:txBody>
          <a:bodyPr wrap="square">
            <a:spAutoFit/>
          </a:bodyPr>
          <a:lstStyle/>
          <a:p>
            <a:pPr algn="just"/>
            <a:r>
              <a:rPr lang="ru-RU" sz="2000" b="1" i="1" dirty="0">
                <a:solidFill>
                  <a:srgbClr val="0070C0"/>
                </a:solidFill>
                <a:latin typeface="Times New Roman" pitchFamily="18" charset="0"/>
                <a:cs typeface="Times New Roman" pitchFamily="18" charset="0"/>
              </a:rPr>
              <a:t>Приметы, связанные с животными: </a:t>
            </a:r>
          </a:p>
          <a:p>
            <a:pPr indent="457200" algn="just"/>
            <a:r>
              <a:rPr lang="ru-RU" sz="2000" dirty="0" smtClean="0">
                <a:solidFill>
                  <a:srgbClr val="0070C0"/>
                </a:solidFill>
                <a:latin typeface="Times New Roman" pitchFamily="18" charset="0"/>
                <a:cs typeface="Times New Roman" pitchFamily="18" charset="0"/>
              </a:rPr>
              <a:t>Олени </a:t>
            </a:r>
            <a:r>
              <a:rPr lang="ru-RU" sz="2000" dirty="0">
                <a:solidFill>
                  <a:srgbClr val="0070C0"/>
                </a:solidFill>
                <a:latin typeface="Times New Roman" pitchFamily="18" charset="0"/>
                <a:cs typeface="Times New Roman" pitchFamily="18" charset="0"/>
              </a:rPr>
              <a:t>собираются в кучу — к холоду или метели.</a:t>
            </a:r>
          </a:p>
          <a:p>
            <a:pPr indent="457200" algn="just"/>
            <a:r>
              <a:rPr lang="ru-RU" sz="2000" dirty="0" smtClean="0">
                <a:solidFill>
                  <a:srgbClr val="0070C0"/>
                </a:solidFill>
                <a:latin typeface="Times New Roman" pitchFamily="18" charset="0"/>
                <a:cs typeface="Times New Roman" pitchFamily="18" charset="0"/>
              </a:rPr>
              <a:t>Собака </a:t>
            </a:r>
            <a:r>
              <a:rPr lang="ru-RU" sz="2000" dirty="0">
                <a:solidFill>
                  <a:srgbClr val="0070C0"/>
                </a:solidFill>
                <a:latin typeface="Times New Roman" pitchFamily="18" charset="0"/>
                <a:cs typeface="Times New Roman" pitchFamily="18" charset="0"/>
              </a:rPr>
              <a:t>спит, свернувшись в клубок — к похолоданию.</a:t>
            </a:r>
          </a:p>
          <a:p>
            <a:pPr indent="457200" algn="just"/>
            <a:r>
              <a:rPr lang="ru-RU" sz="2000" dirty="0">
                <a:solidFill>
                  <a:srgbClr val="0070C0"/>
                </a:solidFill>
                <a:latin typeface="Times New Roman" pitchFamily="18" charset="0"/>
                <a:cs typeface="Times New Roman" pitchFamily="18" charset="0"/>
              </a:rPr>
              <a:t>Если олень трётся о землю, то погода испортится на несколько дней.</a:t>
            </a:r>
          </a:p>
          <a:p>
            <a:pPr indent="457200" algn="just"/>
            <a:r>
              <a:rPr lang="ru-RU" sz="2000" dirty="0">
                <a:solidFill>
                  <a:srgbClr val="0070C0"/>
                </a:solidFill>
                <a:latin typeface="Times New Roman" pitchFamily="18" charset="0"/>
                <a:cs typeface="Times New Roman" pitchFamily="18" charset="0"/>
              </a:rPr>
              <a:t>Если кошка или собака ест траву – к </a:t>
            </a:r>
            <a:r>
              <a:rPr lang="ru-RU" sz="2000" dirty="0" smtClean="0">
                <a:solidFill>
                  <a:srgbClr val="0070C0"/>
                </a:solidFill>
                <a:latin typeface="Times New Roman" pitchFamily="18" charset="0"/>
                <a:cs typeface="Times New Roman" pitchFamily="18" charset="0"/>
              </a:rPr>
              <a:t>дождю</a:t>
            </a:r>
          </a:p>
          <a:p>
            <a:pPr indent="457200" algn="just"/>
            <a:r>
              <a:rPr lang="ru-RU" sz="2000" dirty="0">
                <a:solidFill>
                  <a:srgbClr val="0070C0"/>
                </a:solidFill>
                <a:latin typeface="Times New Roman" pitchFamily="18" charset="0"/>
                <a:cs typeface="Times New Roman" pitchFamily="18" charset="0"/>
              </a:rPr>
              <a:t>Если кошка начнёт прыгать, лезть на чум, скатываться  – тогда жди метели, с сильным ветром.</a:t>
            </a:r>
          </a:p>
          <a:p>
            <a:pPr indent="457200" algn="just"/>
            <a:r>
              <a:rPr lang="ru-RU" sz="2000" dirty="0">
                <a:solidFill>
                  <a:srgbClr val="0070C0"/>
                </a:solidFill>
                <a:latin typeface="Times New Roman" pitchFamily="18" charset="0"/>
                <a:cs typeface="Times New Roman" pitchFamily="18" charset="0"/>
              </a:rPr>
              <a:t>Если кошка в доме (в чуме)  в сторонке от печи лежит, в холодном доме, тогда тепло будет, тепло она видит.</a:t>
            </a:r>
          </a:p>
          <a:p>
            <a:pPr indent="457200" algn="just"/>
            <a:r>
              <a:rPr lang="ru-RU" sz="2000" dirty="0">
                <a:solidFill>
                  <a:srgbClr val="0070C0"/>
                </a:solidFill>
                <a:latin typeface="Times New Roman" pitchFamily="18" charset="0"/>
                <a:cs typeface="Times New Roman" pitchFamily="18" charset="0"/>
              </a:rPr>
              <a:t>Если белка внизу дерева гнездо сделала – зима холодной будет, если наверху дерева –зима тёплая будет.</a:t>
            </a:r>
          </a:p>
          <a:p>
            <a:pPr indent="457200" algn="just"/>
            <a:r>
              <a:rPr lang="ru-RU" sz="2000" dirty="0">
                <a:solidFill>
                  <a:srgbClr val="0070C0"/>
                </a:solidFill>
                <a:latin typeface="Times New Roman" pitchFamily="18" charset="0"/>
                <a:cs typeface="Times New Roman" pitchFamily="18" charset="0"/>
              </a:rPr>
              <a:t>Нельзя заводить собаку с улицы в чум во время грозы, она может внести священную молнию.</a:t>
            </a:r>
          </a:p>
          <a:p>
            <a:pPr algn="just"/>
            <a:endParaRPr lang="ru-RU" sz="2000" dirty="0">
              <a:latin typeface="Times New Roman" pitchFamily="18" charset="0"/>
              <a:cs typeface="Times New Roman" pitchFamily="18" charset="0"/>
            </a:endParaRPr>
          </a:p>
        </p:txBody>
      </p:sp>
      <p:pic>
        <p:nvPicPr>
          <p:cNvPr id="2050" name="Picture 2" descr="C:\Users\on\Downloads\собак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4423" y="4256937"/>
            <a:ext cx="2298439" cy="20383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n\Downloads\олени в кучке.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614" y="4256937"/>
            <a:ext cx="2314324" cy="20384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on\Downloads\кошка.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3782" y="4225254"/>
            <a:ext cx="2621821" cy="207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01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 y="-308804"/>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2" name="Прямоугольник 1">
            <a:extLst>
              <a:ext uri="{FF2B5EF4-FFF2-40B4-BE49-F238E27FC236}">
                <a16:creationId xmlns="" xmlns:a16="http://schemas.microsoft.com/office/drawing/2014/main" id="{615DB63C-E1CD-4645-9E73-B6A308EB6C2A}"/>
              </a:ext>
            </a:extLst>
          </p:cNvPr>
          <p:cNvSpPr/>
          <p:nvPr/>
        </p:nvSpPr>
        <p:spPr>
          <a:xfrm>
            <a:off x="191911" y="79022"/>
            <a:ext cx="11221156" cy="2956387"/>
          </a:xfrm>
          <a:prstGeom prst="rect">
            <a:avLst/>
          </a:prstGeom>
        </p:spPr>
        <p:txBody>
          <a:bodyPr wrap="square">
            <a:spAutoFit/>
          </a:bodyPr>
          <a:lstStyle/>
          <a:p>
            <a:pPr indent="450215" algn="just">
              <a:lnSpc>
                <a:spcPct val="150000"/>
              </a:lnSpc>
              <a:spcAft>
                <a:spcPts val="0"/>
              </a:spcAft>
            </a:pPr>
            <a:r>
              <a:rPr lang="ru-RU"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Приметы, связанные с рыбами: </a:t>
            </a:r>
            <a:endParaRPr lang="ru-RU"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Рыба выпрыгивает из воды – к дождю;</a:t>
            </a:r>
            <a:endParaRPr lang="ru-RU"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Если при обработке рыбы много крови, к длительному похолоданию;</a:t>
            </a:r>
            <a:endParaRPr lang="ru-RU"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Поехав на рыбалку, нельзя брать с собой рыбу или рыбные продукты, может не повезти с уловом;</a:t>
            </a:r>
            <a:endParaRPr lang="ru-RU"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Если рыба не выходит из мелких речек в реку, то ожидается подъем воды в реке.</a:t>
            </a:r>
            <a:endParaRPr lang="ru-RU"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spcAft>
                <a:spcPts val="0"/>
              </a:spcAft>
            </a:pPr>
            <a:r>
              <a:rPr lang="ru-RU"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Когда чистишь рыбу, если чешуя стала кровить, то на следующий день пойдёт снег или дождь, а если чешуя чистая, то и день будет ясным, хорошим.</a:t>
            </a:r>
            <a:endParaRPr lang="ru-RU"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C:\Users\on\Downloads\рыбы.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2489" y="3146256"/>
            <a:ext cx="571217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76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974"/>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925903" y="817296"/>
            <a:ext cx="8415717" cy="369332"/>
          </a:xfrm>
          <a:prstGeom prst="rect">
            <a:avLst/>
          </a:prstGeom>
        </p:spPr>
        <p:txBody>
          <a:bodyPr wrap="square">
            <a:spAutoFit/>
          </a:bodyPr>
          <a:lstStyle/>
          <a:p>
            <a:pPr algn="just"/>
            <a:endParaRPr lang="ru-RU" dirty="0">
              <a:latin typeface="Times New Roman" pitchFamily="18" charset="0"/>
              <a:cs typeface="Times New Roman" pitchFamily="18" charset="0"/>
            </a:endParaRPr>
          </a:p>
        </p:txBody>
      </p:sp>
      <p:sp>
        <p:nvSpPr>
          <p:cNvPr id="2" name="Прямоугольник 1"/>
          <p:cNvSpPr/>
          <p:nvPr/>
        </p:nvSpPr>
        <p:spPr>
          <a:xfrm>
            <a:off x="801511" y="349956"/>
            <a:ext cx="11108267" cy="3000821"/>
          </a:xfrm>
          <a:prstGeom prst="rect">
            <a:avLst/>
          </a:prstGeom>
        </p:spPr>
        <p:txBody>
          <a:bodyPr wrap="square">
            <a:spAutoFit/>
          </a:bodyPr>
          <a:lstStyle/>
          <a:p>
            <a:pPr indent="457200" algn="just">
              <a:lnSpc>
                <a:spcPct val="150000"/>
              </a:lnSpc>
            </a:pPr>
            <a:r>
              <a:rPr lang="ru-RU" b="1" i="1" dirty="0">
                <a:solidFill>
                  <a:srgbClr val="0070C0"/>
                </a:solidFill>
                <a:latin typeface="Times New Roman" pitchFamily="18" charset="0"/>
                <a:cs typeface="Times New Roman" pitchFamily="18" charset="0"/>
              </a:rPr>
              <a:t>Приметы, связанные с солнцем: </a:t>
            </a:r>
          </a:p>
          <a:p>
            <a:pPr indent="457200" algn="just">
              <a:lnSpc>
                <a:spcPct val="150000"/>
              </a:lnSpc>
            </a:pPr>
            <a:r>
              <a:rPr lang="ru-RU" dirty="0">
                <a:solidFill>
                  <a:srgbClr val="0070C0"/>
                </a:solidFill>
                <a:latin typeface="Times New Roman" pitchFamily="18" charset="0"/>
                <a:cs typeface="Times New Roman" pitchFamily="18" charset="0"/>
              </a:rPr>
              <a:t>Если зимой солнце в большом круге — к снегу, в маленьком — к морозу. </a:t>
            </a:r>
          </a:p>
          <a:p>
            <a:pPr indent="457200" algn="just">
              <a:lnSpc>
                <a:spcPct val="150000"/>
              </a:lnSpc>
            </a:pPr>
            <a:r>
              <a:rPr lang="ru-RU" dirty="0">
                <a:solidFill>
                  <a:srgbClr val="0070C0"/>
                </a:solidFill>
                <a:latin typeface="Times New Roman" pitchFamily="18" charset="0"/>
                <a:cs typeface="Times New Roman" pitchFamily="18" charset="0"/>
              </a:rPr>
              <a:t>Летним утром солнце часто прячется за тучи и облака — к пасмурной погоде. </a:t>
            </a:r>
          </a:p>
          <a:p>
            <a:pPr indent="457200" algn="just">
              <a:lnSpc>
                <a:spcPct val="150000"/>
              </a:lnSpc>
            </a:pPr>
            <a:r>
              <a:rPr lang="ru-RU" dirty="0">
                <a:solidFill>
                  <a:srgbClr val="0070C0"/>
                </a:solidFill>
                <a:latin typeface="Times New Roman" pitchFamily="18" charset="0"/>
                <a:cs typeface="Times New Roman" pitchFamily="18" charset="0"/>
              </a:rPr>
              <a:t>Расположение солнечных лучей: вверху — к морозу, внизу — к потеплению. </a:t>
            </a:r>
          </a:p>
          <a:p>
            <a:pPr indent="457200" algn="just">
              <a:lnSpc>
                <a:spcPct val="150000"/>
              </a:lnSpc>
            </a:pPr>
            <a:r>
              <a:rPr lang="ru-RU" dirty="0">
                <a:solidFill>
                  <a:srgbClr val="0070C0"/>
                </a:solidFill>
                <a:latin typeface="Times New Roman" pitchFamily="18" charset="0"/>
                <a:cs typeface="Times New Roman" pitchFamily="18" charset="0"/>
              </a:rPr>
              <a:t>Солнце надело красные рукавицы — будет сильный мороз. </a:t>
            </a:r>
          </a:p>
          <a:p>
            <a:pPr indent="457200" algn="just">
              <a:lnSpc>
                <a:spcPct val="150000"/>
              </a:lnSpc>
            </a:pPr>
            <a:r>
              <a:rPr lang="ru-RU" dirty="0">
                <a:solidFill>
                  <a:srgbClr val="0070C0"/>
                </a:solidFill>
                <a:latin typeface="Times New Roman" pitchFamily="18" charset="0"/>
                <a:cs typeface="Times New Roman" pitchFamily="18" charset="0"/>
              </a:rPr>
              <a:t>Если солнце оглянется на закате (в кронах деревьев после захода солнца остаётся солнечный свет) — завтра будет хорошая погода. </a:t>
            </a:r>
          </a:p>
        </p:txBody>
      </p:sp>
      <p:pic>
        <p:nvPicPr>
          <p:cNvPr id="3074" name="Picture 2" descr="C:\Users\on\Downloads\солнце.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1670" y="3327206"/>
            <a:ext cx="4689485" cy="311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062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94"/>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925903" y="817296"/>
            <a:ext cx="8415717" cy="369332"/>
          </a:xfrm>
          <a:prstGeom prst="rect">
            <a:avLst/>
          </a:prstGeom>
        </p:spPr>
        <p:txBody>
          <a:bodyPr wrap="square">
            <a:spAutoFit/>
          </a:bodyPr>
          <a:lstStyle/>
          <a:p>
            <a:pPr algn="just"/>
            <a:endParaRPr lang="ru-RU" dirty="0">
              <a:latin typeface="Times New Roman" pitchFamily="18" charset="0"/>
              <a:cs typeface="Times New Roman" pitchFamily="18" charset="0"/>
            </a:endParaRPr>
          </a:p>
        </p:txBody>
      </p:sp>
      <p:sp>
        <p:nvSpPr>
          <p:cNvPr id="2" name="Прямоугольник 1"/>
          <p:cNvSpPr/>
          <p:nvPr/>
        </p:nvSpPr>
        <p:spPr>
          <a:xfrm>
            <a:off x="614996" y="525981"/>
            <a:ext cx="6886321" cy="3831818"/>
          </a:xfrm>
          <a:prstGeom prst="rect">
            <a:avLst/>
          </a:prstGeom>
        </p:spPr>
        <p:txBody>
          <a:bodyPr wrap="square">
            <a:spAutoFit/>
          </a:bodyPr>
          <a:lstStyle/>
          <a:p>
            <a:pPr indent="457200" algn="just">
              <a:lnSpc>
                <a:spcPct val="150000"/>
              </a:lnSpc>
            </a:pPr>
            <a:r>
              <a:rPr lang="ru-RU" b="1" i="1" dirty="0">
                <a:solidFill>
                  <a:srgbClr val="0070C0"/>
                </a:solidFill>
                <a:latin typeface="Times New Roman" pitchFamily="18" charset="0"/>
                <a:cs typeface="Times New Roman" pitchFamily="18" charset="0"/>
              </a:rPr>
              <a:t>Приметы, связанные с ветром: </a:t>
            </a:r>
          </a:p>
          <a:p>
            <a:pPr indent="457200" algn="just">
              <a:lnSpc>
                <a:spcPct val="150000"/>
              </a:lnSpc>
            </a:pPr>
            <a:r>
              <a:rPr lang="ru-RU" dirty="0">
                <a:solidFill>
                  <a:srgbClr val="0070C0"/>
                </a:solidFill>
                <a:latin typeface="Times New Roman" pitchFamily="18" charset="0"/>
                <a:cs typeface="Times New Roman" pitchFamily="18" charset="0"/>
              </a:rPr>
              <a:t>Если ветер разворачивается по часовой стрелке — к теплу, если против часовой — к холоду.</a:t>
            </a:r>
          </a:p>
          <a:p>
            <a:pPr indent="457200" algn="just">
              <a:lnSpc>
                <a:spcPct val="150000"/>
              </a:lnSpc>
            </a:pPr>
            <a:r>
              <a:rPr lang="ru-RU" dirty="0">
                <a:solidFill>
                  <a:srgbClr val="0070C0"/>
                </a:solidFill>
                <a:latin typeface="Times New Roman" pitchFamily="18" charset="0"/>
                <a:cs typeface="Times New Roman" pitchFamily="18" charset="0"/>
              </a:rPr>
              <a:t>Закат солнца красного цвета — к сильному ветру.</a:t>
            </a:r>
          </a:p>
          <a:p>
            <a:pPr indent="457200" algn="just">
              <a:lnSpc>
                <a:spcPct val="150000"/>
              </a:lnSpc>
            </a:pPr>
            <a:r>
              <a:rPr lang="ru-RU" dirty="0">
                <a:solidFill>
                  <a:srgbClr val="0070C0"/>
                </a:solidFill>
                <a:latin typeface="Times New Roman" pitchFamily="18" charset="0"/>
                <a:cs typeface="Times New Roman" pitchFamily="18" charset="0"/>
              </a:rPr>
              <a:t>Если ветер дует с юга почти сутки — жди тепла.</a:t>
            </a:r>
          </a:p>
          <a:p>
            <a:pPr indent="457200" algn="just">
              <a:lnSpc>
                <a:spcPct val="150000"/>
              </a:lnSpc>
            </a:pPr>
            <a:r>
              <a:rPr lang="ru-RU" dirty="0">
                <a:solidFill>
                  <a:srgbClr val="0070C0"/>
                </a:solidFill>
                <a:latin typeface="Times New Roman" pitchFamily="18" charset="0"/>
                <a:cs typeface="Times New Roman" pitchFamily="18" charset="0"/>
              </a:rPr>
              <a:t>Если осенью ветер поворачивает на юг и идёт снег, — это начало зимы.</a:t>
            </a:r>
          </a:p>
          <a:p>
            <a:pPr indent="457200" algn="just">
              <a:lnSpc>
                <a:spcPct val="150000"/>
              </a:lnSpc>
            </a:pPr>
            <a:r>
              <a:rPr lang="ru-RU" dirty="0">
                <a:solidFill>
                  <a:srgbClr val="0070C0"/>
                </a:solidFill>
                <a:latin typeface="Times New Roman" pitchFamily="18" charset="0"/>
                <a:cs typeface="Times New Roman" pitchFamily="18" charset="0"/>
              </a:rPr>
              <a:t>Если ветер переменчивый — к неопределённой погоде.</a:t>
            </a:r>
          </a:p>
          <a:p>
            <a:pPr indent="457200" algn="just">
              <a:lnSpc>
                <a:spcPct val="150000"/>
              </a:lnSpc>
            </a:pPr>
            <a:endParaRPr lang="ru-RU" dirty="0">
              <a:solidFill>
                <a:srgbClr val="0070C0"/>
              </a:solidFill>
              <a:latin typeface="Times New Roman" pitchFamily="18" charset="0"/>
              <a:cs typeface="Times New Roman" pitchFamily="18" charset="0"/>
            </a:endParaRPr>
          </a:p>
        </p:txBody>
      </p:sp>
      <p:pic>
        <p:nvPicPr>
          <p:cNvPr id="4098" name="Picture 2" descr="C:\Users\on\Downloads\ветер.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342" y="0"/>
            <a:ext cx="4167397" cy="580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4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794"/>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925903" y="817296"/>
            <a:ext cx="8415717" cy="369332"/>
          </a:xfrm>
          <a:prstGeom prst="rect">
            <a:avLst/>
          </a:prstGeom>
        </p:spPr>
        <p:txBody>
          <a:bodyPr wrap="square">
            <a:spAutoFit/>
          </a:bodyPr>
          <a:lstStyle/>
          <a:p>
            <a:pPr algn="just"/>
            <a:endParaRPr lang="ru-RU" dirty="0">
              <a:latin typeface="Times New Roman" pitchFamily="18" charset="0"/>
              <a:cs typeface="Times New Roman" pitchFamily="18" charset="0"/>
            </a:endParaRPr>
          </a:p>
        </p:txBody>
      </p:sp>
      <p:sp>
        <p:nvSpPr>
          <p:cNvPr id="2" name="Прямоугольник 1"/>
          <p:cNvSpPr/>
          <p:nvPr/>
        </p:nvSpPr>
        <p:spPr>
          <a:xfrm>
            <a:off x="1383737" y="889844"/>
            <a:ext cx="9330117" cy="458074"/>
          </a:xfrm>
          <a:prstGeom prst="rect">
            <a:avLst/>
          </a:prstGeom>
        </p:spPr>
        <p:txBody>
          <a:bodyPr wrap="square">
            <a:spAutoFit/>
          </a:bodyPr>
          <a:lstStyle/>
          <a:p>
            <a:pPr indent="457200" algn="just">
              <a:lnSpc>
                <a:spcPct val="150000"/>
              </a:lnSpc>
            </a:pPr>
            <a:endParaRPr lang="ru-RU" b="1" i="1" dirty="0">
              <a:latin typeface="Times New Roman" pitchFamily="18" charset="0"/>
              <a:cs typeface="Times New Roman" pitchFamily="18" charset="0"/>
            </a:endParaRPr>
          </a:p>
        </p:txBody>
      </p:sp>
      <p:sp>
        <p:nvSpPr>
          <p:cNvPr id="8" name="Прямоугольник 7"/>
          <p:cNvSpPr/>
          <p:nvPr/>
        </p:nvSpPr>
        <p:spPr>
          <a:xfrm>
            <a:off x="888319" y="112889"/>
            <a:ext cx="8870676" cy="3730317"/>
          </a:xfrm>
          <a:prstGeom prst="rect">
            <a:avLst/>
          </a:prstGeom>
        </p:spPr>
        <p:txBody>
          <a:bodyPr wrap="square">
            <a:spAutoFit/>
          </a:bodyPr>
          <a:lstStyle/>
          <a:p>
            <a:pPr lvl="0" indent="457200" algn="just">
              <a:lnSpc>
                <a:spcPct val="150000"/>
              </a:lnSpc>
            </a:pPr>
            <a:r>
              <a:rPr lang="ru-RU" sz="2000" b="1" i="1" dirty="0">
                <a:solidFill>
                  <a:srgbClr val="0070C0"/>
                </a:solidFill>
                <a:latin typeface="Times New Roman" pitchFamily="18" charset="0"/>
                <a:cs typeface="Times New Roman" pitchFamily="18" charset="0"/>
              </a:rPr>
              <a:t>Приметы, связанные с облаком:</a:t>
            </a:r>
          </a:p>
          <a:p>
            <a:pPr lvl="0" indent="457200" algn="just">
              <a:lnSpc>
                <a:spcPct val="150000"/>
              </a:lnSpc>
            </a:pPr>
            <a:r>
              <a:rPr lang="ru-RU" sz="2000" dirty="0">
                <a:solidFill>
                  <a:srgbClr val="0070C0"/>
                </a:solidFill>
                <a:latin typeface="Times New Roman" pitchFamily="18" charset="0"/>
                <a:cs typeface="Times New Roman" pitchFamily="18" charset="0"/>
              </a:rPr>
              <a:t>Если облака на небе в два слоя и плывут в противоположные стороны — это к неустойчивой переменчивой погоде. </a:t>
            </a:r>
          </a:p>
          <a:p>
            <a:pPr lvl="0" indent="457200" algn="just">
              <a:lnSpc>
                <a:spcPct val="150000"/>
              </a:lnSpc>
            </a:pPr>
            <a:r>
              <a:rPr lang="ru-RU" sz="2000" dirty="0">
                <a:solidFill>
                  <a:srgbClr val="0070C0"/>
                </a:solidFill>
                <a:latin typeface="Times New Roman" pitchFamily="18" charset="0"/>
                <a:cs typeface="Times New Roman" pitchFamily="18" charset="0"/>
              </a:rPr>
              <a:t>Если во время мороза на небе появились облака — это к теплу. </a:t>
            </a:r>
          </a:p>
          <a:p>
            <a:pPr lvl="0" indent="457200" algn="just">
              <a:lnSpc>
                <a:spcPct val="150000"/>
              </a:lnSpc>
            </a:pPr>
            <a:r>
              <a:rPr lang="ru-RU" sz="2000" dirty="0">
                <a:solidFill>
                  <a:srgbClr val="0070C0"/>
                </a:solidFill>
                <a:latin typeface="Times New Roman" pitchFamily="18" charset="0"/>
                <a:cs typeface="Times New Roman" pitchFamily="18" charset="0"/>
              </a:rPr>
              <a:t>Если вечером на небе появилось северное сияние — это к метели и обильному снегу с ветром. </a:t>
            </a:r>
          </a:p>
          <a:p>
            <a:pPr lvl="0" indent="457200" algn="just">
              <a:lnSpc>
                <a:spcPct val="150000"/>
              </a:lnSpc>
            </a:pPr>
            <a:r>
              <a:rPr lang="ru-RU" sz="2000" dirty="0">
                <a:solidFill>
                  <a:srgbClr val="0070C0"/>
                </a:solidFill>
                <a:latin typeface="Times New Roman" pitchFamily="18" charset="0"/>
                <a:cs typeface="Times New Roman" pitchFamily="18" charset="0"/>
              </a:rPr>
              <a:t>Если облака поздней осенью редкие и высоко — зима будет ясной и холодной</a:t>
            </a:r>
            <a:r>
              <a:rPr lang="ru-RU" dirty="0">
                <a:solidFill>
                  <a:srgbClr val="0070C0"/>
                </a:solidFill>
                <a:latin typeface="Times New Roman" pitchFamily="18" charset="0"/>
                <a:cs typeface="Times New Roman" pitchFamily="18" charset="0"/>
              </a:rPr>
              <a:t>. </a:t>
            </a:r>
          </a:p>
        </p:txBody>
      </p:sp>
      <p:pic>
        <p:nvPicPr>
          <p:cNvPr id="5123" name="Picture 3" descr="C:\Users\on\Downloads\облак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458" y="4172149"/>
            <a:ext cx="3744674" cy="241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2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6720"/>
            <a:ext cx="12287954" cy="7194719"/>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925903" y="817296"/>
            <a:ext cx="8415717" cy="369332"/>
          </a:xfrm>
          <a:prstGeom prst="rect">
            <a:avLst/>
          </a:prstGeom>
        </p:spPr>
        <p:txBody>
          <a:bodyPr wrap="square">
            <a:spAutoFit/>
          </a:bodyPr>
          <a:lstStyle/>
          <a:p>
            <a:pPr algn="just"/>
            <a:endParaRPr lang="ru-RU" dirty="0">
              <a:latin typeface="Times New Roman" pitchFamily="18" charset="0"/>
              <a:cs typeface="Times New Roman" pitchFamily="18" charset="0"/>
            </a:endParaRPr>
          </a:p>
        </p:txBody>
      </p:sp>
      <p:sp>
        <p:nvSpPr>
          <p:cNvPr id="2" name="Прямоугольник 1"/>
          <p:cNvSpPr/>
          <p:nvPr/>
        </p:nvSpPr>
        <p:spPr>
          <a:xfrm>
            <a:off x="1383737" y="889844"/>
            <a:ext cx="9330117" cy="458074"/>
          </a:xfrm>
          <a:prstGeom prst="rect">
            <a:avLst/>
          </a:prstGeom>
        </p:spPr>
        <p:txBody>
          <a:bodyPr wrap="square">
            <a:spAutoFit/>
          </a:bodyPr>
          <a:lstStyle/>
          <a:p>
            <a:pPr indent="457200" algn="just">
              <a:lnSpc>
                <a:spcPct val="150000"/>
              </a:lnSpc>
            </a:pPr>
            <a:endParaRPr lang="ru-RU" b="1" i="1" dirty="0">
              <a:latin typeface="Times New Roman" pitchFamily="18" charset="0"/>
              <a:cs typeface="Times New Roman" pitchFamily="18" charset="0"/>
            </a:endParaRPr>
          </a:p>
        </p:txBody>
      </p:sp>
      <p:sp>
        <p:nvSpPr>
          <p:cNvPr id="11" name="Прямоугольник 10"/>
          <p:cNvSpPr/>
          <p:nvPr/>
        </p:nvSpPr>
        <p:spPr>
          <a:xfrm>
            <a:off x="270932" y="0"/>
            <a:ext cx="11842045" cy="5078313"/>
          </a:xfrm>
          <a:prstGeom prst="rect">
            <a:avLst/>
          </a:prstGeom>
        </p:spPr>
        <p:txBody>
          <a:bodyPr wrap="square">
            <a:spAutoFit/>
          </a:bodyPr>
          <a:lstStyle/>
          <a:p>
            <a:pPr indent="457200" algn="just">
              <a:lnSpc>
                <a:spcPct val="150000"/>
              </a:lnSpc>
            </a:pPr>
            <a:r>
              <a:rPr lang="ru-RU" b="1" i="1" dirty="0">
                <a:solidFill>
                  <a:srgbClr val="0070C0"/>
                </a:solidFill>
                <a:latin typeface="Times New Roman" pitchFamily="18" charset="0"/>
                <a:cs typeface="Times New Roman" pitchFamily="18" charset="0"/>
              </a:rPr>
              <a:t>Приметы, связанные с птицами</a:t>
            </a:r>
            <a:r>
              <a:rPr lang="ru-RU" b="1" i="1" dirty="0" smtClean="0">
                <a:solidFill>
                  <a:srgbClr val="0070C0"/>
                </a:solidFill>
                <a:latin typeface="Times New Roman" pitchFamily="18" charset="0"/>
                <a:cs typeface="Times New Roman" pitchFamily="18" charset="0"/>
              </a:rPr>
              <a:t>:</a:t>
            </a:r>
          </a:p>
          <a:p>
            <a:pPr indent="450215" algn="just">
              <a:lnSpc>
                <a:spcPct val="150000"/>
              </a:lnSpc>
              <a:spcAft>
                <a:spcPts val="0"/>
              </a:spcAft>
            </a:pPr>
            <a:r>
              <a:rPr lang="ru-RU" dirty="0">
                <a:solidFill>
                  <a:srgbClr val="0070C0"/>
                </a:solidFill>
                <a:latin typeface="Times New Roman"/>
                <a:ea typeface="Calibri"/>
                <a:cs typeface="Times New Roman"/>
              </a:rPr>
              <a:t>Когда гагары шумят над рекой, значит завтра быть к хорошей погоде.</a:t>
            </a:r>
            <a:endParaRPr lang="ru-RU" sz="1400" dirty="0">
              <a:solidFill>
                <a:srgbClr val="0070C0"/>
              </a:solidFill>
              <a:ea typeface="Calibri"/>
              <a:cs typeface="Times New Roman"/>
            </a:endParaRPr>
          </a:p>
          <a:p>
            <a:pPr indent="450215" algn="just">
              <a:lnSpc>
                <a:spcPct val="150000"/>
              </a:lnSpc>
              <a:spcAft>
                <a:spcPts val="0"/>
              </a:spcAft>
            </a:pPr>
            <a:r>
              <a:rPr lang="ru-RU" dirty="0">
                <a:solidFill>
                  <a:srgbClr val="0070C0"/>
                </a:solidFill>
                <a:latin typeface="Times New Roman"/>
                <a:ea typeface="Calibri"/>
                <a:cs typeface="Times New Roman"/>
              </a:rPr>
              <a:t>Если дятел кричит не так, как обычно «</a:t>
            </a:r>
            <a:r>
              <a:rPr lang="ru-RU" dirty="0" err="1">
                <a:solidFill>
                  <a:srgbClr val="0070C0"/>
                </a:solidFill>
                <a:latin typeface="Times New Roman"/>
                <a:ea typeface="Calibri"/>
                <a:cs typeface="Times New Roman"/>
              </a:rPr>
              <a:t>кру-кру-кру</a:t>
            </a:r>
            <a:r>
              <a:rPr lang="ru-RU" dirty="0">
                <a:solidFill>
                  <a:srgbClr val="0070C0"/>
                </a:solidFill>
                <a:latin typeface="Times New Roman"/>
                <a:ea typeface="Calibri"/>
                <a:cs typeface="Times New Roman"/>
              </a:rPr>
              <a:t>», а «выть-выть-выть» — жди дождя.</a:t>
            </a:r>
            <a:endParaRPr lang="ru-RU" sz="1400" dirty="0">
              <a:solidFill>
                <a:srgbClr val="0070C0"/>
              </a:solidFill>
              <a:ea typeface="Calibri"/>
              <a:cs typeface="Times New Roman"/>
            </a:endParaRPr>
          </a:p>
          <a:p>
            <a:pPr indent="450215" algn="just">
              <a:lnSpc>
                <a:spcPct val="150000"/>
              </a:lnSpc>
              <a:spcAft>
                <a:spcPts val="0"/>
              </a:spcAft>
            </a:pPr>
            <a:r>
              <a:rPr lang="ru-RU" dirty="0">
                <a:solidFill>
                  <a:srgbClr val="0070C0"/>
                </a:solidFill>
                <a:latin typeface="Times New Roman"/>
                <a:ea typeface="Calibri"/>
                <a:cs typeface="Times New Roman"/>
              </a:rPr>
              <a:t>Если птицы парят высоко в небе и кружатся по кругу — это к ясной погоде.</a:t>
            </a:r>
            <a:endParaRPr lang="ru-RU" sz="1400" dirty="0">
              <a:solidFill>
                <a:srgbClr val="0070C0"/>
              </a:solidFill>
              <a:ea typeface="Calibri"/>
              <a:cs typeface="Times New Roman"/>
            </a:endParaRPr>
          </a:p>
          <a:p>
            <a:pPr indent="450215" algn="just">
              <a:lnSpc>
                <a:spcPct val="150000"/>
              </a:lnSpc>
              <a:spcAft>
                <a:spcPts val="0"/>
              </a:spcAft>
            </a:pPr>
            <a:r>
              <a:rPr lang="ru-RU" dirty="0">
                <a:solidFill>
                  <a:srgbClr val="0070C0"/>
                </a:solidFill>
                <a:latin typeface="Times New Roman"/>
                <a:ea typeface="Calibri"/>
                <a:cs typeface="Times New Roman"/>
              </a:rPr>
              <a:t>Купание птиц в воде — к дождю.</a:t>
            </a:r>
            <a:endParaRPr lang="ru-RU" sz="1400" dirty="0">
              <a:solidFill>
                <a:srgbClr val="0070C0"/>
              </a:solidFill>
              <a:ea typeface="Calibri"/>
              <a:cs typeface="Times New Roman"/>
            </a:endParaRPr>
          </a:p>
          <a:p>
            <a:pPr indent="450215" algn="just">
              <a:lnSpc>
                <a:spcPct val="150000"/>
              </a:lnSpc>
              <a:spcAft>
                <a:spcPts val="0"/>
              </a:spcAft>
            </a:pPr>
            <a:r>
              <a:rPr lang="ru-RU" dirty="0">
                <a:solidFill>
                  <a:srgbClr val="0070C0"/>
                </a:solidFill>
                <a:latin typeface="Times New Roman"/>
                <a:ea typeface="Calibri"/>
                <a:cs typeface="Times New Roman"/>
              </a:rPr>
              <a:t>Если первая прилетевшая ворона сядет на низкое дерево — весна будет скоротечной, если на высокое — затяжной.</a:t>
            </a:r>
            <a:endParaRPr lang="ru-RU" sz="1400" dirty="0">
              <a:solidFill>
                <a:srgbClr val="0070C0"/>
              </a:solidFill>
              <a:ea typeface="Calibri"/>
              <a:cs typeface="Times New Roman"/>
            </a:endParaRPr>
          </a:p>
          <a:p>
            <a:pPr indent="450215" algn="just">
              <a:lnSpc>
                <a:spcPct val="150000"/>
              </a:lnSpc>
              <a:spcAft>
                <a:spcPts val="0"/>
              </a:spcAft>
            </a:pPr>
            <a:r>
              <a:rPr lang="ru-RU" dirty="0">
                <a:solidFill>
                  <a:srgbClr val="0070C0"/>
                </a:solidFill>
                <a:latin typeface="Times New Roman"/>
                <a:ea typeface="Calibri"/>
                <a:cs typeface="Times New Roman"/>
              </a:rPr>
              <a:t>Вороны, сидящие в куче, — в какую сторону головой — с той стороны будет ветер, если они сидят близко к дереву — к ненастью.</a:t>
            </a:r>
            <a:endParaRPr lang="ru-RU" sz="1400" dirty="0">
              <a:solidFill>
                <a:srgbClr val="0070C0"/>
              </a:solidFill>
              <a:ea typeface="Calibri"/>
              <a:cs typeface="Times New Roman"/>
            </a:endParaRPr>
          </a:p>
          <a:p>
            <a:pPr indent="450215" algn="just">
              <a:lnSpc>
                <a:spcPct val="150000"/>
              </a:lnSpc>
              <a:spcAft>
                <a:spcPts val="0"/>
              </a:spcAft>
            </a:pPr>
            <a:r>
              <a:rPr lang="ru-RU" dirty="0">
                <a:solidFill>
                  <a:srgbClr val="0070C0"/>
                </a:solidFill>
                <a:latin typeface="Times New Roman"/>
                <a:ea typeface="Calibri"/>
                <a:cs typeface="Times New Roman"/>
              </a:rPr>
              <a:t>Если ворона строит гнездо низко, в середине дерева – жаркое лето будет, если наверху – то прохладное.</a:t>
            </a:r>
            <a:endParaRPr lang="ru-RU" sz="1400" dirty="0">
              <a:solidFill>
                <a:srgbClr val="0070C0"/>
              </a:solidFill>
              <a:ea typeface="Calibri"/>
              <a:cs typeface="Times New Roman"/>
            </a:endParaRPr>
          </a:p>
          <a:p>
            <a:pPr indent="450215" algn="just">
              <a:lnSpc>
                <a:spcPct val="150000"/>
              </a:lnSpc>
              <a:spcAft>
                <a:spcPts val="0"/>
              </a:spcAft>
            </a:pPr>
            <a:r>
              <a:rPr lang="ru-RU" dirty="0">
                <a:solidFill>
                  <a:srgbClr val="0070C0"/>
                </a:solidFill>
                <a:latin typeface="Times New Roman"/>
                <a:ea typeface="Calibri"/>
                <a:cs typeface="Times New Roman"/>
              </a:rPr>
              <a:t>Если куропатка сидит на берёзе или тальнике — будет снегопад, метель.</a:t>
            </a:r>
            <a:endParaRPr lang="ru-RU" sz="1400" dirty="0">
              <a:solidFill>
                <a:srgbClr val="0070C0"/>
              </a:solidFill>
              <a:ea typeface="Calibri"/>
              <a:cs typeface="Times New Roman"/>
            </a:endParaRPr>
          </a:p>
          <a:p>
            <a:pPr indent="457200" algn="just">
              <a:lnSpc>
                <a:spcPct val="150000"/>
              </a:lnSpc>
            </a:pPr>
            <a:endParaRPr lang="ru-RU" b="1" i="1" dirty="0">
              <a:latin typeface="Times New Roman" pitchFamily="18" charset="0"/>
              <a:cs typeface="Times New Roman" pitchFamily="18" charset="0"/>
            </a:endParaRPr>
          </a:p>
        </p:txBody>
      </p:sp>
      <p:pic>
        <p:nvPicPr>
          <p:cNvPr id="6146" name="Picture 2" descr="C:\Users\on\Downloads\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089" y="5266638"/>
            <a:ext cx="1901628" cy="146211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on\Downloads\63778ec8d4b4c739ba4349fac178e19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6694" y="5516219"/>
            <a:ext cx="1364906" cy="9629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on\Downloads\41de6a29324ced23099eaece097232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6792" y="5306918"/>
            <a:ext cx="2097186" cy="125187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on\Downloads\pngtree-ptarmigan-png-image_156123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5462" y="5232998"/>
            <a:ext cx="1666959" cy="124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244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 y="-215083"/>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925903" y="817296"/>
            <a:ext cx="8415717" cy="369332"/>
          </a:xfrm>
          <a:prstGeom prst="rect">
            <a:avLst/>
          </a:prstGeom>
        </p:spPr>
        <p:txBody>
          <a:bodyPr wrap="square">
            <a:spAutoFit/>
          </a:bodyPr>
          <a:lstStyle/>
          <a:p>
            <a:pPr algn="just"/>
            <a:endParaRPr lang="ru-RU" dirty="0">
              <a:latin typeface="Times New Roman" pitchFamily="18" charset="0"/>
              <a:cs typeface="Times New Roman" pitchFamily="18" charset="0"/>
            </a:endParaRPr>
          </a:p>
        </p:txBody>
      </p:sp>
      <p:sp>
        <p:nvSpPr>
          <p:cNvPr id="2" name="Прямоугольник 1"/>
          <p:cNvSpPr/>
          <p:nvPr/>
        </p:nvSpPr>
        <p:spPr>
          <a:xfrm>
            <a:off x="1383737" y="889844"/>
            <a:ext cx="9330117" cy="458074"/>
          </a:xfrm>
          <a:prstGeom prst="rect">
            <a:avLst/>
          </a:prstGeom>
        </p:spPr>
        <p:txBody>
          <a:bodyPr wrap="square">
            <a:spAutoFit/>
          </a:bodyPr>
          <a:lstStyle/>
          <a:p>
            <a:pPr indent="457200" algn="just">
              <a:lnSpc>
                <a:spcPct val="150000"/>
              </a:lnSpc>
            </a:pPr>
            <a:endParaRPr lang="ru-RU" b="1" i="1" dirty="0">
              <a:latin typeface="Times New Roman" pitchFamily="18" charset="0"/>
              <a:cs typeface="Times New Roman" pitchFamily="18" charset="0"/>
            </a:endParaRPr>
          </a:p>
        </p:txBody>
      </p:sp>
      <p:sp>
        <p:nvSpPr>
          <p:cNvPr id="11" name="Прямоугольник 10"/>
          <p:cNvSpPr/>
          <p:nvPr/>
        </p:nvSpPr>
        <p:spPr>
          <a:xfrm>
            <a:off x="1278542" y="631179"/>
            <a:ext cx="9880375"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8" name="Прямоугольник 7"/>
          <p:cNvSpPr/>
          <p:nvPr/>
        </p:nvSpPr>
        <p:spPr>
          <a:xfrm>
            <a:off x="888319" y="146756"/>
            <a:ext cx="9380475" cy="1883657"/>
          </a:xfrm>
          <a:prstGeom prst="rect">
            <a:avLst/>
          </a:prstGeom>
        </p:spPr>
        <p:txBody>
          <a:bodyPr wrap="square">
            <a:spAutoFit/>
          </a:bodyPr>
          <a:lstStyle/>
          <a:p>
            <a:pPr indent="457200" algn="just">
              <a:lnSpc>
                <a:spcPct val="150000"/>
              </a:lnSpc>
            </a:pPr>
            <a:r>
              <a:rPr lang="ru-RU" sz="2000" dirty="0">
                <a:solidFill>
                  <a:srgbClr val="0070C0"/>
                </a:solidFill>
                <a:latin typeface="Times New Roman" pitchFamily="18" charset="0"/>
                <a:cs typeface="Times New Roman" pitchFamily="18" charset="0"/>
              </a:rPr>
              <a:t>Что же такое </a:t>
            </a:r>
            <a:r>
              <a:rPr lang="ru-RU" sz="2000" b="1" dirty="0">
                <a:solidFill>
                  <a:srgbClr val="0070C0"/>
                </a:solidFill>
                <a:latin typeface="Times New Roman" pitchFamily="18" charset="0"/>
                <a:cs typeface="Times New Roman" pitchFamily="18" charset="0"/>
              </a:rPr>
              <a:t>урожайный год</a:t>
            </a:r>
            <a:r>
              <a:rPr lang="ru-RU" sz="2000" dirty="0">
                <a:solidFill>
                  <a:srgbClr val="0070C0"/>
                </a:solidFill>
                <a:latin typeface="Times New Roman" pitchFamily="18" charset="0"/>
                <a:cs typeface="Times New Roman" pitchFamily="18" charset="0"/>
              </a:rPr>
              <a:t> для </a:t>
            </a:r>
            <a:r>
              <a:rPr lang="ru-RU" sz="2000" dirty="0" err="1">
                <a:solidFill>
                  <a:srgbClr val="0070C0"/>
                </a:solidFill>
                <a:latin typeface="Times New Roman" pitchFamily="18" charset="0"/>
                <a:cs typeface="Times New Roman" pitchFamily="18" charset="0"/>
              </a:rPr>
              <a:t>хантов</a:t>
            </a:r>
            <a:r>
              <a:rPr lang="ru-RU" sz="2000" dirty="0">
                <a:solidFill>
                  <a:srgbClr val="0070C0"/>
                </a:solidFill>
                <a:latin typeface="Times New Roman" pitchFamily="18" charset="0"/>
                <a:cs typeface="Times New Roman" pitchFamily="18" charset="0"/>
              </a:rPr>
              <a:t> – это возможность не только прокормить семью, но и сделать запасы на долгую зиму. Ягоды, грибы, орехи  – все это становится основным источником витаминов и питательных веществ в холодное время года, когда охота и рыбалка становятся менее продуктивными. </a:t>
            </a:r>
          </a:p>
        </p:txBody>
      </p:sp>
      <p:pic>
        <p:nvPicPr>
          <p:cNvPr id="12" name="Picture 2" descr="C:\Users\on\Downloads\07bb1f2c95386cf4ef5ddfec9b1d6077c4fea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270" y="2336424"/>
            <a:ext cx="6962722" cy="382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510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 y="-215083"/>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925903" y="817296"/>
            <a:ext cx="8415717" cy="369332"/>
          </a:xfrm>
          <a:prstGeom prst="rect">
            <a:avLst/>
          </a:prstGeom>
        </p:spPr>
        <p:txBody>
          <a:bodyPr wrap="square">
            <a:spAutoFit/>
          </a:bodyPr>
          <a:lstStyle/>
          <a:p>
            <a:pPr algn="just"/>
            <a:endParaRPr lang="ru-RU" dirty="0">
              <a:latin typeface="Times New Roman" pitchFamily="18" charset="0"/>
              <a:cs typeface="Times New Roman" pitchFamily="18" charset="0"/>
            </a:endParaRPr>
          </a:p>
        </p:txBody>
      </p:sp>
      <p:sp>
        <p:nvSpPr>
          <p:cNvPr id="2" name="Прямоугольник 1"/>
          <p:cNvSpPr/>
          <p:nvPr/>
        </p:nvSpPr>
        <p:spPr>
          <a:xfrm>
            <a:off x="1383737" y="889844"/>
            <a:ext cx="9330117" cy="458074"/>
          </a:xfrm>
          <a:prstGeom prst="rect">
            <a:avLst/>
          </a:prstGeom>
        </p:spPr>
        <p:txBody>
          <a:bodyPr wrap="square">
            <a:spAutoFit/>
          </a:bodyPr>
          <a:lstStyle/>
          <a:p>
            <a:pPr indent="457200" algn="just">
              <a:lnSpc>
                <a:spcPct val="150000"/>
              </a:lnSpc>
            </a:pPr>
            <a:endParaRPr lang="ru-RU" b="1" i="1" dirty="0">
              <a:latin typeface="Times New Roman" pitchFamily="18" charset="0"/>
              <a:cs typeface="Times New Roman" pitchFamily="18" charset="0"/>
            </a:endParaRPr>
          </a:p>
        </p:txBody>
      </p:sp>
      <p:sp>
        <p:nvSpPr>
          <p:cNvPr id="11" name="Прямоугольник 10"/>
          <p:cNvSpPr/>
          <p:nvPr/>
        </p:nvSpPr>
        <p:spPr>
          <a:xfrm>
            <a:off x="1278542" y="631179"/>
            <a:ext cx="9880375"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8" name="Прямоугольник 7"/>
          <p:cNvSpPr/>
          <p:nvPr/>
        </p:nvSpPr>
        <p:spPr>
          <a:xfrm>
            <a:off x="1278542" y="428879"/>
            <a:ext cx="8990252"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0" name="Прямоугольник 9"/>
          <p:cNvSpPr/>
          <p:nvPr/>
        </p:nvSpPr>
        <p:spPr>
          <a:xfrm>
            <a:off x="1278542" y="1"/>
            <a:ext cx="8990252" cy="2723823"/>
          </a:xfrm>
          <a:prstGeom prst="rect">
            <a:avLst/>
          </a:prstGeom>
        </p:spPr>
        <p:txBody>
          <a:bodyPr wrap="square">
            <a:spAutoFit/>
          </a:bodyPr>
          <a:lstStyle/>
          <a:p>
            <a:pPr lvl="0" indent="457200" algn="ctr">
              <a:lnSpc>
                <a:spcPct val="150000"/>
              </a:lnSpc>
            </a:pPr>
            <a:r>
              <a:rPr lang="ru-RU" b="1" i="1" dirty="0">
                <a:solidFill>
                  <a:srgbClr val="0070C0"/>
                </a:solidFill>
                <a:latin typeface="Times New Roman" pitchFamily="18" charset="0"/>
                <a:cs typeface="Times New Roman" pitchFamily="18" charset="0"/>
              </a:rPr>
              <a:t>Приметы, связанные с погодой:</a:t>
            </a:r>
          </a:p>
          <a:p>
            <a:pPr lvl="0" indent="457200" algn="just">
              <a:lnSpc>
                <a:spcPct val="150000"/>
              </a:lnSpc>
            </a:pPr>
            <a:r>
              <a:rPr lang="ru-RU" sz="2400" dirty="0">
                <a:solidFill>
                  <a:srgbClr val="0070C0"/>
                </a:solidFill>
                <a:latin typeface="Times New Roman" pitchFamily="18" charset="0"/>
                <a:cs typeface="Times New Roman" pitchFamily="18" charset="0"/>
              </a:rPr>
              <a:t>1. Появление определённых облаков: Если на небе появляются высокие белые облака, это предвещает хороший урожай.</a:t>
            </a:r>
          </a:p>
          <a:p>
            <a:pPr lvl="0" indent="457200" algn="just">
              <a:lnSpc>
                <a:spcPct val="150000"/>
              </a:lnSpc>
            </a:pPr>
            <a:r>
              <a:rPr lang="ru-RU" sz="2400" dirty="0">
                <a:solidFill>
                  <a:srgbClr val="0070C0"/>
                </a:solidFill>
                <a:latin typeface="Times New Roman" pitchFamily="18" charset="0"/>
                <a:cs typeface="Times New Roman" pitchFamily="18" charset="0"/>
              </a:rPr>
              <a:t>2. Дождь в определённые дни: Если дождь идёт в начале лета, это считается знаком того, что урожай будет богатым</a:t>
            </a:r>
            <a:r>
              <a:rPr lang="ru-RU" sz="2400" dirty="0" smtClean="0">
                <a:solidFill>
                  <a:srgbClr val="0070C0"/>
                </a:solidFill>
                <a:latin typeface="Times New Roman" pitchFamily="18" charset="0"/>
                <a:cs typeface="Times New Roman" pitchFamily="18" charset="0"/>
              </a:rPr>
              <a:t>.</a:t>
            </a:r>
            <a:endParaRPr lang="ru-RU" sz="2400" dirty="0">
              <a:solidFill>
                <a:srgbClr val="0070C0"/>
              </a:solidFill>
              <a:latin typeface="Times New Roman" pitchFamily="18" charset="0"/>
              <a:cs typeface="Times New Roman" pitchFamily="18" charset="0"/>
            </a:endParaRPr>
          </a:p>
        </p:txBody>
      </p:sp>
      <p:pic>
        <p:nvPicPr>
          <p:cNvPr id="7170" name="Picture 2" descr="C:\Users\on\Downloads\погод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7309" y="2988500"/>
            <a:ext cx="7192904" cy="343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49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464EBCDC-8D1C-690A-7F14-E8706AE36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a:extLst>
              <a:ext uri="{FF2B5EF4-FFF2-40B4-BE49-F238E27FC236}">
                <a16:creationId xmlns="" xmlns:a16="http://schemas.microsoft.com/office/drawing/2014/main" id="{C448E6EE-7319-03D6-189C-F3F8AA9F7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1524751"/>
            <a:ext cx="491361" cy="488271"/>
          </a:xfrm>
          <a:prstGeom prst="rect">
            <a:avLst/>
          </a:prstGeom>
        </p:spPr>
      </p:pic>
      <p:pic>
        <p:nvPicPr>
          <p:cNvPr id="5" name="Рисунок 4">
            <a:extLst>
              <a:ext uri="{FF2B5EF4-FFF2-40B4-BE49-F238E27FC236}">
                <a16:creationId xmlns="" xmlns:a16="http://schemas.microsoft.com/office/drawing/2014/main" id="{4EF2EC4D-8366-1252-3A22-5707D66B4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18" y="3184864"/>
            <a:ext cx="491361" cy="488271"/>
          </a:xfrm>
          <a:prstGeom prst="rect">
            <a:avLst/>
          </a:prstGeom>
        </p:spPr>
      </p:pic>
      <p:pic>
        <p:nvPicPr>
          <p:cNvPr id="6" name="Рисунок 5">
            <a:extLst>
              <a:ext uri="{FF2B5EF4-FFF2-40B4-BE49-F238E27FC236}">
                <a16:creationId xmlns="" xmlns:a16="http://schemas.microsoft.com/office/drawing/2014/main" id="{25646081-70BA-DD56-32ED-0410849A4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4709616"/>
            <a:ext cx="491361" cy="488271"/>
          </a:xfrm>
          <a:prstGeom prst="rect">
            <a:avLst/>
          </a:prstGeom>
        </p:spPr>
      </p:pic>
      <p:sp>
        <p:nvSpPr>
          <p:cNvPr id="3" name="Прямоугольник 2">
            <a:extLst>
              <a:ext uri="{FF2B5EF4-FFF2-40B4-BE49-F238E27FC236}">
                <a16:creationId xmlns="" xmlns:a16="http://schemas.microsoft.com/office/drawing/2014/main" id="{D1B0DDD6-3107-4006-B0B1-9F248A5BB82B}"/>
              </a:ext>
            </a:extLst>
          </p:cNvPr>
          <p:cNvSpPr/>
          <p:nvPr/>
        </p:nvSpPr>
        <p:spPr>
          <a:xfrm>
            <a:off x="1080179" y="478302"/>
            <a:ext cx="9501506" cy="1815882"/>
          </a:xfrm>
          <a:prstGeom prst="rect">
            <a:avLst/>
          </a:prstGeom>
        </p:spPr>
        <p:txBody>
          <a:bodyPr wrap="square">
            <a:spAutoFit/>
          </a:bodyPr>
          <a:lstStyle/>
          <a:p>
            <a:endParaRPr lang="ru-RU" sz="2800" b="1" dirty="0" smtClean="0">
              <a:solidFill>
                <a:srgbClr val="0070C0"/>
              </a:solidFill>
              <a:latin typeface="Times New Roman" panose="02020603050405020304" pitchFamily="18" charset="0"/>
              <a:ea typeface="Calibri" panose="020F0502020204030204" pitchFamily="34" charset="0"/>
            </a:endParaRPr>
          </a:p>
          <a:p>
            <a:endParaRPr lang="ru-RU" sz="2800" b="1" dirty="0">
              <a:solidFill>
                <a:srgbClr val="0070C0"/>
              </a:solidFill>
              <a:latin typeface="Times New Roman" panose="02020603050405020304" pitchFamily="18" charset="0"/>
              <a:ea typeface="Calibri" panose="020F0502020204030204" pitchFamily="34" charset="0"/>
            </a:endParaRPr>
          </a:p>
          <a:p>
            <a:endParaRPr lang="ru-RU" sz="2800" b="1" dirty="0" smtClean="0">
              <a:solidFill>
                <a:srgbClr val="0070C0"/>
              </a:solidFill>
              <a:latin typeface="Times New Roman" panose="02020603050405020304" pitchFamily="18" charset="0"/>
              <a:ea typeface="Calibri" panose="020F0502020204030204" pitchFamily="34" charset="0"/>
            </a:endParaRPr>
          </a:p>
          <a:p>
            <a:endParaRPr lang="ru-RU" sz="2800" b="1" dirty="0" smtClean="0">
              <a:solidFill>
                <a:srgbClr val="0070C0"/>
              </a:solidFill>
              <a:latin typeface="Times New Roman" panose="02020603050405020304" pitchFamily="18" charset="0"/>
              <a:ea typeface="Calibri" panose="020F0502020204030204" pitchFamily="34" charset="0"/>
            </a:endParaRPr>
          </a:p>
        </p:txBody>
      </p:sp>
      <p:sp>
        <p:nvSpPr>
          <p:cNvPr id="2" name="Прямоугольник 1"/>
          <p:cNvSpPr/>
          <p:nvPr/>
        </p:nvSpPr>
        <p:spPr>
          <a:xfrm>
            <a:off x="970844" y="654756"/>
            <a:ext cx="9437512" cy="4832092"/>
          </a:xfrm>
          <a:prstGeom prst="rect">
            <a:avLst/>
          </a:prstGeom>
        </p:spPr>
        <p:txBody>
          <a:bodyPr wrap="square">
            <a:spAutoFit/>
          </a:bodyPr>
          <a:lstStyle/>
          <a:p>
            <a:pPr indent="457200" algn="just"/>
            <a:r>
              <a:rPr lang="ru-RU" sz="2800" dirty="0">
                <a:solidFill>
                  <a:schemeClr val="accent1"/>
                </a:solidFill>
                <a:latin typeface="Times New Roman" pitchFamily="18" charset="0"/>
                <a:cs typeface="Times New Roman" pitchFamily="18" charset="0"/>
              </a:rPr>
              <a:t>В традиционной культуре </a:t>
            </a:r>
            <a:r>
              <a:rPr lang="ru-RU" sz="2800" dirty="0" err="1">
                <a:solidFill>
                  <a:schemeClr val="accent1"/>
                </a:solidFill>
                <a:latin typeface="Times New Roman" pitchFamily="18" charset="0"/>
                <a:cs typeface="Times New Roman" pitchFamily="18" charset="0"/>
              </a:rPr>
              <a:t>хантов</a:t>
            </a:r>
            <a:r>
              <a:rPr lang="ru-RU" sz="2800" dirty="0">
                <a:solidFill>
                  <a:schemeClr val="accent1"/>
                </a:solidFill>
                <a:latin typeface="Times New Roman" pitchFamily="18" charset="0"/>
                <a:cs typeface="Times New Roman" pitchFamily="18" charset="0"/>
              </a:rPr>
              <a:t> животные и птицы занимают особое место, выступая не просто частью окружающего мира, но и важнейшими посредниками между людьми и духами. В </a:t>
            </a:r>
            <a:r>
              <a:rPr lang="ru-RU" sz="2800" dirty="0" smtClean="0">
                <a:solidFill>
                  <a:schemeClr val="accent1"/>
                </a:solidFill>
                <a:latin typeface="Times New Roman" pitchFamily="18" charset="0"/>
                <a:cs typeface="Times New Roman" pitchFamily="18" charset="0"/>
              </a:rPr>
              <a:t>работе </a:t>
            </a:r>
            <a:r>
              <a:rPr lang="ru-RU" sz="2800" dirty="0">
                <a:solidFill>
                  <a:schemeClr val="accent1"/>
                </a:solidFill>
                <a:latin typeface="Times New Roman" pitchFamily="18" charset="0"/>
                <a:cs typeface="Times New Roman" pitchFamily="18" charset="0"/>
              </a:rPr>
              <a:t>рассматривается роль животных в хантыйских приметах, анализируются мифологические представления о различных видах животных и птиц, их символическое значение и функции в прогнозировании погоды и будущего урожая. Особое внимание уделяется таким образам, как ворона, кукушка, медведь, гагара и другим представителям фауны, которые в хантыйской культуре наделены особыми свойствами и значением. </a:t>
            </a:r>
          </a:p>
        </p:txBody>
      </p:sp>
    </p:spTree>
    <p:extLst>
      <p:ext uri="{BB962C8B-B14F-4D97-AF65-F5344CB8AC3E}">
        <p14:creationId xmlns:p14="http://schemas.microsoft.com/office/powerpoint/2010/main" val="1773999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 y="-282746"/>
            <a:ext cx="12192000" cy="7247989"/>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925903" y="817296"/>
            <a:ext cx="8415717" cy="369332"/>
          </a:xfrm>
          <a:prstGeom prst="rect">
            <a:avLst/>
          </a:prstGeom>
        </p:spPr>
        <p:txBody>
          <a:bodyPr wrap="square">
            <a:spAutoFit/>
          </a:bodyPr>
          <a:lstStyle/>
          <a:p>
            <a:pPr algn="just"/>
            <a:endParaRPr lang="ru-RU" dirty="0">
              <a:latin typeface="Times New Roman" pitchFamily="18" charset="0"/>
              <a:cs typeface="Times New Roman" pitchFamily="18" charset="0"/>
            </a:endParaRPr>
          </a:p>
        </p:txBody>
      </p:sp>
      <p:sp>
        <p:nvSpPr>
          <p:cNvPr id="2" name="Прямоугольник 1"/>
          <p:cNvSpPr/>
          <p:nvPr/>
        </p:nvSpPr>
        <p:spPr>
          <a:xfrm>
            <a:off x="1383737" y="889844"/>
            <a:ext cx="9330117" cy="458074"/>
          </a:xfrm>
          <a:prstGeom prst="rect">
            <a:avLst/>
          </a:prstGeom>
        </p:spPr>
        <p:txBody>
          <a:bodyPr wrap="square">
            <a:spAutoFit/>
          </a:bodyPr>
          <a:lstStyle/>
          <a:p>
            <a:pPr indent="457200" algn="just">
              <a:lnSpc>
                <a:spcPct val="150000"/>
              </a:lnSpc>
            </a:pPr>
            <a:endParaRPr lang="ru-RU" b="1" i="1" dirty="0">
              <a:latin typeface="Times New Roman" pitchFamily="18" charset="0"/>
              <a:cs typeface="Times New Roman" pitchFamily="18" charset="0"/>
            </a:endParaRPr>
          </a:p>
        </p:txBody>
      </p:sp>
      <p:sp>
        <p:nvSpPr>
          <p:cNvPr id="11" name="Прямоугольник 10"/>
          <p:cNvSpPr/>
          <p:nvPr/>
        </p:nvSpPr>
        <p:spPr>
          <a:xfrm>
            <a:off x="888319" y="0"/>
            <a:ext cx="10270599" cy="3416320"/>
          </a:xfrm>
          <a:prstGeom prst="rect">
            <a:avLst/>
          </a:prstGeom>
        </p:spPr>
        <p:txBody>
          <a:bodyPr wrap="square">
            <a:spAutoFit/>
          </a:bodyPr>
          <a:lstStyle/>
          <a:p>
            <a:pPr indent="457200" algn="ctr">
              <a:lnSpc>
                <a:spcPct val="150000"/>
              </a:lnSpc>
            </a:pPr>
            <a:r>
              <a:rPr lang="ru-RU" b="1" i="1" dirty="0">
                <a:solidFill>
                  <a:srgbClr val="0070C0"/>
                </a:solidFill>
                <a:latin typeface="Times New Roman" pitchFamily="18" charset="0"/>
                <a:cs typeface="Times New Roman" pitchFamily="18" charset="0"/>
              </a:rPr>
              <a:t>Приметы, связанные с </a:t>
            </a:r>
            <a:r>
              <a:rPr lang="ru-RU" b="1" i="1" dirty="0" smtClean="0">
                <a:solidFill>
                  <a:srgbClr val="0070C0"/>
                </a:solidFill>
                <a:latin typeface="Times New Roman" pitchFamily="18" charset="0"/>
                <a:cs typeface="Times New Roman" pitchFamily="18" charset="0"/>
              </a:rPr>
              <a:t>птицами:  </a:t>
            </a:r>
            <a:endParaRPr lang="ru-RU" b="1" i="1" dirty="0">
              <a:solidFill>
                <a:srgbClr val="0070C0"/>
              </a:solidFill>
              <a:latin typeface="Times New Roman" pitchFamily="18" charset="0"/>
              <a:cs typeface="Times New Roman" pitchFamily="18" charset="0"/>
            </a:endParaRPr>
          </a:p>
          <a:p>
            <a:pPr indent="457200" algn="just">
              <a:lnSpc>
                <a:spcPct val="150000"/>
              </a:lnSpc>
            </a:pPr>
            <a:r>
              <a:rPr lang="ru-RU" dirty="0" smtClean="0">
                <a:solidFill>
                  <a:srgbClr val="0070C0"/>
                </a:solidFill>
                <a:latin typeface="Times New Roman"/>
                <a:ea typeface="Calibri"/>
                <a:cs typeface="Times New Roman"/>
              </a:rPr>
              <a:t>Поведение </a:t>
            </a:r>
            <a:r>
              <a:rPr lang="ru-RU" dirty="0">
                <a:solidFill>
                  <a:srgbClr val="0070C0"/>
                </a:solidFill>
                <a:latin typeface="Times New Roman"/>
                <a:ea typeface="Calibri"/>
                <a:cs typeface="Times New Roman"/>
              </a:rPr>
              <a:t>птиц: Если воробьи начинают активно собирать семена, это может означать, что урожай будет </a:t>
            </a:r>
            <a:r>
              <a:rPr lang="ru-RU" dirty="0" smtClean="0">
                <a:solidFill>
                  <a:srgbClr val="0070C0"/>
                </a:solidFill>
                <a:latin typeface="Times New Roman"/>
                <a:ea typeface="Calibri"/>
                <a:cs typeface="Times New Roman"/>
              </a:rPr>
              <a:t>хорошим.</a:t>
            </a:r>
            <a:endParaRPr lang="ru-RU" sz="1400" dirty="0" smtClean="0">
              <a:solidFill>
                <a:srgbClr val="0070C0"/>
              </a:solidFill>
              <a:latin typeface="Times New Roman"/>
              <a:ea typeface="Calibri"/>
              <a:cs typeface="Times New Roman"/>
            </a:endParaRPr>
          </a:p>
          <a:p>
            <a:pPr indent="457200" algn="just">
              <a:lnSpc>
                <a:spcPct val="150000"/>
              </a:lnSpc>
            </a:pPr>
            <a:r>
              <a:rPr lang="ru-RU" dirty="0" smtClean="0">
                <a:solidFill>
                  <a:srgbClr val="0070C0"/>
                </a:solidFill>
                <a:latin typeface="Times New Roman"/>
                <a:ea typeface="Calibri"/>
                <a:cs typeface="Times New Roman"/>
              </a:rPr>
              <a:t>Если </a:t>
            </a:r>
            <a:r>
              <a:rPr lang="ru-RU" dirty="0">
                <a:solidFill>
                  <a:srgbClr val="0070C0"/>
                </a:solidFill>
                <a:latin typeface="Times New Roman"/>
                <a:ea typeface="Calibri"/>
                <a:cs typeface="Times New Roman"/>
              </a:rPr>
              <a:t>кукушка начнёт куковать раньше первой в сезоне грозы, будет мало морошки, если кукушка после первой грозы прилетит – морошки много </a:t>
            </a:r>
            <a:r>
              <a:rPr lang="ru-RU" dirty="0" smtClean="0">
                <a:solidFill>
                  <a:srgbClr val="0070C0"/>
                </a:solidFill>
                <a:latin typeface="Times New Roman"/>
                <a:ea typeface="Calibri"/>
                <a:cs typeface="Times New Roman"/>
              </a:rPr>
              <a:t>будет.</a:t>
            </a:r>
            <a:endParaRPr lang="ru-RU" sz="1400" dirty="0" smtClean="0">
              <a:solidFill>
                <a:srgbClr val="0070C0"/>
              </a:solidFill>
              <a:latin typeface="Times New Roman"/>
              <a:ea typeface="Calibri"/>
              <a:cs typeface="Times New Roman"/>
            </a:endParaRPr>
          </a:p>
          <a:p>
            <a:pPr indent="457200" algn="just">
              <a:lnSpc>
                <a:spcPct val="150000"/>
              </a:lnSpc>
            </a:pPr>
            <a:r>
              <a:rPr lang="ru-RU" dirty="0" smtClean="0">
                <a:solidFill>
                  <a:srgbClr val="0070C0"/>
                </a:solidFill>
                <a:latin typeface="Times New Roman"/>
                <a:ea typeface="Calibri"/>
                <a:cs typeface="Times New Roman"/>
              </a:rPr>
              <a:t>Если </a:t>
            </a:r>
            <a:r>
              <a:rPr lang="ru-RU" dirty="0">
                <a:solidFill>
                  <a:srgbClr val="0070C0"/>
                </a:solidFill>
                <a:latin typeface="Times New Roman"/>
                <a:ea typeface="Calibri"/>
                <a:cs typeface="Times New Roman"/>
              </a:rPr>
              <a:t>косточка утиной грудинки красная – много ягоды </a:t>
            </a:r>
            <a:r>
              <a:rPr lang="ru-RU" dirty="0" smtClean="0">
                <a:solidFill>
                  <a:srgbClr val="0070C0"/>
                </a:solidFill>
                <a:latin typeface="Times New Roman"/>
                <a:ea typeface="Calibri"/>
                <a:cs typeface="Times New Roman"/>
              </a:rPr>
              <a:t>будет.</a:t>
            </a:r>
            <a:endParaRPr lang="ru-RU" sz="1400" dirty="0" smtClean="0">
              <a:solidFill>
                <a:srgbClr val="0070C0"/>
              </a:solidFill>
              <a:latin typeface="Times New Roman"/>
              <a:ea typeface="Calibri"/>
              <a:cs typeface="Times New Roman"/>
            </a:endParaRPr>
          </a:p>
          <a:p>
            <a:pPr indent="457200" algn="just">
              <a:lnSpc>
                <a:spcPct val="150000"/>
              </a:lnSpc>
            </a:pPr>
            <a:r>
              <a:rPr lang="ru-RU" dirty="0" smtClean="0">
                <a:solidFill>
                  <a:srgbClr val="0070C0"/>
                </a:solidFill>
                <a:latin typeface="Times New Roman"/>
                <a:ea typeface="Calibri"/>
                <a:cs typeface="Times New Roman"/>
              </a:rPr>
              <a:t>Совы</a:t>
            </a:r>
            <a:r>
              <a:rPr lang="ru-RU" dirty="0">
                <a:solidFill>
                  <a:srgbClr val="0070C0"/>
                </a:solidFill>
                <a:latin typeface="Times New Roman"/>
                <a:ea typeface="Calibri"/>
                <a:cs typeface="Times New Roman"/>
              </a:rPr>
              <a:t>: Если сова кричит на закате, это считается знаком того, что осень будет дождливой и урожай может </a:t>
            </a:r>
            <a:r>
              <a:rPr lang="ru-RU" dirty="0" smtClean="0">
                <a:solidFill>
                  <a:srgbClr val="0070C0"/>
                </a:solidFill>
                <a:latin typeface="Times New Roman"/>
                <a:ea typeface="Calibri"/>
                <a:cs typeface="Times New Roman"/>
              </a:rPr>
              <a:t>пострадать.</a:t>
            </a:r>
            <a:endParaRPr lang="ru-RU" sz="1400" dirty="0" smtClean="0">
              <a:solidFill>
                <a:srgbClr val="0070C0"/>
              </a:solidFill>
              <a:latin typeface="Times New Roman"/>
              <a:ea typeface="Calibri"/>
              <a:cs typeface="Times New Roman"/>
            </a:endParaRPr>
          </a:p>
        </p:txBody>
      </p:sp>
      <p:sp>
        <p:nvSpPr>
          <p:cNvPr id="8" name="Прямоугольник 7"/>
          <p:cNvSpPr/>
          <p:nvPr/>
        </p:nvSpPr>
        <p:spPr>
          <a:xfrm>
            <a:off x="1278542" y="428879"/>
            <a:ext cx="8990252"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0" name="Прямоугольник 9"/>
          <p:cNvSpPr/>
          <p:nvPr/>
        </p:nvSpPr>
        <p:spPr>
          <a:xfrm>
            <a:off x="1666958" y="307497"/>
            <a:ext cx="8601836"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pic>
        <p:nvPicPr>
          <p:cNvPr id="8194" name="Picture 2" descr="C:\Users\on\Downloads\птицы.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044" y="3508156"/>
            <a:ext cx="5645517" cy="305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04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 y="-215083"/>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925903" y="817296"/>
            <a:ext cx="8415717" cy="369332"/>
          </a:xfrm>
          <a:prstGeom prst="rect">
            <a:avLst/>
          </a:prstGeom>
        </p:spPr>
        <p:txBody>
          <a:bodyPr wrap="square">
            <a:spAutoFit/>
          </a:bodyPr>
          <a:lstStyle/>
          <a:p>
            <a:pPr algn="just"/>
            <a:endParaRPr lang="ru-RU" dirty="0">
              <a:latin typeface="Times New Roman" pitchFamily="18" charset="0"/>
              <a:cs typeface="Times New Roman" pitchFamily="18" charset="0"/>
            </a:endParaRPr>
          </a:p>
        </p:txBody>
      </p:sp>
      <p:sp>
        <p:nvSpPr>
          <p:cNvPr id="2" name="Прямоугольник 1"/>
          <p:cNvSpPr/>
          <p:nvPr/>
        </p:nvSpPr>
        <p:spPr>
          <a:xfrm>
            <a:off x="790223" y="169334"/>
            <a:ext cx="9923632" cy="2400657"/>
          </a:xfrm>
          <a:prstGeom prst="rect">
            <a:avLst/>
          </a:prstGeom>
        </p:spPr>
        <p:txBody>
          <a:bodyPr wrap="square">
            <a:spAutoFit/>
          </a:bodyPr>
          <a:lstStyle/>
          <a:p>
            <a:pPr lvl="0" indent="457200" algn="just">
              <a:lnSpc>
                <a:spcPct val="150000"/>
              </a:lnSpc>
            </a:pPr>
            <a:r>
              <a:rPr lang="ru-RU" sz="2000" b="1" i="1" dirty="0">
                <a:solidFill>
                  <a:srgbClr val="0070C0"/>
                </a:solidFill>
                <a:latin typeface="Times New Roman" pitchFamily="18" charset="0"/>
                <a:cs typeface="Times New Roman" pitchFamily="18" charset="0"/>
              </a:rPr>
              <a:t>Приметы, связанные с растениями:</a:t>
            </a:r>
          </a:p>
          <a:p>
            <a:pPr lvl="0" indent="457200" algn="just">
              <a:lnSpc>
                <a:spcPct val="150000"/>
              </a:lnSpc>
            </a:pPr>
            <a:r>
              <a:rPr lang="ru-RU" sz="2000" dirty="0">
                <a:solidFill>
                  <a:srgbClr val="0070C0"/>
                </a:solidFill>
                <a:latin typeface="Times New Roman" pitchFamily="18" charset="0"/>
                <a:cs typeface="Times New Roman" pitchFamily="18" charset="0"/>
              </a:rPr>
              <a:t>1. Цветение растений: Если определённые травы или цветы цветут раньше обычного, это может предвещать хороший или плохой урожай.</a:t>
            </a:r>
          </a:p>
          <a:p>
            <a:pPr lvl="0" indent="457200" algn="just">
              <a:lnSpc>
                <a:spcPct val="150000"/>
              </a:lnSpc>
            </a:pPr>
            <a:r>
              <a:rPr lang="ru-RU" sz="2000" dirty="0">
                <a:solidFill>
                  <a:srgbClr val="0070C0"/>
                </a:solidFill>
                <a:latin typeface="Times New Roman" pitchFamily="18" charset="0"/>
                <a:cs typeface="Times New Roman" pitchFamily="18" charset="0"/>
              </a:rPr>
              <a:t>2. Форма колосьев: Если колосья пшеницы или ржи крупные и прямые, это говорит о том, что урожай будет успешным.</a:t>
            </a:r>
          </a:p>
        </p:txBody>
      </p:sp>
      <p:sp>
        <p:nvSpPr>
          <p:cNvPr id="8" name="Прямоугольник 7"/>
          <p:cNvSpPr/>
          <p:nvPr/>
        </p:nvSpPr>
        <p:spPr>
          <a:xfrm>
            <a:off x="1278542" y="428879"/>
            <a:ext cx="8990252"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0" name="Прямоугольник 9"/>
          <p:cNvSpPr/>
          <p:nvPr/>
        </p:nvSpPr>
        <p:spPr>
          <a:xfrm>
            <a:off x="1666958" y="307497"/>
            <a:ext cx="8601836"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pic>
        <p:nvPicPr>
          <p:cNvPr id="9218" name="Picture 2" descr="C:\Users\on\Downloads\колоси.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2578" y="3327206"/>
            <a:ext cx="7270044" cy="314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7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 y="-215083"/>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888320" y="79022"/>
            <a:ext cx="10124940" cy="3416320"/>
          </a:xfrm>
          <a:prstGeom prst="rect">
            <a:avLst/>
          </a:prstGeom>
        </p:spPr>
        <p:txBody>
          <a:bodyPr wrap="square">
            <a:spAutoFit/>
          </a:bodyPr>
          <a:lstStyle/>
          <a:p>
            <a:pPr lvl="0" indent="457200" algn="just">
              <a:lnSpc>
                <a:spcPct val="150000"/>
              </a:lnSpc>
            </a:pPr>
            <a:r>
              <a:rPr lang="ru-RU" b="1" i="1" dirty="0">
                <a:solidFill>
                  <a:srgbClr val="0070C0"/>
                </a:solidFill>
                <a:latin typeface="Times New Roman" pitchFamily="18" charset="0"/>
                <a:cs typeface="Times New Roman" pitchFamily="18" charset="0"/>
              </a:rPr>
              <a:t>Приметы, связанные  временами года</a:t>
            </a:r>
            <a:r>
              <a:rPr lang="ru-RU" b="1" i="1" dirty="0" smtClean="0">
                <a:solidFill>
                  <a:srgbClr val="0070C0"/>
                </a:solidFill>
                <a:latin typeface="Times New Roman" pitchFamily="18" charset="0"/>
                <a:cs typeface="Times New Roman" pitchFamily="18" charset="0"/>
              </a:rPr>
              <a:t>:</a:t>
            </a:r>
          </a:p>
          <a:p>
            <a:pPr indent="450215" algn="just">
              <a:lnSpc>
                <a:spcPct val="150000"/>
              </a:lnSpc>
              <a:spcAft>
                <a:spcPts val="0"/>
              </a:spcAft>
            </a:pPr>
            <a:r>
              <a:rPr lang="ru-RU" dirty="0" smtClean="0">
                <a:solidFill>
                  <a:srgbClr val="0070C0"/>
                </a:solidFill>
                <a:latin typeface="Times New Roman"/>
                <a:ea typeface="Calibri"/>
                <a:cs typeface="Times New Roman"/>
              </a:rPr>
              <a:t> Если </a:t>
            </a:r>
            <a:r>
              <a:rPr lang="ru-RU" dirty="0">
                <a:solidFill>
                  <a:srgbClr val="0070C0"/>
                </a:solidFill>
                <a:latin typeface="Times New Roman"/>
                <a:ea typeface="Calibri"/>
                <a:cs typeface="Times New Roman"/>
              </a:rPr>
              <a:t>весна приходит рано, это может предвещать хороший урожай, так как растения смогут расти дольше.</a:t>
            </a:r>
            <a:endParaRPr lang="ru-RU" sz="1400" dirty="0">
              <a:solidFill>
                <a:srgbClr val="0070C0"/>
              </a:solidFill>
              <a:ea typeface="Calibri"/>
              <a:cs typeface="Times New Roman"/>
            </a:endParaRPr>
          </a:p>
          <a:p>
            <a:pPr indent="450215" algn="just">
              <a:lnSpc>
                <a:spcPct val="150000"/>
              </a:lnSpc>
              <a:spcAft>
                <a:spcPts val="0"/>
              </a:spcAft>
            </a:pPr>
            <a:r>
              <a:rPr lang="ru-RU" dirty="0" smtClean="0">
                <a:solidFill>
                  <a:srgbClr val="0070C0"/>
                </a:solidFill>
                <a:latin typeface="Times New Roman"/>
                <a:ea typeface="Calibri"/>
                <a:cs typeface="Times New Roman"/>
              </a:rPr>
              <a:t>Если </a:t>
            </a:r>
            <a:r>
              <a:rPr lang="ru-RU" dirty="0">
                <a:solidFill>
                  <a:srgbClr val="0070C0"/>
                </a:solidFill>
                <a:latin typeface="Times New Roman"/>
                <a:ea typeface="Calibri"/>
                <a:cs typeface="Times New Roman"/>
              </a:rPr>
              <a:t>в июне случаются заморозки, это предзнаменование плохого урожая</a:t>
            </a:r>
            <a:r>
              <a:rPr lang="ru-RU" dirty="0" smtClean="0">
                <a:solidFill>
                  <a:srgbClr val="0070C0"/>
                </a:solidFill>
                <a:latin typeface="Times New Roman"/>
                <a:ea typeface="Calibri"/>
                <a:cs typeface="Times New Roman"/>
              </a:rPr>
              <a:t>.</a:t>
            </a:r>
            <a:endParaRPr lang="ru-RU" sz="1400" dirty="0" smtClean="0">
              <a:solidFill>
                <a:srgbClr val="0070C0"/>
              </a:solidFill>
              <a:ea typeface="Calibri"/>
              <a:cs typeface="Times New Roman"/>
            </a:endParaRPr>
          </a:p>
          <a:p>
            <a:pPr indent="450215" algn="just">
              <a:lnSpc>
                <a:spcPct val="150000"/>
              </a:lnSpc>
              <a:spcAft>
                <a:spcPts val="0"/>
              </a:spcAft>
            </a:pPr>
            <a:r>
              <a:rPr lang="ru-RU" dirty="0" smtClean="0">
                <a:solidFill>
                  <a:srgbClr val="0070C0"/>
                </a:solidFill>
                <a:latin typeface="Times New Roman"/>
                <a:ea typeface="Calibri"/>
                <a:cs typeface="Times New Roman"/>
              </a:rPr>
              <a:t>Большой </a:t>
            </a:r>
            <a:r>
              <a:rPr lang="ru-RU" dirty="0">
                <a:solidFill>
                  <a:srgbClr val="0070C0"/>
                </a:solidFill>
                <a:latin typeface="Times New Roman"/>
                <a:ea typeface="Calibri"/>
                <a:cs typeface="Times New Roman"/>
              </a:rPr>
              <a:t>урожай рябины предвещает </a:t>
            </a:r>
            <a:r>
              <a:rPr lang="ru-RU" dirty="0" err="1">
                <a:solidFill>
                  <a:srgbClr val="0070C0"/>
                </a:solidFill>
                <a:latin typeface="Times New Roman"/>
                <a:ea typeface="Calibri"/>
                <a:cs typeface="Times New Roman"/>
              </a:rPr>
              <a:t>слякостную</a:t>
            </a:r>
            <a:r>
              <a:rPr lang="ru-RU" dirty="0">
                <a:solidFill>
                  <a:srgbClr val="0070C0"/>
                </a:solidFill>
                <a:latin typeface="Times New Roman"/>
                <a:ea typeface="Calibri"/>
                <a:cs typeface="Times New Roman"/>
              </a:rPr>
              <a:t> </a:t>
            </a:r>
            <a:r>
              <a:rPr lang="ru-RU" dirty="0" smtClean="0">
                <a:solidFill>
                  <a:srgbClr val="0070C0"/>
                </a:solidFill>
                <a:latin typeface="Times New Roman"/>
                <a:ea typeface="Calibri"/>
                <a:cs typeface="Times New Roman"/>
              </a:rPr>
              <a:t>осень.</a:t>
            </a:r>
            <a:endParaRPr lang="ru-RU" sz="1400" dirty="0" smtClean="0">
              <a:solidFill>
                <a:srgbClr val="0070C0"/>
              </a:solidFill>
              <a:ea typeface="Calibri"/>
              <a:cs typeface="Times New Roman"/>
            </a:endParaRPr>
          </a:p>
          <a:p>
            <a:pPr indent="450215" algn="just">
              <a:lnSpc>
                <a:spcPct val="150000"/>
              </a:lnSpc>
              <a:spcAft>
                <a:spcPts val="0"/>
              </a:spcAft>
            </a:pPr>
            <a:r>
              <a:rPr lang="ru-RU" dirty="0" smtClean="0">
                <a:solidFill>
                  <a:srgbClr val="0070C0"/>
                </a:solidFill>
                <a:latin typeface="Times New Roman"/>
                <a:ea typeface="Calibri"/>
                <a:cs typeface="Times New Roman"/>
              </a:rPr>
              <a:t>Когда </a:t>
            </a:r>
            <a:r>
              <a:rPr lang="ru-RU" dirty="0">
                <a:solidFill>
                  <a:srgbClr val="0070C0"/>
                </a:solidFill>
                <a:latin typeface="Times New Roman"/>
                <a:ea typeface="Calibri"/>
                <a:cs typeface="Times New Roman"/>
              </a:rPr>
              <a:t>на рябине много ягод, то зима будет </a:t>
            </a:r>
            <a:r>
              <a:rPr lang="ru-RU" dirty="0" smtClean="0">
                <a:solidFill>
                  <a:srgbClr val="0070C0"/>
                </a:solidFill>
                <a:latin typeface="Times New Roman"/>
                <a:ea typeface="Calibri"/>
                <a:cs typeface="Times New Roman"/>
              </a:rPr>
              <a:t>тёплой.</a:t>
            </a:r>
            <a:endParaRPr lang="ru-RU" sz="1400" dirty="0" smtClean="0">
              <a:solidFill>
                <a:srgbClr val="0070C0"/>
              </a:solidFill>
              <a:ea typeface="Calibri"/>
              <a:cs typeface="Times New Roman"/>
            </a:endParaRPr>
          </a:p>
          <a:p>
            <a:pPr indent="450215" algn="just">
              <a:lnSpc>
                <a:spcPct val="150000"/>
              </a:lnSpc>
              <a:spcAft>
                <a:spcPts val="0"/>
              </a:spcAft>
            </a:pPr>
            <a:r>
              <a:rPr lang="ru-RU" dirty="0" smtClean="0">
                <a:solidFill>
                  <a:srgbClr val="0070C0"/>
                </a:solidFill>
                <a:latin typeface="Times New Roman"/>
                <a:ea typeface="Calibri"/>
                <a:cs typeface="Times New Roman"/>
              </a:rPr>
              <a:t>Если </a:t>
            </a:r>
            <a:r>
              <a:rPr lang="ru-RU" dirty="0">
                <a:solidFill>
                  <a:srgbClr val="0070C0"/>
                </a:solidFill>
                <a:latin typeface="Times New Roman"/>
                <a:ea typeface="Calibri"/>
                <a:cs typeface="Times New Roman"/>
              </a:rPr>
              <a:t>первый весенний гром прогремел раньше, чем прокуковала кукушка, ягод будет много</a:t>
            </a:r>
            <a:endParaRPr lang="ru-RU" sz="1400" dirty="0">
              <a:solidFill>
                <a:srgbClr val="0070C0"/>
              </a:solidFill>
              <a:ea typeface="Calibri"/>
              <a:cs typeface="Times New Roman"/>
            </a:endParaRPr>
          </a:p>
          <a:p>
            <a:pPr lvl="0" indent="457200" algn="just">
              <a:lnSpc>
                <a:spcPct val="150000"/>
              </a:lnSpc>
            </a:pPr>
            <a:endParaRPr lang="ru-RU" b="1" i="1" dirty="0">
              <a:solidFill>
                <a:prstClr val="black"/>
              </a:solidFill>
              <a:latin typeface="Times New Roman" pitchFamily="18" charset="0"/>
              <a:cs typeface="Times New Roman" pitchFamily="18" charset="0"/>
            </a:endParaRPr>
          </a:p>
        </p:txBody>
      </p:sp>
      <p:sp>
        <p:nvSpPr>
          <p:cNvPr id="8" name="Прямоугольник 7"/>
          <p:cNvSpPr/>
          <p:nvPr/>
        </p:nvSpPr>
        <p:spPr>
          <a:xfrm>
            <a:off x="1278542" y="428879"/>
            <a:ext cx="8990252"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0" name="Прямоугольник 9"/>
          <p:cNvSpPr/>
          <p:nvPr/>
        </p:nvSpPr>
        <p:spPr>
          <a:xfrm>
            <a:off x="1666958" y="307497"/>
            <a:ext cx="8601836"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pic>
        <p:nvPicPr>
          <p:cNvPr id="10244" name="Picture 4" descr="C:\Users\on\Downloads\17706171569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6958" y="3327206"/>
            <a:ext cx="3909753" cy="3183466"/>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on\Downloads\17706171462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6711" y="3338564"/>
            <a:ext cx="3729654" cy="313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7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 y="-215083"/>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278542" y="817296"/>
            <a:ext cx="9734717"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8" name="Прямоугольник 7"/>
          <p:cNvSpPr/>
          <p:nvPr/>
        </p:nvSpPr>
        <p:spPr>
          <a:xfrm>
            <a:off x="1278542" y="428879"/>
            <a:ext cx="8990252"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0" name="Прямоугольник 9"/>
          <p:cNvSpPr/>
          <p:nvPr/>
        </p:nvSpPr>
        <p:spPr>
          <a:xfrm>
            <a:off x="1666958" y="307497"/>
            <a:ext cx="8601836"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2" name="Прямоугольник 1"/>
          <p:cNvSpPr/>
          <p:nvPr/>
        </p:nvSpPr>
        <p:spPr>
          <a:xfrm>
            <a:off x="970844" y="146757"/>
            <a:ext cx="9297951" cy="6459717"/>
          </a:xfrm>
          <a:prstGeom prst="rect">
            <a:avLst/>
          </a:prstGeom>
        </p:spPr>
        <p:txBody>
          <a:bodyPr wrap="square">
            <a:spAutoFit/>
          </a:bodyPr>
          <a:lstStyle/>
          <a:p>
            <a:pPr indent="457200">
              <a:lnSpc>
                <a:spcPct val="150000"/>
              </a:lnSpc>
            </a:pPr>
            <a:r>
              <a:rPr lang="ru-RU" sz="2000" b="1" i="1" dirty="0">
                <a:solidFill>
                  <a:srgbClr val="0070C0"/>
                </a:solidFill>
                <a:latin typeface="Times New Roman" pitchFamily="18" charset="0"/>
                <a:cs typeface="Times New Roman" pitchFamily="18" charset="0"/>
              </a:rPr>
              <a:t>Приметы, связанные с природными признаками:</a:t>
            </a:r>
          </a:p>
          <a:p>
            <a:pPr indent="457200" algn="just">
              <a:lnSpc>
                <a:spcPct val="150000"/>
              </a:lnSpc>
            </a:pPr>
            <a:r>
              <a:rPr lang="ru-RU" sz="2000" dirty="0">
                <a:solidFill>
                  <a:srgbClr val="0070C0"/>
                </a:solidFill>
                <a:latin typeface="Times New Roman" pitchFamily="18" charset="0"/>
                <a:cs typeface="Times New Roman" pitchFamily="18" charset="0"/>
              </a:rPr>
              <a:t>Примета, связанная с кукушкой. У </a:t>
            </a:r>
            <a:r>
              <a:rPr lang="ru-RU" sz="2000" dirty="0" err="1">
                <a:solidFill>
                  <a:srgbClr val="0070C0"/>
                </a:solidFill>
                <a:latin typeface="Times New Roman" pitchFamily="18" charset="0"/>
                <a:cs typeface="Times New Roman" pitchFamily="18" charset="0"/>
              </a:rPr>
              <a:t>хантов</a:t>
            </a:r>
            <a:r>
              <a:rPr lang="ru-RU" sz="2000" dirty="0">
                <a:solidFill>
                  <a:srgbClr val="0070C0"/>
                </a:solidFill>
                <a:latin typeface="Times New Roman" pitchFamily="18" charset="0"/>
                <a:cs typeface="Times New Roman" pitchFamily="18" charset="0"/>
              </a:rPr>
              <a:t> есть поверье: «Кукушка раньше грома кукует — ягод не будет». Также кукушка долго кукует — весна будет затяжная. </a:t>
            </a:r>
          </a:p>
          <a:p>
            <a:pPr indent="457200" algn="just">
              <a:lnSpc>
                <a:spcPct val="150000"/>
              </a:lnSpc>
            </a:pPr>
            <a:r>
              <a:rPr lang="ru-RU" sz="2000" b="1" i="1" dirty="0">
                <a:solidFill>
                  <a:srgbClr val="0070C0"/>
                </a:solidFill>
                <a:latin typeface="Times New Roman" pitchFamily="18" charset="0"/>
                <a:cs typeface="Times New Roman" pitchFamily="18" charset="0"/>
              </a:rPr>
              <a:t>Примета, связанная с собирательством дикоросов.</a:t>
            </a:r>
            <a:r>
              <a:rPr lang="ru-RU" sz="2000" b="1" dirty="0">
                <a:solidFill>
                  <a:srgbClr val="0070C0"/>
                </a:solidFill>
                <a:latin typeface="Times New Roman" pitchFamily="18" charset="0"/>
                <a:cs typeface="Times New Roman" pitchFamily="18" charset="0"/>
              </a:rPr>
              <a:t> </a:t>
            </a:r>
            <a:endParaRPr lang="ru-RU" sz="2000" b="1" dirty="0" smtClean="0">
              <a:solidFill>
                <a:srgbClr val="0070C0"/>
              </a:solidFill>
              <a:latin typeface="Times New Roman" pitchFamily="18" charset="0"/>
              <a:cs typeface="Times New Roman" pitchFamily="18" charset="0"/>
            </a:endParaRPr>
          </a:p>
          <a:p>
            <a:pPr indent="457200" algn="just">
              <a:lnSpc>
                <a:spcPct val="150000"/>
              </a:lnSpc>
            </a:pPr>
            <a:r>
              <a:rPr lang="ru-RU" sz="2000" dirty="0" smtClean="0">
                <a:solidFill>
                  <a:srgbClr val="0070C0"/>
                </a:solidFill>
                <a:latin typeface="Times New Roman" pitchFamily="18" charset="0"/>
                <a:cs typeface="Times New Roman" pitchFamily="18" charset="0"/>
              </a:rPr>
              <a:t>В </a:t>
            </a:r>
            <a:r>
              <a:rPr lang="ru-RU" sz="2000" dirty="0">
                <a:solidFill>
                  <a:srgbClr val="0070C0"/>
                </a:solidFill>
                <a:latin typeface="Times New Roman" pitchFamily="18" charset="0"/>
                <a:cs typeface="Times New Roman" pitchFamily="18" charset="0"/>
              </a:rPr>
              <a:t>конце весны — начале лета во время первой грозы женщина брала небольшой металлический таз и бросала через крышу дома. Если таз падал дном на землю, то осень, по поверьям, будет ягодной, а перевернувшаяся вверх дном посуда предвещала неурожай. </a:t>
            </a:r>
          </a:p>
          <a:p>
            <a:pPr indent="457200" algn="just">
              <a:lnSpc>
                <a:spcPct val="150000"/>
              </a:lnSpc>
            </a:pPr>
            <a:r>
              <a:rPr lang="ru-RU" sz="2000" dirty="0">
                <a:solidFill>
                  <a:srgbClr val="0070C0"/>
                </a:solidFill>
                <a:latin typeface="Times New Roman" pitchFamily="18" charset="0"/>
                <a:cs typeface="Times New Roman" pitchFamily="18" charset="0"/>
              </a:rPr>
              <a:t>Если месяц родился рожками к верху - лето будет урожайное</a:t>
            </a:r>
            <a:r>
              <a:rPr lang="ru-RU" sz="2000" dirty="0" smtClean="0">
                <a:solidFill>
                  <a:srgbClr val="0070C0"/>
                </a:solidFill>
                <a:latin typeface="Times New Roman" pitchFamily="18" charset="0"/>
                <a:cs typeface="Times New Roman" pitchFamily="18" charset="0"/>
              </a:rPr>
              <a:t>.</a:t>
            </a:r>
          </a:p>
          <a:p>
            <a:pPr indent="450215" algn="just">
              <a:lnSpc>
                <a:spcPct val="150000"/>
              </a:lnSpc>
              <a:spcAft>
                <a:spcPts val="0"/>
              </a:spcAft>
            </a:pPr>
            <a:r>
              <a:rPr lang="ru-RU" sz="2000" b="1" i="1" dirty="0">
                <a:solidFill>
                  <a:srgbClr val="0070C0"/>
                </a:solidFill>
                <a:latin typeface="Times New Roman"/>
                <a:ea typeface="Calibri"/>
                <a:cs typeface="Times New Roman"/>
              </a:rPr>
              <a:t>Примета, связанная с туманом</a:t>
            </a:r>
            <a:r>
              <a:rPr lang="ru-RU" sz="2000" i="1" dirty="0">
                <a:solidFill>
                  <a:srgbClr val="0070C0"/>
                </a:solidFill>
                <a:latin typeface="Times New Roman"/>
                <a:ea typeface="Calibri"/>
                <a:cs typeface="Times New Roman"/>
              </a:rPr>
              <a:t>. </a:t>
            </a:r>
            <a:endParaRPr lang="ru-RU" sz="2000" dirty="0">
              <a:solidFill>
                <a:srgbClr val="0070C0"/>
              </a:solidFill>
              <a:ea typeface="Calibri"/>
              <a:cs typeface="Times New Roman"/>
            </a:endParaRPr>
          </a:p>
          <a:p>
            <a:pPr indent="450215" algn="just">
              <a:lnSpc>
                <a:spcPct val="150000"/>
              </a:lnSpc>
              <a:spcAft>
                <a:spcPts val="0"/>
              </a:spcAft>
            </a:pPr>
            <a:r>
              <a:rPr lang="ru-RU" sz="2000" dirty="0">
                <a:solidFill>
                  <a:srgbClr val="0070C0"/>
                </a:solidFill>
                <a:latin typeface="Times New Roman"/>
                <a:ea typeface="Calibri"/>
                <a:cs typeface="Times New Roman"/>
              </a:rPr>
              <a:t>Ханты говорили, что туман, который висит второй день, «съедает снег» — если снега в этом году много, значит, будут хорошие травы.</a:t>
            </a:r>
            <a:endParaRPr lang="ru-RU" sz="2000" dirty="0">
              <a:solidFill>
                <a:srgbClr val="0070C0"/>
              </a:solidFill>
              <a:ea typeface="Calibri"/>
              <a:cs typeface="Times New Roman"/>
            </a:endParaRPr>
          </a:p>
          <a:p>
            <a:pPr indent="457200" algn="just">
              <a:lnSpc>
                <a:spcPct val="150000"/>
              </a:lnSpc>
            </a:pPr>
            <a:endParaRPr lang="ru-RU"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896269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 y="-215083"/>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278542" y="817296"/>
            <a:ext cx="9734717"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8" name="Прямоугольник 7"/>
          <p:cNvSpPr/>
          <p:nvPr/>
        </p:nvSpPr>
        <p:spPr>
          <a:xfrm>
            <a:off x="1278542" y="428879"/>
            <a:ext cx="8990252"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0" name="Прямоугольник 9"/>
          <p:cNvSpPr/>
          <p:nvPr/>
        </p:nvSpPr>
        <p:spPr>
          <a:xfrm>
            <a:off x="1666958" y="307497"/>
            <a:ext cx="8601836"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2" name="Прямоугольник 1"/>
          <p:cNvSpPr/>
          <p:nvPr/>
        </p:nvSpPr>
        <p:spPr>
          <a:xfrm>
            <a:off x="1666957" y="889843"/>
            <a:ext cx="9346302" cy="458074"/>
          </a:xfrm>
          <a:prstGeom prst="rect">
            <a:avLst/>
          </a:prstGeom>
        </p:spPr>
        <p:txBody>
          <a:bodyPr wrap="square">
            <a:spAutoFit/>
          </a:bodyPr>
          <a:lstStyle/>
          <a:p>
            <a:pPr indent="457200" algn="just">
              <a:lnSpc>
                <a:spcPct val="150000"/>
              </a:lnSpc>
            </a:pPr>
            <a:r>
              <a:rPr lang="ru-RU" dirty="0">
                <a:latin typeface="Times New Roman" pitchFamily="18" charset="0"/>
                <a:cs typeface="Times New Roman" pitchFamily="18" charset="0"/>
              </a:rPr>
              <a:t>.</a:t>
            </a:r>
          </a:p>
        </p:txBody>
      </p:sp>
      <p:sp>
        <p:nvSpPr>
          <p:cNvPr id="11" name="Прямоугольник 10"/>
          <p:cNvSpPr/>
          <p:nvPr/>
        </p:nvSpPr>
        <p:spPr>
          <a:xfrm>
            <a:off x="888320" y="89012"/>
            <a:ext cx="9869991" cy="4247317"/>
          </a:xfrm>
          <a:prstGeom prst="rect">
            <a:avLst/>
          </a:prstGeom>
        </p:spPr>
        <p:txBody>
          <a:bodyPr wrap="square">
            <a:spAutoFit/>
          </a:bodyPr>
          <a:lstStyle/>
          <a:p>
            <a:pPr indent="457200" algn="just">
              <a:lnSpc>
                <a:spcPct val="150000"/>
              </a:lnSpc>
            </a:pPr>
            <a:r>
              <a:rPr lang="ru-RU" b="1" i="1" dirty="0">
                <a:solidFill>
                  <a:srgbClr val="0070C0"/>
                </a:solidFill>
                <a:latin typeface="Times New Roman" pitchFamily="18" charset="0"/>
                <a:cs typeface="Times New Roman" pitchFamily="18" charset="0"/>
              </a:rPr>
              <a:t>Приметы, связанные с обрядами и ритуалами: </a:t>
            </a:r>
          </a:p>
          <a:p>
            <a:pPr indent="457200" algn="just">
              <a:lnSpc>
                <a:spcPct val="150000"/>
              </a:lnSpc>
            </a:pPr>
            <a:r>
              <a:rPr lang="ru-RU" dirty="0">
                <a:solidFill>
                  <a:srgbClr val="0070C0"/>
                </a:solidFill>
                <a:latin typeface="Times New Roman" pitchFamily="18" charset="0"/>
                <a:cs typeface="Times New Roman" pitchFamily="18" charset="0"/>
              </a:rPr>
              <a:t>Перед посевом или сбором урожая могут проводиться специальные обряды для привлечения удачи и защиты от неурожая.</a:t>
            </a:r>
          </a:p>
          <a:p>
            <a:pPr indent="457200" algn="just">
              <a:lnSpc>
                <a:spcPct val="150000"/>
              </a:lnSpc>
            </a:pPr>
            <a:r>
              <a:rPr lang="ru-RU" dirty="0">
                <a:solidFill>
                  <a:srgbClr val="0070C0"/>
                </a:solidFill>
                <a:latin typeface="Times New Roman" pitchFamily="18" charset="0"/>
                <a:cs typeface="Times New Roman" pitchFamily="18" charset="0"/>
              </a:rPr>
              <a:t>Например, ханты могут приносить жертвы духам природы, прося их о благополучном урожае, в основном на народных праздниках, например: </a:t>
            </a:r>
            <a:r>
              <a:rPr lang="ru-RU" i="1" dirty="0">
                <a:solidFill>
                  <a:srgbClr val="0070C0"/>
                </a:solidFill>
                <a:latin typeface="Times New Roman" pitchFamily="18" charset="0"/>
                <a:cs typeface="Times New Roman" pitchFamily="18" charset="0"/>
              </a:rPr>
              <a:t>Примета, связанная с праздником «Вороний день».</a:t>
            </a:r>
            <a:r>
              <a:rPr lang="ru-RU" dirty="0">
                <a:solidFill>
                  <a:srgbClr val="0070C0"/>
                </a:solidFill>
                <a:latin typeface="Times New Roman" pitchFamily="18" charset="0"/>
                <a:cs typeface="Times New Roman" pitchFamily="18" charset="0"/>
              </a:rPr>
              <a:t> В старину этот день считался священным, раньше не было строго установленной даты празднования, на разных территориях ориентировались на время прилёта ворон. По количеству снега в этот день определяли, урожайным ли будет год на рыбу, ягоду, кедровые орехи</a:t>
            </a:r>
            <a:r>
              <a:rPr lang="ru-RU" dirty="0" smtClean="0">
                <a:solidFill>
                  <a:srgbClr val="0070C0"/>
                </a:solidFill>
                <a:latin typeface="Times New Roman" pitchFamily="18" charset="0"/>
                <a:cs typeface="Times New Roman" pitchFamily="18" charset="0"/>
              </a:rPr>
              <a:t>.</a:t>
            </a:r>
          </a:p>
          <a:p>
            <a:pPr indent="457200" algn="just">
              <a:lnSpc>
                <a:spcPct val="150000"/>
              </a:lnSpc>
            </a:pPr>
            <a:endParaRPr lang="ru-RU" dirty="0">
              <a:solidFill>
                <a:srgbClr val="0070C0"/>
              </a:solidFill>
              <a:latin typeface="Times New Roman" pitchFamily="18" charset="0"/>
              <a:cs typeface="Times New Roman" pitchFamily="18" charset="0"/>
            </a:endParaRPr>
          </a:p>
          <a:p>
            <a:pPr indent="457200" algn="just">
              <a:lnSpc>
                <a:spcPct val="150000"/>
              </a:lnSpc>
            </a:pPr>
            <a:endParaRPr lang="ru-RU" dirty="0">
              <a:solidFill>
                <a:srgbClr val="0070C0"/>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6" y="3508157"/>
            <a:ext cx="5929842" cy="293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75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 y="-215083"/>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278542" y="817296"/>
            <a:ext cx="9734717"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8" name="Прямоугольник 7"/>
          <p:cNvSpPr/>
          <p:nvPr/>
        </p:nvSpPr>
        <p:spPr>
          <a:xfrm>
            <a:off x="1278542" y="428879"/>
            <a:ext cx="8990252"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0" name="Прямоугольник 9"/>
          <p:cNvSpPr/>
          <p:nvPr/>
        </p:nvSpPr>
        <p:spPr>
          <a:xfrm>
            <a:off x="1666958" y="307497"/>
            <a:ext cx="8601836"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2" name="Прямоугольник 1"/>
          <p:cNvSpPr/>
          <p:nvPr/>
        </p:nvSpPr>
        <p:spPr>
          <a:xfrm>
            <a:off x="1666957" y="889843"/>
            <a:ext cx="9346302" cy="458074"/>
          </a:xfrm>
          <a:prstGeom prst="rect">
            <a:avLst/>
          </a:prstGeom>
        </p:spPr>
        <p:txBody>
          <a:bodyPr wrap="square">
            <a:spAutoFit/>
          </a:bodyPr>
          <a:lstStyle/>
          <a:p>
            <a:pPr indent="457200" algn="just">
              <a:lnSpc>
                <a:spcPct val="150000"/>
              </a:lnSpc>
            </a:pPr>
            <a:r>
              <a:rPr lang="ru-RU" dirty="0">
                <a:latin typeface="Times New Roman" pitchFamily="18" charset="0"/>
                <a:cs typeface="Times New Roman" pitchFamily="18" charset="0"/>
              </a:rPr>
              <a:t>.</a:t>
            </a:r>
          </a:p>
        </p:txBody>
      </p:sp>
      <p:sp>
        <p:nvSpPr>
          <p:cNvPr id="11" name="Прямоугольник 10"/>
          <p:cNvSpPr/>
          <p:nvPr/>
        </p:nvSpPr>
        <p:spPr>
          <a:xfrm>
            <a:off x="888320" y="89012"/>
            <a:ext cx="9869991" cy="2120068"/>
          </a:xfrm>
          <a:prstGeom prst="rect">
            <a:avLst/>
          </a:prstGeom>
        </p:spPr>
        <p:txBody>
          <a:bodyPr wrap="square">
            <a:spAutoFit/>
          </a:bodyPr>
          <a:lstStyle/>
          <a:p>
            <a:pPr indent="457200" algn="just">
              <a:lnSpc>
                <a:spcPct val="150000"/>
              </a:lnSpc>
            </a:pPr>
            <a:r>
              <a:rPr lang="ru-RU" i="1" dirty="0" smtClean="0">
                <a:solidFill>
                  <a:srgbClr val="0070C0"/>
                </a:solidFill>
                <a:latin typeface="Times New Roman" pitchFamily="18" charset="0"/>
                <a:cs typeface="Times New Roman" pitchFamily="18" charset="0"/>
              </a:rPr>
              <a:t>Примета</a:t>
            </a:r>
            <a:r>
              <a:rPr lang="ru-RU" i="1" dirty="0">
                <a:solidFill>
                  <a:srgbClr val="0070C0"/>
                </a:solidFill>
                <a:latin typeface="Times New Roman" pitchFamily="18" charset="0"/>
                <a:cs typeface="Times New Roman" pitchFamily="18" charset="0"/>
              </a:rPr>
              <a:t>, связанная с праздником «День трясогузки». </a:t>
            </a:r>
            <a:r>
              <a:rPr lang="ru-RU" dirty="0">
                <a:solidFill>
                  <a:srgbClr val="0070C0"/>
                </a:solidFill>
                <a:latin typeface="Times New Roman" pitchFamily="18" charset="0"/>
                <a:cs typeface="Times New Roman" pitchFamily="18" charset="0"/>
              </a:rPr>
              <a:t>В первый день лета традиционно коренные народы Югры отмечают этот праздник — праздник весны, лета и тепла. В мифологии обских </a:t>
            </a:r>
            <a:r>
              <a:rPr lang="ru-RU" dirty="0" err="1">
                <a:solidFill>
                  <a:srgbClr val="0070C0"/>
                </a:solidFill>
                <a:latin typeface="Times New Roman" pitchFamily="18" charset="0"/>
                <a:cs typeface="Times New Roman" pitchFamily="18" charset="0"/>
              </a:rPr>
              <a:t>угров</a:t>
            </a:r>
            <a:r>
              <a:rPr lang="ru-RU" dirty="0">
                <a:solidFill>
                  <a:srgbClr val="0070C0"/>
                </a:solidFill>
                <a:latin typeface="Times New Roman" pitchFamily="18" charset="0"/>
                <a:cs typeface="Times New Roman" pitchFamily="18" charset="0"/>
              </a:rPr>
              <a:t> трясогузка — птица, которая связана с иными мирами, приносит счастье, охраняет детей, наделяет младенцев речью. Считается, что прилёт трясогузки предвещает жаркое лето и урожай.</a:t>
            </a:r>
          </a:p>
        </p:txBody>
      </p:sp>
      <p:pic>
        <p:nvPicPr>
          <p:cNvPr id="12290" name="Picture 2" descr="C:\Users\on\Downloads\17706181184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8888" y="2484581"/>
            <a:ext cx="5034845" cy="323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411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794"/>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278542" y="817296"/>
            <a:ext cx="9734717"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8" name="Прямоугольник 7"/>
          <p:cNvSpPr/>
          <p:nvPr/>
        </p:nvSpPr>
        <p:spPr>
          <a:xfrm>
            <a:off x="1278542" y="428879"/>
            <a:ext cx="8990252"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0" name="Прямоугольник 9"/>
          <p:cNvSpPr/>
          <p:nvPr/>
        </p:nvSpPr>
        <p:spPr>
          <a:xfrm>
            <a:off x="1666958" y="307497"/>
            <a:ext cx="8601836"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2" name="Прямоугольник 1"/>
          <p:cNvSpPr/>
          <p:nvPr/>
        </p:nvSpPr>
        <p:spPr>
          <a:xfrm>
            <a:off x="1666957" y="889843"/>
            <a:ext cx="9346302" cy="458074"/>
          </a:xfrm>
          <a:prstGeom prst="rect">
            <a:avLst/>
          </a:prstGeom>
        </p:spPr>
        <p:txBody>
          <a:bodyPr wrap="square">
            <a:spAutoFit/>
          </a:bodyPr>
          <a:lstStyle/>
          <a:p>
            <a:pPr indent="457200" algn="just">
              <a:lnSpc>
                <a:spcPct val="150000"/>
              </a:lnSpc>
            </a:pPr>
            <a:r>
              <a:rPr lang="ru-RU" dirty="0">
                <a:latin typeface="Times New Roman" pitchFamily="18" charset="0"/>
                <a:cs typeface="Times New Roman" pitchFamily="18" charset="0"/>
              </a:rPr>
              <a:t>.</a:t>
            </a:r>
          </a:p>
        </p:txBody>
      </p:sp>
      <p:sp>
        <p:nvSpPr>
          <p:cNvPr id="11" name="Прямоугольник 10"/>
          <p:cNvSpPr/>
          <p:nvPr/>
        </p:nvSpPr>
        <p:spPr>
          <a:xfrm>
            <a:off x="888320" y="89012"/>
            <a:ext cx="10327241"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3" name="Прямоугольник 12"/>
          <p:cNvSpPr/>
          <p:nvPr/>
        </p:nvSpPr>
        <p:spPr>
          <a:xfrm>
            <a:off x="888319" y="89012"/>
            <a:ext cx="9486169" cy="6186309"/>
          </a:xfrm>
          <a:prstGeom prst="rect">
            <a:avLst/>
          </a:prstGeom>
        </p:spPr>
        <p:txBody>
          <a:bodyPr wrap="square">
            <a:spAutoFit/>
          </a:bodyPr>
          <a:lstStyle/>
          <a:p>
            <a:pPr indent="450215" algn="just">
              <a:lnSpc>
                <a:spcPct val="150000"/>
              </a:lnSpc>
              <a:spcAft>
                <a:spcPts val="0"/>
              </a:spcAft>
            </a:pPr>
            <a:r>
              <a:rPr lang="ru-RU" sz="2400" dirty="0">
                <a:solidFill>
                  <a:srgbClr val="0070C0"/>
                </a:solidFill>
                <a:latin typeface="Times New Roman"/>
                <a:ea typeface="Calibri"/>
                <a:cs typeface="Times New Roman"/>
              </a:rPr>
              <a:t>Если звезды ярко светят зимней ночью — жди потепления (рус) - Если звезды  играют, и  блестят – то скоро сильный мороз (</a:t>
            </a:r>
            <a:r>
              <a:rPr lang="ru-RU" sz="2400" dirty="0" err="1">
                <a:solidFill>
                  <a:srgbClr val="0070C0"/>
                </a:solidFill>
                <a:latin typeface="Times New Roman"/>
                <a:ea typeface="Calibri"/>
                <a:cs typeface="Times New Roman"/>
              </a:rPr>
              <a:t>хант</a:t>
            </a:r>
            <a:r>
              <a:rPr lang="ru-RU" sz="2400" dirty="0">
                <a:solidFill>
                  <a:srgbClr val="0070C0"/>
                </a:solidFill>
                <a:latin typeface="Times New Roman"/>
                <a:ea typeface="Calibri"/>
                <a:cs typeface="Times New Roman"/>
              </a:rPr>
              <a:t>).</a:t>
            </a:r>
            <a:endParaRPr lang="ru-RU" sz="2400" dirty="0">
              <a:solidFill>
                <a:srgbClr val="0070C0"/>
              </a:solidFill>
              <a:ea typeface="Calibri"/>
              <a:cs typeface="Times New Roman"/>
            </a:endParaRPr>
          </a:p>
          <a:p>
            <a:pPr indent="450215" algn="just">
              <a:lnSpc>
                <a:spcPct val="150000"/>
              </a:lnSpc>
              <a:spcAft>
                <a:spcPts val="0"/>
              </a:spcAft>
            </a:pPr>
            <a:r>
              <a:rPr lang="ru-RU" sz="2400" dirty="0">
                <a:solidFill>
                  <a:srgbClr val="0070C0"/>
                </a:solidFill>
                <a:latin typeface="Times New Roman"/>
                <a:ea typeface="Calibri"/>
                <a:cs typeface="Times New Roman"/>
              </a:rPr>
              <a:t>Если мать-природа раскрасила облака в алые оттенки – жди дождя (русс) – Если во время грозы капельки дождя отскакивают и катятся, к затяжному дождю (</a:t>
            </a:r>
            <a:r>
              <a:rPr lang="ru-RU" sz="2400" dirty="0" err="1">
                <a:solidFill>
                  <a:srgbClr val="0070C0"/>
                </a:solidFill>
                <a:latin typeface="Times New Roman"/>
                <a:ea typeface="Calibri"/>
                <a:cs typeface="Times New Roman"/>
              </a:rPr>
              <a:t>хант</a:t>
            </a:r>
            <a:r>
              <a:rPr lang="ru-RU" sz="2400" dirty="0">
                <a:solidFill>
                  <a:srgbClr val="0070C0"/>
                </a:solidFill>
                <a:latin typeface="Times New Roman"/>
                <a:ea typeface="Calibri"/>
                <a:cs typeface="Times New Roman"/>
              </a:rPr>
              <a:t>). </a:t>
            </a:r>
            <a:endParaRPr lang="ru-RU" sz="2400" dirty="0">
              <a:solidFill>
                <a:srgbClr val="0070C0"/>
              </a:solidFill>
              <a:ea typeface="Calibri"/>
              <a:cs typeface="Times New Roman"/>
            </a:endParaRPr>
          </a:p>
          <a:p>
            <a:pPr indent="450215" algn="just">
              <a:lnSpc>
                <a:spcPct val="150000"/>
              </a:lnSpc>
              <a:spcAft>
                <a:spcPts val="0"/>
              </a:spcAft>
            </a:pPr>
            <a:r>
              <a:rPr lang="ru-RU" sz="2400" dirty="0">
                <a:solidFill>
                  <a:srgbClr val="0070C0"/>
                </a:solidFill>
                <a:latin typeface="Times New Roman"/>
                <a:ea typeface="Calibri"/>
                <a:cs typeface="Times New Roman"/>
              </a:rPr>
              <a:t>Ласточки низко летают – к дождю (русс) – Ласточка касается поверхности воды – к дождю (</a:t>
            </a:r>
            <a:r>
              <a:rPr lang="ru-RU" sz="2400" dirty="0" err="1">
                <a:solidFill>
                  <a:srgbClr val="0070C0"/>
                </a:solidFill>
                <a:latin typeface="Times New Roman"/>
                <a:ea typeface="Calibri"/>
                <a:cs typeface="Times New Roman"/>
              </a:rPr>
              <a:t>хант</a:t>
            </a:r>
            <a:r>
              <a:rPr lang="ru-RU" sz="2400" dirty="0">
                <a:solidFill>
                  <a:srgbClr val="0070C0"/>
                </a:solidFill>
                <a:latin typeface="Times New Roman"/>
                <a:ea typeface="Calibri"/>
                <a:cs typeface="Times New Roman"/>
              </a:rPr>
              <a:t>) </a:t>
            </a:r>
            <a:endParaRPr lang="ru-RU" sz="2400" dirty="0">
              <a:solidFill>
                <a:srgbClr val="0070C0"/>
              </a:solidFill>
              <a:ea typeface="Calibri"/>
              <a:cs typeface="Times New Roman"/>
            </a:endParaRPr>
          </a:p>
          <a:p>
            <a:pPr indent="450215" algn="just">
              <a:lnSpc>
                <a:spcPct val="150000"/>
              </a:lnSpc>
              <a:spcAft>
                <a:spcPts val="0"/>
              </a:spcAft>
            </a:pPr>
            <a:r>
              <a:rPr lang="ru-RU" sz="2400" dirty="0">
                <a:solidFill>
                  <a:srgbClr val="0070C0"/>
                </a:solidFill>
                <a:latin typeface="Times New Roman"/>
                <a:ea typeface="Calibri"/>
                <a:cs typeface="Times New Roman"/>
              </a:rPr>
              <a:t>Если комары кусают, значит, ожидается жара (русс) –  если много комаров и мошек – к дождю (</a:t>
            </a:r>
            <a:r>
              <a:rPr lang="ru-RU" sz="2400" dirty="0" err="1">
                <a:solidFill>
                  <a:srgbClr val="0070C0"/>
                </a:solidFill>
                <a:latin typeface="Times New Roman"/>
                <a:ea typeface="Calibri"/>
                <a:cs typeface="Times New Roman"/>
              </a:rPr>
              <a:t>хант</a:t>
            </a:r>
            <a:r>
              <a:rPr lang="ru-RU" sz="2400" dirty="0">
                <a:solidFill>
                  <a:srgbClr val="0070C0"/>
                </a:solidFill>
                <a:latin typeface="Times New Roman"/>
                <a:ea typeface="Calibri"/>
                <a:cs typeface="Times New Roman"/>
              </a:rPr>
              <a:t>) </a:t>
            </a:r>
            <a:endParaRPr lang="ru-RU" sz="2400" dirty="0">
              <a:solidFill>
                <a:srgbClr val="0070C0"/>
              </a:solidFill>
              <a:ea typeface="Calibri"/>
              <a:cs typeface="Times New Roman"/>
            </a:endParaRPr>
          </a:p>
          <a:p>
            <a:pPr indent="450215" algn="just">
              <a:lnSpc>
                <a:spcPct val="150000"/>
              </a:lnSpc>
              <a:spcAft>
                <a:spcPts val="0"/>
              </a:spcAft>
            </a:pPr>
            <a:r>
              <a:rPr lang="ru-RU" sz="2400" dirty="0">
                <a:solidFill>
                  <a:srgbClr val="0070C0"/>
                </a:solidFill>
                <a:latin typeface="Times New Roman"/>
                <a:ea typeface="Calibri"/>
                <a:cs typeface="Times New Roman"/>
              </a:rPr>
              <a:t>Если в небе много облаков, а солнце светит – будет тепло, но возможны дождю (русс) – Если красные облака летом – к жаре (</a:t>
            </a:r>
            <a:r>
              <a:rPr lang="ru-RU" sz="2400" dirty="0" err="1">
                <a:solidFill>
                  <a:srgbClr val="0070C0"/>
                </a:solidFill>
                <a:latin typeface="Times New Roman"/>
                <a:ea typeface="Calibri"/>
                <a:cs typeface="Times New Roman"/>
              </a:rPr>
              <a:t>хант</a:t>
            </a:r>
            <a:r>
              <a:rPr lang="ru-RU" sz="2400" dirty="0">
                <a:solidFill>
                  <a:srgbClr val="0070C0"/>
                </a:solidFill>
                <a:latin typeface="Times New Roman"/>
                <a:ea typeface="Calibri"/>
                <a:cs typeface="Times New Roman"/>
              </a:rPr>
              <a:t>). </a:t>
            </a:r>
            <a:endParaRPr lang="ru-RU" sz="2400" dirty="0">
              <a:solidFill>
                <a:srgbClr val="0070C0"/>
              </a:solidFill>
              <a:ea typeface="Calibri"/>
              <a:cs typeface="Times New Roman"/>
            </a:endParaRPr>
          </a:p>
        </p:txBody>
      </p:sp>
    </p:spTree>
    <p:extLst>
      <p:ext uri="{BB962C8B-B14F-4D97-AF65-F5344CB8AC3E}">
        <p14:creationId xmlns:p14="http://schemas.microsoft.com/office/powerpoint/2010/main" val="2579178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794"/>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278542" y="817296"/>
            <a:ext cx="9734717"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8" name="Прямоугольник 7"/>
          <p:cNvSpPr/>
          <p:nvPr/>
        </p:nvSpPr>
        <p:spPr>
          <a:xfrm>
            <a:off x="1278542" y="428879"/>
            <a:ext cx="8990252"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0" name="Прямоугольник 9"/>
          <p:cNvSpPr/>
          <p:nvPr/>
        </p:nvSpPr>
        <p:spPr>
          <a:xfrm>
            <a:off x="1666958" y="307497"/>
            <a:ext cx="8601836"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2" name="Прямоугольник 1"/>
          <p:cNvSpPr/>
          <p:nvPr/>
        </p:nvSpPr>
        <p:spPr>
          <a:xfrm>
            <a:off x="1666957" y="889843"/>
            <a:ext cx="9346302" cy="458074"/>
          </a:xfrm>
          <a:prstGeom prst="rect">
            <a:avLst/>
          </a:prstGeom>
        </p:spPr>
        <p:txBody>
          <a:bodyPr wrap="square">
            <a:spAutoFit/>
          </a:bodyPr>
          <a:lstStyle/>
          <a:p>
            <a:pPr indent="457200" algn="just">
              <a:lnSpc>
                <a:spcPct val="150000"/>
              </a:lnSpc>
            </a:pPr>
            <a:r>
              <a:rPr lang="ru-RU" dirty="0">
                <a:latin typeface="Times New Roman" pitchFamily="18" charset="0"/>
                <a:cs typeface="Times New Roman" pitchFamily="18" charset="0"/>
              </a:rPr>
              <a:t>.</a:t>
            </a:r>
          </a:p>
        </p:txBody>
      </p:sp>
      <p:sp>
        <p:nvSpPr>
          <p:cNvPr id="11" name="Прямоугольник 10"/>
          <p:cNvSpPr/>
          <p:nvPr/>
        </p:nvSpPr>
        <p:spPr>
          <a:xfrm>
            <a:off x="888320" y="89012"/>
            <a:ext cx="10327241"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2" name="Прямоугольник 11"/>
          <p:cNvSpPr/>
          <p:nvPr/>
        </p:nvSpPr>
        <p:spPr>
          <a:xfrm>
            <a:off x="888320" y="0"/>
            <a:ext cx="10124939" cy="6740307"/>
          </a:xfrm>
          <a:prstGeom prst="rect">
            <a:avLst/>
          </a:prstGeom>
        </p:spPr>
        <p:txBody>
          <a:bodyPr wrap="square">
            <a:spAutoFit/>
          </a:bodyPr>
          <a:lstStyle/>
          <a:p>
            <a:pPr indent="450215" algn="just">
              <a:lnSpc>
                <a:spcPct val="150000"/>
              </a:lnSpc>
              <a:spcAft>
                <a:spcPts val="0"/>
              </a:spcAft>
            </a:pPr>
            <a:r>
              <a:rPr lang="ru-RU" sz="2400" dirty="0">
                <a:solidFill>
                  <a:srgbClr val="0070C0"/>
                </a:solidFill>
                <a:latin typeface="Times New Roman"/>
                <a:ea typeface="Calibri"/>
                <a:cs typeface="Times New Roman"/>
              </a:rPr>
              <a:t>1. </a:t>
            </a:r>
            <a:r>
              <a:rPr lang="ru-RU" sz="2400" i="1" dirty="0">
                <a:solidFill>
                  <a:srgbClr val="0070C0"/>
                </a:solidFill>
                <a:latin typeface="Times New Roman"/>
                <a:ea typeface="Calibri"/>
                <a:cs typeface="Times New Roman"/>
              </a:rPr>
              <a:t>Традиции и верования:</a:t>
            </a:r>
            <a:r>
              <a:rPr lang="ru-RU" sz="2400" dirty="0">
                <a:solidFill>
                  <a:srgbClr val="0070C0"/>
                </a:solidFill>
                <a:latin typeface="Times New Roman"/>
                <a:ea typeface="Calibri"/>
                <a:cs typeface="Times New Roman"/>
              </a:rPr>
              <a:t> Хантыйские приметы основаны на традициях и верованиях коренных жителей Сибири. Они тесно связаны с природой, охотой и сбором ягод и грибов. Русские приметы формировались в контексте сельского хозяйства и христианской веры.</a:t>
            </a:r>
            <a:endParaRPr lang="ru-RU" sz="2400" dirty="0">
              <a:solidFill>
                <a:srgbClr val="0070C0"/>
              </a:solidFill>
              <a:ea typeface="Calibri"/>
              <a:cs typeface="Times New Roman"/>
            </a:endParaRPr>
          </a:p>
          <a:p>
            <a:pPr indent="450215" algn="just">
              <a:lnSpc>
                <a:spcPct val="150000"/>
              </a:lnSpc>
              <a:spcAft>
                <a:spcPts val="0"/>
              </a:spcAft>
            </a:pPr>
            <a:r>
              <a:rPr lang="ru-RU" sz="2400" dirty="0">
                <a:solidFill>
                  <a:srgbClr val="0070C0"/>
                </a:solidFill>
                <a:latin typeface="Times New Roman"/>
                <a:ea typeface="Calibri"/>
                <a:cs typeface="Times New Roman"/>
              </a:rPr>
              <a:t>2</a:t>
            </a:r>
            <a:r>
              <a:rPr lang="ru-RU" sz="2400" i="1" dirty="0">
                <a:solidFill>
                  <a:srgbClr val="0070C0"/>
                </a:solidFill>
                <a:latin typeface="Times New Roman"/>
                <a:ea typeface="Calibri"/>
                <a:cs typeface="Times New Roman"/>
              </a:rPr>
              <a:t>. Климат:</a:t>
            </a:r>
            <a:r>
              <a:rPr lang="ru-RU" sz="2400" dirty="0">
                <a:solidFill>
                  <a:srgbClr val="0070C0"/>
                </a:solidFill>
                <a:latin typeface="Times New Roman"/>
                <a:ea typeface="Calibri"/>
                <a:cs typeface="Times New Roman"/>
              </a:rPr>
              <a:t> Ханты живут в суровом северном климате, поэтому их приметы связаны с особенностями тайги, миграцией животных и сезонными изменениями природы. Русские приметы могут быть связаны с разными климатическими условиями, в том числе с южными регионами.</a:t>
            </a:r>
            <a:endParaRPr lang="ru-RU" sz="2400" dirty="0">
              <a:solidFill>
                <a:srgbClr val="0070C0"/>
              </a:solidFill>
              <a:ea typeface="Calibri"/>
              <a:cs typeface="Times New Roman"/>
            </a:endParaRPr>
          </a:p>
          <a:p>
            <a:pPr indent="450215" algn="just">
              <a:lnSpc>
                <a:spcPct val="150000"/>
              </a:lnSpc>
              <a:spcAft>
                <a:spcPts val="0"/>
              </a:spcAft>
            </a:pPr>
            <a:r>
              <a:rPr lang="ru-RU" sz="2400" i="1" dirty="0">
                <a:solidFill>
                  <a:srgbClr val="0070C0"/>
                </a:solidFill>
                <a:latin typeface="Times New Roman"/>
                <a:ea typeface="Calibri"/>
                <a:cs typeface="Times New Roman"/>
              </a:rPr>
              <a:t>3. Темы примет:</a:t>
            </a:r>
            <a:r>
              <a:rPr lang="ru-RU" sz="2400" dirty="0">
                <a:solidFill>
                  <a:srgbClr val="0070C0"/>
                </a:solidFill>
                <a:latin typeface="Times New Roman"/>
                <a:ea typeface="Calibri"/>
                <a:cs typeface="Times New Roman"/>
              </a:rPr>
              <a:t> Хантыйские приметы часто касаются охоты, рыбалки и взаимодействия с дикой природой. Русские приметы охватывают более широкий спектр тем, включая сельское хозяйство, праздники и семейные традиции</a:t>
            </a:r>
            <a:r>
              <a:rPr lang="ru-RU" sz="2400" dirty="0">
                <a:latin typeface="Times New Roman"/>
                <a:ea typeface="Calibri"/>
                <a:cs typeface="Times New Roman"/>
              </a:rPr>
              <a:t>.</a:t>
            </a:r>
            <a:endParaRPr lang="ru-RU" sz="2400" dirty="0">
              <a:ea typeface="Calibri"/>
              <a:cs typeface="Times New Roman"/>
            </a:endParaRPr>
          </a:p>
        </p:txBody>
      </p:sp>
    </p:spTree>
    <p:extLst>
      <p:ext uri="{BB962C8B-B14F-4D97-AF65-F5344CB8AC3E}">
        <p14:creationId xmlns:p14="http://schemas.microsoft.com/office/powerpoint/2010/main" val="3028859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24" y="0"/>
            <a:ext cx="12192000" cy="6858000"/>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278542" y="817296"/>
            <a:ext cx="9734717"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8" name="Прямоугольник 7"/>
          <p:cNvSpPr/>
          <p:nvPr/>
        </p:nvSpPr>
        <p:spPr>
          <a:xfrm>
            <a:off x="1278542" y="428879"/>
            <a:ext cx="8990252"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0" name="Прямоугольник 9"/>
          <p:cNvSpPr/>
          <p:nvPr/>
        </p:nvSpPr>
        <p:spPr>
          <a:xfrm>
            <a:off x="1157161" y="307497"/>
            <a:ext cx="9578572" cy="5493812"/>
          </a:xfrm>
          <a:prstGeom prst="rect">
            <a:avLst/>
          </a:prstGeom>
        </p:spPr>
        <p:txBody>
          <a:bodyPr wrap="square">
            <a:spAutoFit/>
          </a:bodyPr>
          <a:lstStyle/>
          <a:p>
            <a:pPr indent="457200" algn="just">
              <a:lnSpc>
                <a:spcPct val="150000"/>
              </a:lnSpc>
            </a:pPr>
            <a:endParaRPr lang="ru-RU" dirty="0" smtClean="0">
              <a:latin typeface="Times New Roman" pitchFamily="18" charset="0"/>
              <a:cs typeface="Times New Roman" pitchFamily="18" charset="0"/>
            </a:endParaRPr>
          </a:p>
          <a:p>
            <a:pPr indent="450215" algn="just">
              <a:lnSpc>
                <a:spcPct val="150000"/>
              </a:lnSpc>
              <a:spcAft>
                <a:spcPts val="0"/>
              </a:spcAft>
            </a:pPr>
            <a:r>
              <a:rPr lang="ru-RU" sz="2400" i="1" dirty="0">
                <a:solidFill>
                  <a:srgbClr val="0070C0"/>
                </a:solidFill>
                <a:latin typeface="Times New Roman"/>
                <a:ea typeface="Calibri"/>
                <a:cs typeface="Times New Roman"/>
              </a:rPr>
              <a:t>4. Духовные аспекты:</a:t>
            </a:r>
            <a:r>
              <a:rPr lang="ru-RU" sz="2400" dirty="0">
                <a:solidFill>
                  <a:srgbClr val="0070C0"/>
                </a:solidFill>
                <a:latin typeface="Times New Roman"/>
                <a:ea typeface="Calibri"/>
                <a:cs typeface="Times New Roman"/>
              </a:rPr>
              <a:t> У ханты приметы тесно связаны с духами природы и предками. Русские приметы могут быть менее духовными и больше ориентированы на повседневную жизнь.</a:t>
            </a:r>
            <a:endParaRPr lang="ru-RU" sz="2400" dirty="0">
              <a:solidFill>
                <a:srgbClr val="0070C0"/>
              </a:solidFill>
              <a:ea typeface="Calibri"/>
              <a:cs typeface="Times New Roman"/>
            </a:endParaRPr>
          </a:p>
          <a:p>
            <a:pPr indent="450215" algn="just">
              <a:lnSpc>
                <a:spcPct val="150000"/>
              </a:lnSpc>
              <a:spcAft>
                <a:spcPts val="0"/>
              </a:spcAft>
            </a:pPr>
            <a:r>
              <a:rPr lang="ru-RU" sz="2400" i="1" dirty="0">
                <a:solidFill>
                  <a:srgbClr val="0070C0"/>
                </a:solidFill>
                <a:latin typeface="Times New Roman"/>
                <a:ea typeface="Calibri"/>
                <a:cs typeface="Times New Roman"/>
              </a:rPr>
              <a:t>5. Язык и выражения: </a:t>
            </a:r>
            <a:r>
              <a:rPr lang="ru-RU" sz="2400" dirty="0">
                <a:solidFill>
                  <a:srgbClr val="0070C0"/>
                </a:solidFill>
                <a:latin typeface="Times New Roman"/>
                <a:ea typeface="Calibri"/>
                <a:cs typeface="Times New Roman"/>
              </a:rPr>
              <a:t>Приметы ханты имеют свои уникальные выражения и образы, которые могут быть непонятны в русском языке</a:t>
            </a:r>
            <a:r>
              <a:rPr lang="ru-RU" sz="2400" dirty="0" smtClean="0">
                <a:solidFill>
                  <a:srgbClr val="0070C0"/>
                </a:solidFill>
                <a:latin typeface="Times New Roman"/>
                <a:ea typeface="Calibri"/>
                <a:cs typeface="Times New Roman"/>
              </a:rPr>
              <a:t>.</a:t>
            </a:r>
            <a:endParaRPr lang="ru-RU" sz="2400" dirty="0" smtClean="0">
              <a:solidFill>
                <a:srgbClr val="0070C0"/>
              </a:solidFill>
              <a:latin typeface="Times New Roman" pitchFamily="18" charset="0"/>
              <a:cs typeface="Times New Roman" pitchFamily="18" charset="0"/>
            </a:endParaRPr>
          </a:p>
          <a:p>
            <a:pPr indent="457200" algn="just">
              <a:lnSpc>
                <a:spcPct val="150000"/>
              </a:lnSpc>
            </a:pPr>
            <a:r>
              <a:rPr lang="ru-RU" sz="2400" dirty="0" smtClean="0">
                <a:solidFill>
                  <a:srgbClr val="0070C0"/>
                </a:solidFill>
                <a:latin typeface="Times New Roman" pitchFamily="18" charset="0"/>
                <a:cs typeface="Times New Roman" pitchFamily="18" charset="0"/>
              </a:rPr>
              <a:t>Таким </a:t>
            </a:r>
            <a:r>
              <a:rPr lang="ru-RU" sz="2400" dirty="0">
                <a:solidFill>
                  <a:srgbClr val="0070C0"/>
                </a:solidFill>
                <a:latin typeface="Times New Roman" pitchFamily="18" charset="0"/>
                <a:cs typeface="Times New Roman" pitchFamily="18" charset="0"/>
              </a:rPr>
              <a:t>образом, хотя обе культуры используют приметы для ориентации в окружающем мире, их содержание и значение могут существенно различаться из-за различных исторических, культурных и природных контекстов</a:t>
            </a:r>
            <a:r>
              <a:rPr lang="ru-RU" sz="2400" dirty="0">
                <a:latin typeface="Times New Roman" pitchFamily="18" charset="0"/>
                <a:cs typeface="Times New Roman" pitchFamily="18" charset="0"/>
              </a:rPr>
              <a:t>.</a:t>
            </a:r>
          </a:p>
        </p:txBody>
      </p:sp>
      <p:sp>
        <p:nvSpPr>
          <p:cNvPr id="2" name="Прямоугольник 1"/>
          <p:cNvSpPr/>
          <p:nvPr/>
        </p:nvSpPr>
        <p:spPr>
          <a:xfrm>
            <a:off x="1666957" y="889843"/>
            <a:ext cx="9346302" cy="458074"/>
          </a:xfrm>
          <a:prstGeom prst="rect">
            <a:avLst/>
          </a:prstGeom>
        </p:spPr>
        <p:txBody>
          <a:bodyPr wrap="square">
            <a:spAutoFit/>
          </a:bodyPr>
          <a:lstStyle/>
          <a:p>
            <a:pPr indent="457200" algn="just">
              <a:lnSpc>
                <a:spcPct val="150000"/>
              </a:lnSpc>
            </a:pPr>
            <a:r>
              <a:rPr lang="ru-RU" dirty="0">
                <a:latin typeface="Times New Roman" pitchFamily="18" charset="0"/>
                <a:cs typeface="Times New Roman" pitchFamily="18" charset="0"/>
              </a:rPr>
              <a:t>.</a:t>
            </a:r>
          </a:p>
        </p:txBody>
      </p:sp>
      <p:sp>
        <p:nvSpPr>
          <p:cNvPr id="11" name="Прямоугольник 10"/>
          <p:cNvSpPr/>
          <p:nvPr/>
        </p:nvSpPr>
        <p:spPr>
          <a:xfrm>
            <a:off x="888320" y="89012"/>
            <a:ext cx="10327241"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3" name="Прямоугольник 12"/>
          <p:cNvSpPr/>
          <p:nvPr/>
        </p:nvSpPr>
        <p:spPr>
          <a:xfrm>
            <a:off x="1070415" y="428879"/>
            <a:ext cx="10436459"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213904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6356" y="451556"/>
            <a:ext cx="10668000" cy="4708981"/>
          </a:xfrm>
          <a:prstGeom prst="rect">
            <a:avLst/>
          </a:prstGeom>
        </p:spPr>
        <p:txBody>
          <a:bodyPr wrap="square">
            <a:spAutoFit/>
          </a:bodyPr>
          <a:lstStyle/>
          <a:p>
            <a:pPr indent="457200" algn="just">
              <a:lnSpc>
                <a:spcPct val="150000"/>
              </a:lnSpc>
            </a:pPr>
            <a:r>
              <a:rPr lang="ru-RU" sz="2000" dirty="0">
                <a:solidFill>
                  <a:schemeClr val="accent1"/>
                </a:solidFill>
                <a:latin typeface="Times New Roman" pitchFamily="18" charset="0"/>
                <a:cs typeface="Times New Roman" pitchFamily="18" charset="0"/>
              </a:rPr>
              <a:t>На основании вышеизложенного можно сделать вывод о значимости народных примет как источника знаний, аккумулирующих жизненный опыт и наблюдения за природными явлениями и сельскохозяйственными циклами, Эти знания способствуют оптимизации повседневной жизни.</a:t>
            </a:r>
          </a:p>
          <a:p>
            <a:pPr indent="457200" algn="just">
              <a:lnSpc>
                <a:spcPct val="150000"/>
              </a:lnSpc>
            </a:pPr>
            <a:r>
              <a:rPr lang="ru-RU" sz="2000" dirty="0">
                <a:solidFill>
                  <a:schemeClr val="accent1"/>
                </a:solidFill>
                <a:latin typeface="Times New Roman" pitchFamily="18" charset="0"/>
                <a:cs typeface="Times New Roman" pitchFamily="18" charset="0"/>
              </a:rPr>
              <a:t>Хантыйские приметы часто включают элементы духовных представлений, что не всегда характерно для русских примет. В хантыйской культуре животные рассматриваются не только как элементы природной среды, но и как носители сакрального значения, выступающие в роли посредников между мирами и символизирующие ключевые жизненные ценности. Почитание животных находит отражение в обрядах, праздниках и повседневном поведении, что свидетельствует о глубокой взаимосвязи этноса с окружающей природной средой.</a:t>
            </a:r>
          </a:p>
        </p:txBody>
      </p:sp>
    </p:spTree>
    <p:extLst>
      <p:ext uri="{BB962C8B-B14F-4D97-AF65-F5344CB8AC3E}">
        <p14:creationId xmlns:p14="http://schemas.microsoft.com/office/powerpoint/2010/main" val="133801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464EBCDC-8D1C-690A-7F14-E8706AE36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a:extLst>
              <a:ext uri="{FF2B5EF4-FFF2-40B4-BE49-F238E27FC236}">
                <a16:creationId xmlns="" xmlns:a16="http://schemas.microsoft.com/office/drawing/2014/main" id="{C448E6EE-7319-03D6-189C-F3F8AA9F7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1524751"/>
            <a:ext cx="491361" cy="488271"/>
          </a:xfrm>
          <a:prstGeom prst="rect">
            <a:avLst/>
          </a:prstGeom>
        </p:spPr>
      </p:pic>
      <p:pic>
        <p:nvPicPr>
          <p:cNvPr id="5" name="Рисунок 4">
            <a:extLst>
              <a:ext uri="{FF2B5EF4-FFF2-40B4-BE49-F238E27FC236}">
                <a16:creationId xmlns="" xmlns:a16="http://schemas.microsoft.com/office/drawing/2014/main" id="{4EF2EC4D-8366-1252-3A22-5707D66B4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18" y="3184864"/>
            <a:ext cx="491361" cy="488271"/>
          </a:xfrm>
          <a:prstGeom prst="rect">
            <a:avLst/>
          </a:prstGeom>
        </p:spPr>
      </p:pic>
      <p:pic>
        <p:nvPicPr>
          <p:cNvPr id="6" name="Рисунок 5">
            <a:extLst>
              <a:ext uri="{FF2B5EF4-FFF2-40B4-BE49-F238E27FC236}">
                <a16:creationId xmlns="" xmlns:a16="http://schemas.microsoft.com/office/drawing/2014/main" id="{25646081-70BA-DD56-32ED-0410849A4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4709616"/>
            <a:ext cx="491361" cy="488271"/>
          </a:xfrm>
          <a:prstGeom prst="rect">
            <a:avLst/>
          </a:prstGeom>
        </p:spPr>
      </p:pic>
      <p:sp>
        <p:nvSpPr>
          <p:cNvPr id="3" name="Прямоугольник 2">
            <a:extLst>
              <a:ext uri="{FF2B5EF4-FFF2-40B4-BE49-F238E27FC236}">
                <a16:creationId xmlns="" xmlns:a16="http://schemas.microsoft.com/office/drawing/2014/main" id="{D1B0DDD6-3107-4006-B0B1-9F248A5BB82B}"/>
              </a:ext>
            </a:extLst>
          </p:cNvPr>
          <p:cNvSpPr/>
          <p:nvPr/>
        </p:nvSpPr>
        <p:spPr>
          <a:xfrm>
            <a:off x="1080179" y="478302"/>
            <a:ext cx="9501506" cy="1815882"/>
          </a:xfrm>
          <a:prstGeom prst="rect">
            <a:avLst/>
          </a:prstGeom>
        </p:spPr>
        <p:txBody>
          <a:bodyPr wrap="square">
            <a:spAutoFit/>
          </a:bodyPr>
          <a:lstStyle/>
          <a:p>
            <a:endParaRPr lang="ru-RU" sz="2800" b="1" dirty="0" smtClean="0">
              <a:solidFill>
                <a:srgbClr val="0070C0"/>
              </a:solidFill>
              <a:latin typeface="Times New Roman" panose="02020603050405020304" pitchFamily="18" charset="0"/>
              <a:ea typeface="Calibri" panose="020F0502020204030204" pitchFamily="34" charset="0"/>
            </a:endParaRPr>
          </a:p>
          <a:p>
            <a:endParaRPr lang="ru-RU" sz="2800" b="1" dirty="0">
              <a:solidFill>
                <a:srgbClr val="0070C0"/>
              </a:solidFill>
              <a:latin typeface="Times New Roman" panose="02020603050405020304" pitchFamily="18" charset="0"/>
              <a:ea typeface="Calibri" panose="020F0502020204030204" pitchFamily="34" charset="0"/>
            </a:endParaRPr>
          </a:p>
          <a:p>
            <a:endParaRPr lang="ru-RU" sz="2800" b="1" dirty="0" smtClean="0">
              <a:solidFill>
                <a:srgbClr val="0070C0"/>
              </a:solidFill>
              <a:latin typeface="Times New Roman" panose="02020603050405020304" pitchFamily="18" charset="0"/>
              <a:ea typeface="Calibri" panose="020F0502020204030204" pitchFamily="34" charset="0"/>
            </a:endParaRPr>
          </a:p>
          <a:p>
            <a:endParaRPr lang="ru-RU" sz="2800" b="1" dirty="0" smtClean="0">
              <a:solidFill>
                <a:srgbClr val="0070C0"/>
              </a:solidFill>
              <a:latin typeface="Times New Roman" panose="02020603050405020304" pitchFamily="18" charset="0"/>
              <a:ea typeface="Calibri" panose="020F0502020204030204" pitchFamily="34" charset="0"/>
            </a:endParaRPr>
          </a:p>
        </p:txBody>
      </p:sp>
      <p:sp>
        <p:nvSpPr>
          <p:cNvPr id="8" name="Прямоугольник 7"/>
          <p:cNvSpPr/>
          <p:nvPr/>
        </p:nvSpPr>
        <p:spPr>
          <a:xfrm>
            <a:off x="1467556" y="478302"/>
            <a:ext cx="8692444" cy="4031873"/>
          </a:xfrm>
          <a:prstGeom prst="rect">
            <a:avLst/>
          </a:prstGeom>
        </p:spPr>
        <p:txBody>
          <a:bodyPr wrap="square">
            <a:spAutoFit/>
          </a:bodyPr>
          <a:lstStyle/>
          <a:p>
            <a:pPr indent="457200" algn="just"/>
            <a:r>
              <a:rPr lang="ru-RU" sz="3200" dirty="0">
                <a:solidFill>
                  <a:schemeClr val="accent1"/>
                </a:solidFill>
                <a:latin typeface="Times New Roman" pitchFamily="18" charset="0"/>
                <a:cs typeface="Times New Roman" pitchFamily="18" charset="0"/>
              </a:rPr>
              <a:t>Цель данного исследования – сохранить традиционные знания и культурное наследие. Многие приметы почти исчезли или не были систематизированы, поэтому их сбор, изучение и фиксация становятся важной задачей для сохранения уникального мировоззрения народа ханты и их многовекового опыта взаимодействия с окружающей средой. </a:t>
            </a:r>
          </a:p>
        </p:txBody>
      </p:sp>
    </p:spTree>
    <p:extLst>
      <p:ext uri="{BB962C8B-B14F-4D97-AF65-F5344CB8AC3E}">
        <p14:creationId xmlns:p14="http://schemas.microsoft.com/office/powerpoint/2010/main" val="3012000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32F5E60B-6272-E410-9F8E-1112C9D08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817"/>
            <a:ext cx="12458138" cy="6982469"/>
          </a:xfrm>
          <a:prstGeom prst="rect">
            <a:avLst/>
          </a:prstGeom>
        </p:spPr>
      </p:pic>
      <p:pic>
        <p:nvPicPr>
          <p:cNvPr id="5" name="Рисунок 4">
            <a:extLst>
              <a:ext uri="{FF2B5EF4-FFF2-40B4-BE49-F238E27FC236}">
                <a16:creationId xmlns="" xmlns:a16="http://schemas.microsoft.com/office/drawing/2014/main" id="{15EF984F-8851-1B04-7222-9E9C81CA39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2484581"/>
            <a:ext cx="364192" cy="361902"/>
          </a:xfrm>
          <a:prstGeom prst="rect">
            <a:avLst/>
          </a:prstGeom>
        </p:spPr>
      </p:pic>
      <p:pic>
        <p:nvPicPr>
          <p:cNvPr id="6" name="Рисунок 5">
            <a:extLst>
              <a:ext uri="{FF2B5EF4-FFF2-40B4-BE49-F238E27FC236}">
                <a16:creationId xmlns="" xmlns:a16="http://schemas.microsoft.com/office/drawing/2014/main" id="{C93FCC90-0932-2BBB-72FD-33BC97B3F8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146255"/>
            <a:ext cx="364192" cy="361902"/>
          </a:xfrm>
          <a:prstGeom prst="rect">
            <a:avLst/>
          </a:prstGeom>
        </p:spPr>
      </p:pic>
      <p:pic>
        <p:nvPicPr>
          <p:cNvPr id="7" name="Рисунок 6">
            <a:extLst>
              <a:ext uri="{FF2B5EF4-FFF2-40B4-BE49-F238E27FC236}">
                <a16:creationId xmlns="" xmlns:a16="http://schemas.microsoft.com/office/drawing/2014/main" id="{35F8F3D6-D418-5DAC-8FC3-36A67932A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3742539"/>
            <a:ext cx="364192" cy="361902"/>
          </a:xfrm>
          <a:prstGeom prst="rect">
            <a:avLst/>
          </a:prstGeom>
        </p:spPr>
      </p:pic>
      <p:pic>
        <p:nvPicPr>
          <p:cNvPr id="9" name="Рисунок 8">
            <a:extLst>
              <a:ext uri="{FF2B5EF4-FFF2-40B4-BE49-F238E27FC236}">
                <a16:creationId xmlns="" xmlns:a16="http://schemas.microsoft.com/office/drawing/2014/main" id="{6C426619-BB1D-97B3-AD64-AB771A7375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223" y="4342083"/>
            <a:ext cx="364192" cy="361902"/>
          </a:xfrm>
          <a:prstGeom prst="rect">
            <a:avLst/>
          </a:prstGeom>
        </p:spPr>
      </p:pic>
      <p:sp>
        <p:nvSpPr>
          <p:cNvPr id="3" name="Прямоугольник 2"/>
          <p:cNvSpPr/>
          <p:nvPr/>
        </p:nvSpPr>
        <p:spPr>
          <a:xfrm>
            <a:off x="1278542" y="817296"/>
            <a:ext cx="9734717" cy="458074"/>
          </a:xfrm>
          <a:prstGeom prst="rect">
            <a:avLst/>
          </a:prstGeom>
        </p:spPr>
        <p:txBody>
          <a:bodyPr wrap="square">
            <a:spAutoFit/>
          </a:bodyPr>
          <a:lstStyle/>
          <a:p>
            <a:pPr lvl="0" indent="457200" algn="just">
              <a:lnSpc>
                <a:spcPct val="150000"/>
              </a:lnSpc>
            </a:pPr>
            <a:endParaRPr lang="ru-RU" dirty="0">
              <a:solidFill>
                <a:prstClr val="black"/>
              </a:solidFill>
              <a:latin typeface="Times New Roman" pitchFamily="18" charset="0"/>
              <a:cs typeface="Times New Roman" pitchFamily="18" charset="0"/>
            </a:endParaRPr>
          </a:p>
        </p:txBody>
      </p:sp>
      <p:sp>
        <p:nvSpPr>
          <p:cNvPr id="8" name="Прямоугольник 7"/>
          <p:cNvSpPr/>
          <p:nvPr/>
        </p:nvSpPr>
        <p:spPr>
          <a:xfrm>
            <a:off x="1278542" y="428879"/>
            <a:ext cx="8990252"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0" name="Прямоугольник 9"/>
          <p:cNvSpPr/>
          <p:nvPr/>
        </p:nvSpPr>
        <p:spPr>
          <a:xfrm>
            <a:off x="1157161" y="307497"/>
            <a:ext cx="10115044"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2" name="Прямоугольник 1"/>
          <p:cNvSpPr/>
          <p:nvPr/>
        </p:nvSpPr>
        <p:spPr>
          <a:xfrm>
            <a:off x="1666957" y="889843"/>
            <a:ext cx="9346302" cy="458074"/>
          </a:xfrm>
          <a:prstGeom prst="rect">
            <a:avLst/>
          </a:prstGeom>
        </p:spPr>
        <p:txBody>
          <a:bodyPr wrap="square">
            <a:spAutoFit/>
          </a:bodyPr>
          <a:lstStyle/>
          <a:p>
            <a:pPr indent="457200" algn="just">
              <a:lnSpc>
                <a:spcPct val="150000"/>
              </a:lnSpc>
            </a:pPr>
            <a:r>
              <a:rPr lang="ru-RU" dirty="0">
                <a:latin typeface="Times New Roman" pitchFamily="18" charset="0"/>
                <a:cs typeface="Times New Roman" pitchFamily="18" charset="0"/>
              </a:rPr>
              <a:t>.</a:t>
            </a:r>
          </a:p>
        </p:txBody>
      </p:sp>
      <p:sp>
        <p:nvSpPr>
          <p:cNvPr id="11" name="Прямоугольник 10"/>
          <p:cNvSpPr/>
          <p:nvPr/>
        </p:nvSpPr>
        <p:spPr>
          <a:xfrm>
            <a:off x="888320" y="89012"/>
            <a:ext cx="10327241"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3" name="Прямоугольник 12"/>
          <p:cNvSpPr/>
          <p:nvPr/>
        </p:nvSpPr>
        <p:spPr>
          <a:xfrm>
            <a:off x="1070415" y="428879"/>
            <a:ext cx="10436459" cy="458074"/>
          </a:xfrm>
          <a:prstGeom prst="rect">
            <a:avLst/>
          </a:prstGeom>
        </p:spPr>
        <p:txBody>
          <a:bodyPr wrap="square">
            <a:spAutoFit/>
          </a:bodyPr>
          <a:lstStyle/>
          <a:p>
            <a:pPr indent="457200" algn="just">
              <a:lnSpc>
                <a:spcPct val="150000"/>
              </a:lnSpc>
            </a:pPr>
            <a:endParaRPr lang="ru-RU" dirty="0">
              <a:latin typeface="Times New Roman" pitchFamily="18" charset="0"/>
              <a:cs typeface="Times New Roman" pitchFamily="18" charset="0"/>
            </a:endParaRPr>
          </a:p>
        </p:txBody>
      </p:sp>
      <p:sp>
        <p:nvSpPr>
          <p:cNvPr id="12" name="Прямоугольник 11"/>
          <p:cNvSpPr/>
          <p:nvPr/>
        </p:nvSpPr>
        <p:spPr>
          <a:xfrm>
            <a:off x="1804524" y="2103928"/>
            <a:ext cx="7007703" cy="2123658"/>
          </a:xfrm>
          <a:prstGeom prst="rect">
            <a:avLst/>
          </a:prstGeom>
        </p:spPr>
        <p:txBody>
          <a:bodyPr wrap="square">
            <a:spAutoFit/>
          </a:bodyPr>
          <a:lstStyle/>
          <a:p>
            <a:pPr lvl="0" algn="ctr"/>
            <a:r>
              <a:rPr lang="ru-RU" sz="6600" b="1" dirty="0">
                <a:solidFill>
                  <a:srgbClr val="4E67C8"/>
                </a:solidFill>
                <a:effectLst>
                  <a:outerShdw blurRad="38100" dist="38100" dir="2700000" algn="tl">
                    <a:srgbClr val="000000">
                      <a:alpha val="43137"/>
                    </a:srgbClr>
                  </a:outerShdw>
                </a:effectLst>
                <a:latin typeface="Times New Roman" pitchFamily="18" charset="0"/>
                <a:cs typeface="Times New Roman" pitchFamily="18" charset="0"/>
              </a:rPr>
              <a:t>Спасибо за внимание !!!</a:t>
            </a:r>
          </a:p>
        </p:txBody>
      </p:sp>
    </p:spTree>
    <p:extLst>
      <p:ext uri="{BB962C8B-B14F-4D97-AF65-F5344CB8AC3E}">
        <p14:creationId xmlns:p14="http://schemas.microsoft.com/office/powerpoint/2010/main" val="204121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464EBCDC-8D1C-690A-7F14-E8706AE36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a:extLst>
              <a:ext uri="{FF2B5EF4-FFF2-40B4-BE49-F238E27FC236}">
                <a16:creationId xmlns="" xmlns:a16="http://schemas.microsoft.com/office/drawing/2014/main" id="{C448E6EE-7319-03D6-189C-F3F8AA9F7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1524751"/>
            <a:ext cx="491361" cy="488271"/>
          </a:xfrm>
          <a:prstGeom prst="rect">
            <a:avLst/>
          </a:prstGeom>
        </p:spPr>
      </p:pic>
      <p:pic>
        <p:nvPicPr>
          <p:cNvPr id="5" name="Рисунок 4">
            <a:extLst>
              <a:ext uri="{FF2B5EF4-FFF2-40B4-BE49-F238E27FC236}">
                <a16:creationId xmlns="" xmlns:a16="http://schemas.microsoft.com/office/drawing/2014/main" id="{4EF2EC4D-8366-1252-3A22-5707D66B4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18" y="3184864"/>
            <a:ext cx="491361" cy="488271"/>
          </a:xfrm>
          <a:prstGeom prst="rect">
            <a:avLst/>
          </a:prstGeom>
        </p:spPr>
      </p:pic>
      <p:pic>
        <p:nvPicPr>
          <p:cNvPr id="6" name="Рисунок 5">
            <a:extLst>
              <a:ext uri="{FF2B5EF4-FFF2-40B4-BE49-F238E27FC236}">
                <a16:creationId xmlns="" xmlns:a16="http://schemas.microsoft.com/office/drawing/2014/main" id="{25646081-70BA-DD56-32ED-0410849A4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4709616"/>
            <a:ext cx="491361" cy="488271"/>
          </a:xfrm>
          <a:prstGeom prst="rect">
            <a:avLst/>
          </a:prstGeom>
        </p:spPr>
      </p:pic>
      <p:sp>
        <p:nvSpPr>
          <p:cNvPr id="3" name="Прямоугольник 2">
            <a:extLst>
              <a:ext uri="{FF2B5EF4-FFF2-40B4-BE49-F238E27FC236}">
                <a16:creationId xmlns="" xmlns:a16="http://schemas.microsoft.com/office/drawing/2014/main" id="{D1B0DDD6-3107-4006-B0B1-9F248A5BB82B}"/>
              </a:ext>
            </a:extLst>
          </p:cNvPr>
          <p:cNvSpPr/>
          <p:nvPr/>
        </p:nvSpPr>
        <p:spPr>
          <a:xfrm>
            <a:off x="1080179" y="478302"/>
            <a:ext cx="9501506" cy="3539430"/>
          </a:xfrm>
          <a:prstGeom prst="rect">
            <a:avLst/>
          </a:prstGeom>
        </p:spPr>
        <p:txBody>
          <a:bodyPr wrap="square">
            <a:spAutoFit/>
          </a:bodyPr>
          <a:lstStyle/>
          <a:p>
            <a:endParaRPr lang="ru-RU" sz="2800" b="1" dirty="0" smtClean="0">
              <a:solidFill>
                <a:srgbClr val="0070C0"/>
              </a:solidFill>
              <a:latin typeface="Times New Roman" panose="02020603050405020304" pitchFamily="18" charset="0"/>
              <a:ea typeface="Calibri" panose="020F0502020204030204" pitchFamily="34" charset="0"/>
            </a:endParaRPr>
          </a:p>
          <a:p>
            <a:endParaRPr lang="ru-RU" sz="2800" b="1" dirty="0">
              <a:solidFill>
                <a:srgbClr val="0070C0"/>
              </a:solidFill>
              <a:latin typeface="Times New Roman" panose="02020603050405020304" pitchFamily="18" charset="0"/>
              <a:ea typeface="Calibri" panose="020F0502020204030204" pitchFamily="34" charset="0"/>
            </a:endParaRPr>
          </a:p>
          <a:p>
            <a:endParaRPr lang="ru-RU" sz="2800" b="1" dirty="0" smtClean="0">
              <a:solidFill>
                <a:srgbClr val="0070C0"/>
              </a:solidFill>
              <a:latin typeface="Times New Roman" panose="02020603050405020304" pitchFamily="18" charset="0"/>
              <a:ea typeface="Calibri" panose="020F0502020204030204" pitchFamily="34" charset="0"/>
            </a:endParaRPr>
          </a:p>
          <a:p>
            <a:endParaRPr lang="ru-RU" sz="2800" b="1" dirty="0" smtClean="0">
              <a:solidFill>
                <a:srgbClr val="0070C0"/>
              </a:solidFill>
              <a:latin typeface="Times New Roman" panose="02020603050405020304" pitchFamily="18" charset="0"/>
              <a:ea typeface="Calibri" panose="020F0502020204030204" pitchFamily="34" charset="0"/>
            </a:endParaRPr>
          </a:p>
          <a:p>
            <a:r>
              <a:rPr lang="ru-RU" sz="2800" b="1" dirty="0" smtClean="0">
                <a:solidFill>
                  <a:srgbClr val="0070C0"/>
                </a:solidFill>
                <a:latin typeface="Times New Roman" panose="02020603050405020304" pitchFamily="18" charset="0"/>
                <a:ea typeface="Calibri" panose="020F0502020204030204" pitchFamily="34" charset="0"/>
              </a:rPr>
              <a:t>Обские </a:t>
            </a:r>
            <a:r>
              <a:rPr lang="ru-RU" sz="2800" b="1" dirty="0" err="1">
                <a:solidFill>
                  <a:srgbClr val="0070C0"/>
                </a:solidFill>
                <a:latin typeface="Times New Roman" panose="02020603050405020304" pitchFamily="18" charset="0"/>
                <a:ea typeface="Calibri" panose="020F0502020204030204" pitchFamily="34" charset="0"/>
              </a:rPr>
              <a:t>угры</a:t>
            </a:r>
            <a:r>
              <a:rPr lang="ru-RU" sz="2800" b="1" dirty="0">
                <a:solidFill>
                  <a:srgbClr val="0070C0"/>
                </a:solidFill>
                <a:latin typeface="Times New Roman" panose="02020603050405020304" pitchFamily="18" charset="0"/>
                <a:ea typeface="Calibri" panose="020F0502020204030204" pitchFamily="34" charset="0"/>
              </a:rPr>
              <a:t> </a:t>
            </a:r>
            <a:r>
              <a:rPr lang="ru-RU" sz="2800" dirty="0">
                <a:solidFill>
                  <a:srgbClr val="0070C0"/>
                </a:solidFill>
                <a:latin typeface="Times New Roman" panose="02020603050405020304" pitchFamily="18" charset="0"/>
                <a:ea typeface="Calibri" panose="020F0502020204030204" pitchFamily="34" charset="0"/>
              </a:rPr>
              <a:t>– это общее название двух коренных народов Западной Сибири: </a:t>
            </a:r>
            <a:r>
              <a:rPr lang="ru-RU" sz="2800" dirty="0" err="1">
                <a:solidFill>
                  <a:srgbClr val="0070C0"/>
                </a:solidFill>
                <a:latin typeface="Times New Roman" panose="02020603050405020304" pitchFamily="18" charset="0"/>
                <a:ea typeface="Calibri" panose="020F0502020204030204" pitchFamily="34" charset="0"/>
              </a:rPr>
              <a:t>хантов</a:t>
            </a:r>
            <a:r>
              <a:rPr lang="ru-RU" sz="2800" dirty="0">
                <a:solidFill>
                  <a:srgbClr val="0070C0"/>
                </a:solidFill>
                <a:latin typeface="Times New Roman" panose="02020603050405020304" pitchFamily="18" charset="0"/>
                <a:ea typeface="Calibri" panose="020F0502020204030204" pitchFamily="34" charset="0"/>
              </a:rPr>
              <a:t> и манси, это народы с древней культурой, которые сохраняют традиционные промысли и язык. </a:t>
            </a:r>
            <a:endParaRPr lang="ru-RU" sz="2800" dirty="0">
              <a:solidFill>
                <a:srgbClr val="0070C0"/>
              </a:solidFill>
            </a:endParaRPr>
          </a:p>
        </p:txBody>
      </p:sp>
    </p:spTree>
    <p:extLst>
      <p:ext uri="{BB962C8B-B14F-4D97-AF65-F5344CB8AC3E}">
        <p14:creationId xmlns:p14="http://schemas.microsoft.com/office/powerpoint/2010/main" val="9125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464EBCDC-8D1C-690A-7F14-E8706AE36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a:extLst>
              <a:ext uri="{FF2B5EF4-FFF2-40B4-BE49-F238E27FC236}">
                <a16:creationId xmlns="" xmlns:a16="http://schemas.microsoft.com/office/drawing/2014/main" id="{C448E6EE-7319-03D6-189C-F3F8AA9F7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1524751"/>
            <a:ext cx="491361" cy="488271"/>
          </a:xfrm>
          <a:prstGeom prst="rect">
            <a:avLst/>
          </a:prstGeom>
        </p:spPr>
      </p:pic>
      <p:pic>
        <p:nvPicPr>
          <p:cNvPr id="5" name="Рисунок 4">
            <a:extLst>
              <a:ext uri="{FF2B5EF4-FFF2-40B4-BE49-F238E27FC236}">
                <a16:creationId xmlns="" xmlns:a16="http://schemas.microsoft.com/office/drawing/2014/main" id="{4EF2EC4D-8366-1252-3A22-5707D66B4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18" y="3184864"/>
            <a:ext cx="491361" cy="488271"/>
          </a:xfrm>
          <a:prstGeom prst="rect">
            <a:avLst/>
          </a:prstGeom>
        </p:spPr>
      </p:pic>
      <p:pic>
        <p:nvPicPr>
          <p:cNvPr id="6" name="Рисунок 5">
            <a:extLst>
              <a:ext uri="{FF2B5EF4-FFF2-40B4-BE49-F238E27FC236}">
                <a16:creationId xmlns="" xmlns:a16="http://schemas.microsoft.com/office/drawing/2014/main" id="{25646081-70BA-DD56-32ED-0410849A4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4709616"/>
            <a:ext cx="491361" cy="488271"/>
          </a:xfrm>
          <a:prstGeom prst="rect">
            <a:avLst/>
          </a:prstGeom>
        </p:spPr>
      </p:pic>
      <p:sp>
        <p:nvSpPr>
          <p:cNvPr id="2" name="Прямоугольник 1"/>
          <p:cNvSpPr/>
          <p:nvPr/>
        </p:nvSpPr>
        <p:spPr>
          <a:xfrm>
            <a:off x="1309511" y="478302"/>
            <a:ext cx="9110133" cy="2862322"/>
          </a:xfrm>
          <a:prstGeom prst="rect">
            <a:avLst/>
          </a:prstGeom>
        </p:spPr>
        <p:txBody>
          <a:bodyPr wrap="square">
            <a:spAutoFit/>
          </a:bodyPr>
          <a:lstStyle/>
          <a:p>
            <a:pPr indent="450215" algn="just">
              <a:lnSpc>
                <a:spcPct val="150000"/>
              </a:lnSpc>
              <a:spcAft>
                <a:spcPts val="0"/>
              </a:spcAft>
            </a:pPr>
            <a:r>
              <a:rPr lang="ru-RU" sz="2400" b="1" dirty="0" smtClean="0">
                <a:solidFill>
                  <a:srgbClr val="0070C0"/>
                </a:solidFill>
                <a:latin typeface="Times New Roman"/>
                <a:ea typeface="Calibri"/>
                <a:cs typeface="Times New Roman"/>
              </a:rPr>
              <a:t>Ханты</a:t>
            </a:r>
            <a:r>
              <a:rPr lang="ru-RU" sz="2400" dirty="0" smtClean="0">
                <a:solidFill>
                  <a:srgbClr val="0070C0"/>
                </a:solidFill>
                <a:latin typeface="Times New Roman"/>
                <a:ea typeface="Calibri"/>
                <a:cs typeface="Times New Roman"/>
              </a:rPr>
              <a:t> </a:t>
            </a:r>
            <a:r>
              <a:rPr lang="ru-RU" sz="2400" dirty="0">
                <a:solidFill>
                  <a:srgbClr val="0070C0"/>
                </a:solidFill>
                <a:latin typeface="Times New Roman"/>
                <a:ea typeface="Calibri"/>
                <a:cs typeface="Times New Roman"/>
              </a:rPr>
              <a:t>– один из коренных народов, проживающих в Сибири, преимущественно в таёжных лесах и вдоль рек. Их культура и быт сложились под влиянием природы, что нашло отражение в богатом фольклоре и народных приметах, которые помогают предсказывать погоду и планировать урожай</a:t>
            </a:r>
            <a:r>
              <a:rPr lang="ru-RU" sz="2400" dirty="0">
                <a:latin typeface="Times New Roman"/>
                <a:ea typeface="Calibri"/>
                <a:cs typeface="Times New Roman"/>
              </a:rPr>
              <a:t>.</a:t>
            </a:r>
            <a:endParaRPr lang="ru-RU" sz="2400" dirty="0">
              <a:ea typeface="Calibri"/>
              <a:cs typeface="Times New Roman"/>
            </a:endParaRPr>
          </a:p>
        </p:txBody>
      </p:sp>
      <p:pic>
        <p:nvPicPr>
          <p:cNvPr id="2050" name="Picture 2" descr="C:\Users\on\Downloads\ханты.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1" y="3340624"/>
            <a:ext cx="6039556" cy="320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464EBCDC-8D1C-690A-7F14-E8706AE36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a:extLst>
              <a:ext uri="{FF2B5EF4-FFF2-40B4-BE49-F238E27FC236}">
                <a16:creationId xmlns="" xmlns:a16="http://schemas.microsoft.com/office/drawing/2014/main" id="{C448E6EE-7319-03D6-189C-F3F8AA9F7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1524751"/>
            <a:ext cx="491361" cy="488271"/>
          </a:xfrm>
          <a:prstGeom prst="rect">
            <a:avLst/>
          </a:prstGeom>
        </p:spPr>
      </p:pic>
      <p:pic>
        <p:nvPicPr>
          <p:cNvPr id="5" name="Рисунок 4">
            <a:extLst>
              <a:ext uri="{FF2B5EF4-FFF2-40B4-BE49-F238E27FC236}">
                <a16:creationId xmlns="" xmlns:a16="http://schemas.microsoft.com/office/drawing/2014/main" id="{4EF2EC4D-8366-1252-3A22-5707D66B4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18" y="3184864"/>
            <a:ext cx="491361" cy="488271"/>
          </a:xfrm>
          <a:prstGeom prst="rect">
            <a:avLst/>
          </a:prstGeom>
        </p:spPr>
      </p:pic>
      <p:pic>
        <p:nvPicPr>
          <p:cNvPr id="6" name="Рисунок 5">
            <a:extLst>
              <a:ext uri="{FF2B5EF4-FFF2-40B4-BE49-F238E27FC236}">
                <a16:creationId xmlns="" xmlns:a16="http://schemas.microsoft.com/office/drawing/2014/main" id="{25646081-70BA-DD56-32ED-0410849A4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4709616"/>
            <a:ext cx="491361" cy="488271"/>
          </a:xfrm>
          <a:prstGeom prst="rect">
            <a:avLst/>
          </a:prstGeom>
        </p:spPr>
      </p:pic>
      <p:sp>
        <p:nvSpPr>
          <p:cNvPr id="3" name="Прямоугольник 2"/>
          <p:cNvSpPr/>
          <p:nvPr/>
        </p:nvSpPr>
        <p:spPr>
          <a:xfrm>
            <a:off x="1097937" y="575733"/>
            <a:ext cx="9050774" cy="4401205"/>
          </a:xfrm>
          <a:prstGeom prst="rect">
            <a:avLst/>
          </a:prstGeom>
        </p:spPr>
        <p:txBody>
          <a:bodyPr wrap="square">
            <a:spAutoFit/>
          </a:bodyPr>
          <a:lstStyle/>
          <a:p>
            <a:pPr indent="457200" algn="just"/>
            <a:r>
              <a:rPr lang="ru-RU" sz="2800" dirty="0">
                <a:solidFill>
                  <a:schemeClr val="accent1"/>
                </a:solidFill>
                <a:latin typeface="Times New Roman" pitchFamily="18" charset="0"/>
                <a:cs typeface="Times New Roman" pitchFamily="18" charset="0"/>
              </a:rPr>
              <a:t>Ханты часто кочуют, переезжают с места на место вместе со своими оленями. Их дом, чум, легко разобрать, перевезти и снова поставить. Когда они выбирают место для своего жилища, зимой они очищают его от снега. Затем собирают его, кладут туда железный лист, ставят деревянные шесты (бревна). Летом на этом листе разводят костёр, а зимой на него ставят железную печку. Вокруг железного листа кладут две-три доски, чтобы сделать пол. Затем на пол кладут коврики, которые ханты делают из веток ивы.</a:t>
            </a:r>
          </a:p>
        </p:txBody>
      </p:sp>
    </p:spTree>
    <p:extLst>
      <p:ext uri="{BB962C8B-B14F-4D97-AF65-F5344CB8AC3E}">
        <p14:creationId xmlns:p14="http://schemas.microsoft.com/office/powerpoint/2010/main" val="236591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464EBCDC-8D1C-690A-7F14-E8706AE36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69" y="-79022"/>
            <a:ext cx="12472969" cy="7016045"/>
          </a:xfrm>
          <a:prstGeom prst="rect">
            <a:avLst/>
          </a:prstGeom>
        </p:spPr>
      </p:pic>
      <p:pic>
        <p:nvPicPr>
          <p:cNvPr id="4" name="Рисунок 3">
            <a:extLst>
              <a:ext uri="{FF2B5EF4-FFF2-40B4-BE49-F238E27FC236}">
                <a16:creationId xmlns="" xmlns:a16="http://schemas.microsoft.com/office/drawing/2014/main" id="{C448E6EE-7319-03D6-189C-F3F8AA9F7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1524751"/>
            <a:ext cx="491361" cy="488271"/>
          </a:xfrm>
          <a:prstGeom prst="rect">
            <a:avLst/>
          </a:prstGeom>
        </p:spPr>
      </p:pic>
      <p:pic>
        <p:nvPicPr>
          <p:cNvPr id="5" name="Рисунок 4">
            <a:extLst>
              <a:ext uri="{FF2B5EF4-FFF2-40B4-BE49-F238E27FC236}">
                <a16:creationId xmlns="" xmlns:a16="http://schemas.microsoft.com/office/drawing/2014/main" id="{4EF2EC4D-8366-1252-3A22-5707D66B4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18" y="3184864"/>
            <a:ext cx="491361" cy="488271"/>
          </a:xfrm>
          <a:prstGeom prst="rect">
            <a:avLst/>
          </a:prstGeom>
        </p:spPr>
      </p:pic>
      <p:pic>
        <p:nvPicPr>
          <p:cNvPr id="6" name="Рисунок 5">
            <a:extLst>
              <a:ext uri="{FF2B5EF4-FFF2-40B4-BE49-F238E27FC236}">
                <a16:creationId xmlns="" xmlns:a16="http://schemas.microsoft.com/office/drawing/2014/main" id="{25646081-70BA-DD56-32ED-0410849A4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4709616"/>
            <a:ext cx="491361" cy="488271"/>
          </a:xfrm>
          <a:prstGeom prst="rect">
            <a:avLst/>
          </a:prstGeom>
        </p:spPr>
      </p:pic>
      <p:sp>
        <p:nvSpPr>
          <p:cNvPr id="3" name="Прямоугольник 2"/>
          <p:cNvSpPr/>
          <p:nvPr/>
        </p:nvSpPr>
        <p:spPr>
          <a:xfrm>
            <a:off x="-1" y="0"/>
            <a:ext cx="9132713" cy="5121274"/>
          </a:xfrm>
          <a:prstGeom prst="rect">
            <a:avLst/>
          </a:prstGeom>
        </p:spPr>
        <p:txBody>
          <a:bodyPr wrap="square">
            <a:spAutoFit/>
          </a:bodyPr>
          <a:lstStyle/>
          <a:p>
            <a:pPr indent="450215" algn="ctr">
              <a:lnSpc>
                <a:spcPct val="150000"/>
              </a:lnSpc>
              <a:spcAft>
                <a:spcPts val="0"/>
              </a:spcAft>
            </a:pPr>
            <a:r>
              <a:rPr lang="ru-RU" sz="2000" b="1" dirty="0" smtClean="0">
                <a:solidFill>
                  <a:srgbClr val="0070C0"/>
                </a:solidFill>
                <a:latin typeface="Times New Roman"/>
                <a:ea typeface="Calibri"/>
                <a:cs typeface="Times New Roman"/>
              </a:rPr>
              <a:t>Оленеводство</a:t>
            </a:r>
            <a:endParaRPr lang="ru-RU" sz="2000" dirty="0">
              <a:solidFill>
                <a:srgbClr val="0070C0"/>
              </a:solidFill>
              <a:ea typeface="Calibri"/>
              <a:cs typeface="Times New Roman"/>
            </a:endParaRPr>
          </a:p>
          <a:p>
            <a:pPr indent="450215" algn="just">
              <a:lnSpc>
                <a:spcPct val="150000"/>
              </a:lnSpc>
              <a:spcAft>
                <a:spcPts val="0"/>
              </a:spcAft>
            </a:pPr>
            <a:r>
              <a:rPr lang="ru-RU" sz="2000" i="1" dirty="0">
                <a:solidFill>
                  <a:srgbClr val="0070C0"/>
                </a:solidFill>
                <a:latin typeface="Times New Roman"/>
                <a:ea typeface="Calibri"/>
                <a:cs typeface="Times New Roman"/>
              </a:rPr>
              <a:t>В зимний период </a:t>
            </a:r>
            <a:r>
              <a:rPr lang="ru-RU" sz="2000" dirty="0">
                <a:solidFill>
                  <a:srgbClr val="0070C0"/>
                </a:solidFill>
                <a:latin typeface="Times New Roman"/>
                <a:ea typeface="Calibri"/>
                <a:cs typeface="Times New Roman"/>
              </a:rPr>
              <a:t>ханты кочуют на юг, чтобы укрыться от метелей и найти ягель под снегом. Важно учитывать толщину снежного покрова и прочность наста, который может быть опасен для копыт оленей.</a:t>
            </a:r>
            <a:endParaRPr lang="ru-RU" sz="2000" dirty="0">
              <a:solidFill>
                <a:srgbClr val="0070C0"/>
              </a:solidFill>
              <a:ea typeface="Calibri"/>
              <a:cs typeface="Times New Roman"/>
            </a:endParaRPr>
          </a:p>
          <a:p>
            <a:pPr indent="450215" algn="just">
              <a:lnSpc>
                <a:spcPct val="150000"/>
              </a:lnSpc>
              <a:spcAft>
                <a:spcPts val="0"/>
              </a:spcAft>
            </a:pPr>
            <a:r>
              <a:rPr lang="ru-RU" sz="2000" i="1" dirty="0">
                <a:solidFill>
                  <a:srgbClr val="0070C0"/>
                </a:solidFill>
                <a:latin typeface="Times New Roman"/>
                <a:ea typeface="Calibri"/>
                <a:cs typeface="Times New Roman"/>
              </a:rPr>
              <a:t>Весной</a:t>
            </a:r>
            <a:r>
              <a:rPr lang="ru-RU" sz="2000" dirty="0">
                <a:solidFill>
                  <a:srgbClr val="0070C0"/>
                </a:solidFill>
                <a:latin typeface="Times New Roman"/>
                <a:ea typeface="Calibri"/>
                <a:cs typeface="Times New Roman"/>
              </a:rPr>
              <a:t> они перегоняют стада на север, стараясь успеть до начала распутицы и массового появления гнуса. Однако поздние заморозки и гололедица могут представлять угрозу для оленей.</a:t>
            </a:r>
            <a:endParaRPr lang="ru-RU" sz="2000" dirty="0">
              <a:solidFill>
                <a:srgbClr val="0070C0"/>
              </a:solidFill>
              <a:ea typeface="Calibri"/>
              <a:cs typeface="Times New Roman"/>
            </a:endParaRPr>
          </a:p>
          <a:p>
            <a:pPr indent="450215" algn="just">
              <a:lnSpc>
                <a:spcPct val="150000"/>
              </a:lnSpc>
              <a:spcAft>
                <a:spcPts val="0"/>
              </a:spcAft>
            </a:pPr>
            <a:r>
              <a:rPr lang="ru-RU" sz="2000" i="1" dirty="0">
                <a:solidFill>
                  <a:srgbClr val="0070C0"/>
                </a:solidFill>
                <a:latin typeface="Times New Roman"/>
                <a:ea typeface="Calibri"/>
                <a:cs typeface="Times New Roman"/>
              </a:rPr>
              <a:t>Летом</a:t>
            </a:r>
            <a:r>
              <a:rPr lang="ru-RU" sz="2000" dirty="0">
                <a:solidFill>
                  <a:srgbClr val="0070C0"/>
                </a:solidFill>
                <a:latin typeface="Times New Roman"/>
                <a:ea typeface="Calibri"/>
                <a:cs typeface="Times New Roman"/>
              </a:rPr>
              <a:t> олени пасутся в </a:t>
            </a:r>
            <a:r>
              <a:rPr lang="ru-RU" sz="2000" dirty="0" smtClean="0">
                <a:solidFill>
                  <a:srgbClr val="0070C0"/>
                </a:solidFill>
                <a:latin typeface="Times New Roman"/>
                <a:ea typeface="Calibri"/>
                <a:cs typeface="Times New Roman"/>
              </a:rPr>
              <a:t>таёжном лесу, </a:t>
            </a:r>
            <a:r>
              <a:rPr lang="ru-RU" sz="2000" dirty="0">
                <a:solidFill>
                  <a:srgbClr val="0070C0"/>
                </a:solidFill>
                <a:latin typeface="Times New Roman"/>
                <a:ea typeface="Calibri"/>
                <a:cs typeface="Times New Roman"/>
              </a:rPr>
              <a:t>где их защищают от комаров и оводов. Жаркая и засушливая погода может ухудшить качество кормов.</a:t>
            </a:r>
            <a:endParaRPr lang="ru-RU" sz="2000" dirty="0">
              <a:solidFill>
                <a:srgbClr val="0070C0"/>
              </a:solidFill>
              <a:ea typeface="Calibri"/>
              <a:cs typeface="Times New Roman"/>
            </a:endParaRPr>
          </a:p>
          <a:p>
            <a:pPr indent="450215" algn="just">
              <a:lnSpc>
                <a:spcPct val="150000"/>
              </a:lnSpc>
              <a:spcAft>
                <a:spcPts val="0"/>
              </a:spcAft>
            </a:pPr>
            <a:r>
              <a:rPr lang="ru-RU" sz="2000" i="1" dirty="0">
                <a:solidFill>
                  <a:srgbClr val="0070C0"/>
                </a:solidFill>
                <a:latin typeface="Times New Roman"/>
                <a:ea typeface="Calibri"/>
                <a:cs typeface="Times New Roman"/>
              </a:rPr>
              <a:t>Осенью</a:t>
            </a:r>
            <a:r>
              <a:rPr lang="ru-RU" sz="2000" dirty="0">
                <a:solidFill>
                  <a:srgbClr val="0070C0"/>
                </a:solidFill>
                <a:latin typeface="Times New Roman"/>
                <a:ea typeface="Calibri"/>
                <a:cs typeface="Times New Roman"/>
              </a:rPr>
              <a:t> ханты возвращаются к зимним стойбищам, ориентируясь на первые снегопады и ледоставы.</a:t>
            </a:r>
            <a:endParaRPr lang="ru-RU" sz="2000" dirty="0">
              <a:solidFill>
                <a:srgbClr val="0070C0"/>
              </a:solidFill>
              <a:ea typeface="Calibri"/>
              <a:cs typeface="Times New Roman"/>
            </a:endParaRPr>
          </a:p>
        </p:txBody>
      </p:sp>
      <p:pic>
        <p:nvPicPr>
          <p:cNvPr id="3074" name="Picture 2" descr="C:\Users\on\Downloads\оленеводство.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2712" y="3650017"/>
            <a:ext cx="3059287" cy="327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207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464EBCDC-8D1C-690A-7F14-E8706AE36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69" y="-79022"/>
            <a:ext cx="12472969" cy="7495822"/>
          </a:xfrm>
          <a:prstGeom prst="rect">
            <a:avLst/>
          </a:prstGeom>
        </p:spPr>
      </p:pic>
      <p:pic>
        <p:nvPicPr>
          <p:cNvPr id="4" name="Рисунок 3">
            <a:extLst>
              <a:ext uri="{FF2B5EF4-FFF2-40B4-BE49-F238E27FC236}">
                <a16:creationId xmlns="" xmlns:a16="http://schemas.microsoft.com/office/drawing/2014/main" id="{C448E6EE-7319-03D6-189C-F3F8AA9F7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1524751"/>
            <a:ext cx="491361" cy="488271"/>
          </a:xfrm>
          <a:prstGeom prst="rect">
            <a:avLst/>
          </a:prstGeom>
        </p:spPr>
      </p:pic>
      <p:pic>
        <p:nvPicPr>
          <p:cNvPr id="5" name="Рисунок 4">
            <a:extLst>
              <a:ext uri="{FF2B5EF4-FFF2-40B4-BE49-F238E27FC236}">
                <a16:creationId xmlns="" xmlns:a16="http://schemas.microsoft.com/office/drawing/2014/main" id="{4EF2EC4D-8366-1252-3A22-5707D66B4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18" y="3184864"/>
            <a:ext cx="491361" cy="488271"/>
          </a:xfrm>
          <a:prstGeom prst="rect">
            <a:avLst/>
          </a:prstGeom>
        </p:spPr>
      </p:pic>
      <p:pic>
        <p:nvPicPr>
          <p:cNvPr id="6" name="Рисунок 5">
            <a:extLst>
              <a:ext uri="{FF2B5EF4-FFF2-40B4-BE49-F238E27FC236}">
                <a16:creationId xmlns="" xmlns:a16="http://schemas.microsoft.com/office/drawing/2014/main" id="{25646081-70BA-DD56-32ED-0410849A4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4709616"/>
            <a:ext cx="491361" cy="488271"/>
          </a:xfrm>
          <a:prstGeom prst="rect">
            <a:avLst/>
          </a:prstGeom>
        </p:spPr>
      </p:pic>
      <p:sp>
        <p:nvSpPr>
          <p:cNvPr id="2" name="Прямоугольник 1"/>
          <p:cNvSpPr/>
          <p:nvPr/>
        </p:nvSpPr>
        <p:spPr>
          <a:xfrm>
            <a:off x="1080179" y="338667"/>
            <a:ext cx="10332888" cy="3785652"/>
          </a:xfrm>
          <a:prstGeom prst="rect">
            <a:avLst/>
          </a:prstGeom>
        </p:spPr>
        <p:txBody>
          <a:bodyPr wrap="square">
            <a:spAutoFit/>
          </a:bodyPr>
          <a:lstStyle/>
          <a:p>
            <a:pPr indent="450215" algn="ctr">
              <a:lnSpc>
                <a:spcPct val="150000"/>
              </a:lnSpc>
              <a:spcAft>
                <a:spcPts val="0"/>
              </a:spcAft>
            </a:pPr>
            <a:r>
              <a:rPr lang="ru-RU" sz="2000" b="1" dirty="0">
                <a:solidFill>
                  <a:srgbClr val="0070C0"/>
                </a:solidFill>
                <a:latin typeface="Times New Roman"/>
                <a:ea typeface="Calibri"/>
                <a:cs typeface="Times New Roman"/>
              </a:rPr>
              <a:t>Рыболовство</a:t>
            </a:r>
            <a:endParaRPr lang="ru-RU" sz="2000" dirty="0">
              <a:solidFill>
                <a:srgbClr val="0070C0"/>
              </a:solidFill>
              <a:ea typeface="Calibri"/>
              <a:cs typeface="Times New Roman"/>
            </a:endParaRPr>
          </a:p>
          <a:p>
            <a:pPr indent="450215" algn="just">
              <a:lnSpc>
                <a:spcPct val="150000"/>
              </a:lnSpc>
              <a:spcAft>
                <a:spcPts val="0"/>
              </a:spcAft>
            </a:pPr>
            <a:r>
              <a:rPr lang="ru-RU" sz="2000" i="1" dirty="0">
                <a:solidFill>
                  <a:srgbClr val="0070C0"/>
                </a:solidFill>
                <a:latin typeface="Times New Roman"/>
                <a:ea typeface="Calibri"/>
                <a:cs typeface="Times New Roman"/>
              </a:rPr>
              <a:t>Весной и</a:t>
            </a:r>
            <a:r>
              <a:rPr lang="ru-RU" sz="2000" dirty="0">
                <a:solidFill>
                  <a:srgbClr val="0070C0"/>
                </a:solidFill>
                <a:latin typeface="Times New Roman"/>
                <a:ea typeface="Calibri"/>
                <a:cs typeface="Times New Roman"/>
              </a:rPr>
              <a:t> в начале лета начинается нерест, и ханты ловят </a:t>
            </a:r>
            <a:r>
              <a:rPr lang="ru-RU" sz="2000" dirty="0" err="1">
                <a:solidFill>
                  <a:srgbClr val="0070C0"/>
                </a:solidFill>
                <a:latin typeface="Times New Roman"/>
                <a:ea typeface="Calibri"/>
                <a:cs typeface="Times New Roman"/>
              </a:rPr>
              <a:t>осетра</a:t>
            </a:r>
            <a:r>
              <a:rPr lang="ru-RU" sz="2000" dirty="0">
                <a:solidFill>
                  <a:srgbClr val="0070C0"/>
                </a:solidFill>
                <a:latin typeface="Times New Roman"/>
                <a:ea typeface="Calibri"/>
                <a:cs typeface="Times New Roman"/>
              </a:rPr>
              <a:t>, стерлядь и нельму. Успешность рыбалки зависит от уровня воды, температуры реки и сроков ледохода.</a:t>
            </a:r>
            <a:endParaRPr lang="ru-RU" sz="2000" dirty="0">
              <a:solidFill>
                <a:srgbClr val="0070C0"/>
              </a:solidFill>
              <a:ea typeface="Calibri"/>
              <a:cs typeface="Times New Roman"/>
            </a:endParaRPr>
          </a:p>
          <a:p>
            <a:pPr indent="450215" algn="just">
              <a:lnSpc>
                <a:spcPct val="150000"/>
              </a:lnSpc>
              <a:spcAft>
                <a:spcPts val="0"/>
              </a:spcAft>
            </a:pPr>
            <a:r>
              <a:rPr lang="ru-RU" sz="2000" i="1" dirty="0">
                <a:solidFill>
                  <a:srgbClr val="0070C0"/>
                </a:solidFill>
                <a:latin typeface="Times New Roman"/>
                <a:ea typeface="Calibri"/>
                <a:cs typeface="Times New Roman"/>
              </a:rPr>
              <a:t>Летом</a:t>
            </a:r>
            <a:r>
              <a:rPr lang="ru-RU" sz="2000" dirty="0">
                <a:solidFill>
                  <a:srgbClr val="0070C0"/>
                </a:solidFill>
                <a:latin typeface="Times New Roman"/>
                <a:ea typeface="Calibri"/>
                <a:cs typeface="Times New Roman"/>
              </a:rPr>
              <a:t> они занимаются запорным рыболовством, перегораживая реки. Этот вид рыбалки также зависит от уровня воды, дождей и паводков.</a:t>
            </a:r>
            <a:endParaRPr lang="ru-RU" sz="2000" dirty="0">
              <a:solidFill>
                <a:srgbClr val="0070C0"/>
              </a:solidFill>
              <a:ea typeface="Calibri"/>
              <a:cs typeface="Times New Roman"/>
            </a:endParaRPr>
          </a:p>
          <a:p>
            <a:pPr indent="450215" algn="just">
              <a:lnSpc>
                <a:spcPct val="150000"/>
              </a:lnSpc>
              <a:spcAft>
                <a:spcPts val="0"/>
              </a:spcAft>
            </a:pPr>
            <a:r>
              <a:rPr lang="ru-RU" sz="2000" i="1" dirty="0">
                <a:solidFill>
                  <a:srgbClr val="0070C0"/>
                </a:solidFill>
                <a:latin typeface="Times New Roman"/>
                <a:ea typeface="Calibri"/>
                <a:cs typeface="Times New Roman"/>
              </a:rPr>
              <a:t>Осенью </a:t>
            </a:r>
            <a:r>
              <a:rPr lang="ru-RU" sz="2000" dirty="0">
                <a:solidFill>
                  <a:srgbClr val="0070C0"/>
                </a:solidFill>
                <a:latin typeface="Times New Roman"/>
                <a:ea typeface="Calibri"/>
                <a:cs typeface="Times New Roman"/>
              </a:rPr>
              <a:t>начинается ловля налима, которую начинают при похолодании воды.</a:t>
            </a:r>
            <a:endParaRPr lang="ru-RU" sz="2000" dirty="0">
              <a:solidFill>
                <a:srgbClr val="0070C0"/>
              </a:solidFill>
              <a:ea typeface="Calibri"/>
              <a:cs typeface="Times New Roman"/>
            </a:endParaRPr>
          </a:p>
          <a:p>
            <a:pPr indent="450215" algn="just">
              <a:lnSpc>
                <a:spcPct val="150000"/>
              </a:lnSpc>
              <a:spcAft>
                <a:spcPts val="0"/>
              </a:spcAft>
            </a:pPr>
            <a:r>
              <a:rPr lang="ru-RU" sz="2000" i="1" dirty="0">
                <a:solidFill>
                  <a:srgbClr val="0070C0"/>
                </a:solidFill>
                <a:latin typeface="Times New Roman"/>
                <a:ea typeface="Calibri"/>
                <a:cs typeface="Times New Roman"/>
              </a:rPr>
              <a:t>Зимой</a:t>
            </a:r>
            <a:r>
              <a:rPr lang="ru-RU" sz="2000" dirty="0">
                <a:solidFill>
                  <a:srgbClr val="0070C0"/>
                </a:solidFill>
                <a:latin typeface="Times New Roman"/>
                <a:ea typeface="Calibri"/>
                <a:cs typeface="Times New Roman"/>
              </a:rPr>
              <a:t> ханты занимаются подлёдным ловом. Здесь важно учитывать толщину льда и кислородный режим водоёмов.</a:t>
            </a:r>
            <a:endParaRPr lang="ru-RU" sz="2000" dirty="0">
              <a:solidFill>
                <a:srgbClr val="0070C0"/>
              </a:solidFill>
              <a:ea typeface="Calibri"/>
              <a:cs typeface="Times New Roman"/>
            </a:endParaRPr>
          </a:p>
        </p:txBody>
      </p:sp>
      <p:pic>
        <p:nvPicPr>
          <p:cNvPr id="4098" name="Picture 2" descr="C:\Users\on\Downloads\рыболовств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400" y="4124319"/>
            <a:ext cx="5238044" cy="287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5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464EBCDC-8D1C-690A-7F14-E8706AE36B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69" y="-79022"/>
            <a:ext cx="12472969" cy="7016045"/>
          </a:xfrm>
          <a:prstGeom prst="rect">
            <a:avLst/>
          </a:prstGeom>
        </p:spPr>
      </p:pic>
      <p:pic>
        <p:nvPicPr>
          <p:cNvPr id="4" name="Рисунок 3">
            <a:extLst>
              <a:ext uri="{FF2B5EF4-FFF2-40B4-BE49-F238E27FC236}">
                <a16:creationId xmlns="" xmlns:a16="http://schemas.microsoft.com/office/drawing/2014/main" id="{C448E6EE-7319-03D6-189C-F3F8AA9F7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1524751"/>
            <a:ext cx="491361" cy="488271"/>
          </a:xfrm>
          <a:prstGeom prst="rect">
            <a:avLst/>
          </a:prstGeom>
        </p:spPr>
      </p:pic>
      <p:pic>
        <p:nvPicPr>
          <p:cNvPr id="5" name="Рисунок 4">
            <a:extLst>
              <a:ext uri="{FF2B5EF4-FFF2-40B4-BE49-F238E27FC236}">
                <a16:creationId xmlns="" xmlns:a16="http://schemas.microsoft.com/office/drawing/2014/main" id="{4EF2EC4D-8366-1252-3A22-5707D66B4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18" y="3184864"/>
            <a:ext cx="491361" cy="488271"/>
          </a:xfrm>
          <a:prstGeom prst="rect">
            <a:avLst/>
          </a:prstGeom>
        </p:spPr>
      </p:pic>
      <p:pic>
        <p:nvPicPr>
          <p:cNvPr id="6" name="Рисунок 5">
            <a:extLst>
              <a:ext uri="{FF2B5EF4-FFF2-40B4-BE49-F238E27FC236}">
                <a16:creationId xmlns="" xmlns:a16="http://schemas.microsoft.com/office/drawing/2014/main" id="{25646081-70BA-DD56-32ED-0410849A4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575" y="4709616"/>
            <a:ext cx="491361" cy="488271"/>
          </a:xfrm>
          <a:prstGeom prst="rect">
            <a:avLst/>
          </a:prstGeom>
        </p:spPr>
      </p:pic>
      <p:sp>
        <p:nvSpPr>
          <p:cNvPr id="3" name="Прямоугольник 2"/>
          <p:cNvSpPr/>
          <p:nvPr/>
        </p:nvSpPr>
        <p:spPr>
          <a:xfrm>
            <a:off x="135467" y="112890"/>
            <a:ext cx="11616266" cy="3323987"/>
          </a:xfrm>
          <a:prstGeom prst="rect">
            <a:avLst/>
          </a:prstGeom>
        </p:spPr>
        <p:txBody>
          <a:bodyPr wrap="square">
            <a:spAutoFit/>
          </a:bodyPr>
          <a:lstStyle/>
          <a:p>
            <a:pPr indent="450215" algn="ctr">
              <a:lnSpc>
                <a:spcPct val="150000"/>
              </a:lnSpc>
              <a:spcAft>
                <a:spcPts val="0"/>
              </a:spcAft>
            </a:pPr>
            <a:r>
              <a:rPr lang="ru-RU" sz="2000" b="1" dirty="0">
                <a:solidFill>
                  <a:srgbClr val="0070C0"/>
                </a:solidFill>
                <a:latin typeface="Times New Roman"/>
                <a:ea typeface="Calibri"/>
                <a:cs typeface="Times New Roman"/>
              </a:rPr>
              <a:t>Охота</a:t>
            </a:r>
            <a:endParaRPr lang="ru-RU" sz="2000" dirty="0">
              <a:solidFill>
                <a:srgbClr val="0070C0"/>
              </a:solidFill>
              <a:ea typeface="Calibri"/>
              <a:cs typeface="Times New Roman"/>
            </a:endParaRPr>
          </a:p>
          <a:p>
            <a:pPr indent="450215" algn="just">
              <a:lnSpc>
                <a:spcPct val="150000"/>
              </a:lnSpc>
              <a:spcAft>
                <a:spcPts val="0"/>
              </a:spcAft>
            </a:pPr>
            <a:r>
              <a:rPr lang="ru-RU" sz="2000" i="1" dirty="0">
                <a:solidFill>
                  <a:srgbClr val="0070C0"/>
                </a:solidFill>
                <a:latin typeface="Times New Roman"/>
                <a:ea typeface="Calibri"/>
                <a:cs typeface="Times New Roman"/>
              </a:rPr>
              <a:t>Зимой </a:t>
            </a:r>
            <a:r>
              <a:rPr lang="ru-RU" sz="2000" dirty="0">
                <a:solidFill>
                  <a:srgbClr val="0070C0"/>
                </a:solidFill>
                <a:latin typeface="Times New Roman"/>
                <a:ea typeface="Calibri"/>
                <a:cs typeface="Times New Roman"/>
              </a:rPr>
              <a:t>основное внимание уделяется пушному промыслу — охоте на белку, соболя и лису. Хороший снежный покров и морозы без оттепелей способствуют успешной охоте.</a:t>
            </a:r>
            <a:endParaRPr lang="ru-RU" sz="2000" dirty="0">
              <a:solidFill>
                <a:srgbClr val="0070C0"/>
              </a:solidFill>
              <a:ea typeface="Calibri"/>
              <a:cs typeface="Times New Roman"/>
            </a:endParaRPr>
          </a:p>
          <a:p>
            <a:pPr indent="450215" algn="just">
              <a:lnSpc>
                <a:spcPct val="150000"/>
              </a:lnSpc>
              <a:spcAft>
                <a:spcPts val="0"/>
              </a:spcAft>
            </a:pPr>
            <a:r>
              <a:rPr lang="ru-RU" sz="2000" i="1" dirty="0">
                <a:solidFill>
                  <a:srgbClr val="0070C0"/>
                </a:solidFill>
                <a:latin typeface="Times New Roman"/>
                <a:ea typeface="Calibri"/>
                <a:cs typeface="Times New Roman"/>
              </a:rPr>
              <a:t>Весной и летом </a:t>
            </a:r>
            <a:r>
              <a:rPr lang="ru-RU" sz="2000" dirty="0">
                <a:solidFill>
                  <a:srgbClr val="0070C0"/>
                </a:solidFill>
                <a:latin typeface="Times New Roman"/>
                <a:ea typeface="Calibri"/>
                <a:cs typeface="Times New Roman"/>
              </a:rPr>
              <a:t>ханты охотятся на водоплавающую птицу, учитывая разливы рек и сроки прилёта птиц.</a:t>
            </a:r>
            <a:endParaRPr lang="ru-RU" sz="2000" dirty="0">
              <a:solidFill>
                <a:srgbClr val="0070C0"/>
              </a:solidFill>
              <a:ea typeface="Calibri"/>
              <a:cs typeface="Times New Roman"/>
            </a:endParaRPr>
          </a:p>
          <a:p>
            <a:pPr indent="450215" algn="just">
              <a:lnSpc>
                <a:spcPct val="150000"/>
              </a:lnSpc>
              <a:spcAft>
                <a:spcPts val="0"/>
              </a:spcAft>
            </a:pPr>
            <a:r>
              <a:rPr lang="ru-RU" sz="2000" i="1" dirty="0">
                <a:solidFill>
                  <a:srgbClr val="0070C0"/>
                </a:solidFill>
                <a:latin typeface="Times New Roman"/>
                <a:ea typeface="Calibri"/>
                <a:cs typeface="Times New Roman"/>
              </a:rPr>
              <a:t>Осенью </a:t>
            </a:r>
            <a:r>
              <a:rPr lang="ru-RU" sz="2000" dirty="0">
                <a:solidFill>
                  <a:srgbClr val="0070C0"/>
                </a:solidFill>
                <a:latin typeface="Times New Roman"/>
                <a:ea typeface="Calibri"/>
                <a:cs typeface="Times New Roman"/>
              </a:rPr>
              <a:t>проводится мясная охота на лося и дикого оленя. Благоприятные условия для такой охоты — сухие прохладные дни и первый снег, который помогает определить следы животных.</a:t>
            </a:r>
            <a:endParaRPr lang="ru-RU" sz="2000" dirty="0">
              <a:solidFill>
                <a:srgbClr val="0070C0"/>
              </a:solidFill>
              <a:ea typeface="Calibri"/>
              <a:cs typeface="Times New Roman"/>
            </a:endParaRPr>
          </a:p>
        </p:txBody>
      </p:sp>
      <p:pic>
        <p:nvPicPr>
          <p:cNvPr id="5122" name="Picture 2" descr="C:\Users\on\Downloads\охотник.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822" y="3429000"/>
            <a:ext cx="587022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8054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TotalTime>
  <Words>2481</Words>
  <Application>Microsoft Office PowerPoint</Application>
  <PresentationFormat>Произвольный</PresentationFormat>
  <Paragraphs>138</Paragraphs>
  <Slides>30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6</dc:creator>
  <cp:lastModifiedBy>on</cp:lastModifiedBy>
  <cp:revision>62</cp:revision>
  <dcterms:created xsi:type="dcterms:W3CDTF">2024-06-17T05:17:42Z</dcterms:created>
  <dcterms:modified xsi:type="dcterms:W3CDTF">2026-06-01T05:38:04Z</dcterms:modified>
</cp:coreProperties>
</file>