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9" r:id="rId3"/>
    <p:sldId id="282" r:id="rId4"/>
    <p:sldId id="283" r:id="rId5"/>
    <p:sldId id="277" r:id="rId6"/>
    <p:sldId id="281" r:id="rId7"/>
    <p:sldId id="284" r:id="rId8"/>
    <p:sldId id="257" r:id="rId9"/>
    <p:sldId id="290" r:id="rId10"/>
    <p:sldId id="258" r:id="rId11"/>
    <p:sldId id="289" r:id="rId12"/>
    <p:sldId id="293" r:id="rId13"/>
    <p:sldId id="294" r:id="rId14"/>
    <p:sldId id="262" r:id="rId15"/>
    <p:sldId id="265" r:id="rId16"/>
    <p:sldId id="285" r:id="rId17"/>
    <p:sldId id="286" r:id="rId18"/>
    <p:sldId id="296" r:id="rId19"/>
    <p:sldId id="287" r:id="rId20"/>
    <p:sldId id="28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1" d="100"/>
          <a:sy n="71" d="100"/>
        </p:scale>
        <p:origin x="90" y="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D38FD-7CB4-F662-B25B-C9C390950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B3F378-7108-3A18-596E-D1FEA9DEB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3F4B3-D71C-1A94-8FAE-FA7426FC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76532-8BC4-B894-0AC1-46BA19769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692009-9812-E69D-3724-BD511F601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88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C044F-F947-4FF3-9824-D58C8F2F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F9C585-5CF3-5683-A24A-16031577B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66397A-7CFE-BE9B-596E-7D05A5A37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D2554C-879A-57BD-B8C4-63B47DD94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6A5CC0-5727-3CD2-97B1-8C95FFA6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4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154DA4-464E-A775-7F38-E556C7DCC3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0410D5-953F-2BBD-B648-F32219EB7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C40F7F-A1B5-D6C3-34AA-23316168A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B72E2A-CF02-FB26-121B-174F79E29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E48FF3-DDD1-EF38-3425-DEA81655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23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F76A4-550E-0D97-A593-67A5205B6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C43034-A22B-2077-2DDC-D3596FA96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0211D-CD03-286B-6E5B-1CB99093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80F173-60E4-97F5-C0F2-72A38E70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7E2788-60D0-3F79-4014-FFA0D4834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1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A3638-A810-5EA5-5423-E1A31DA1E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7BFC38-8DAE-964F-EC7C-1E7D408BF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B0ACF8-14D1-7AAC-1044-D6E92551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058ED2-2C7C-DAA5-BD87-6839E738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58C0F7-291C-040D-C6B3-4675839C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710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A6494-861E-2B98-0EB7-55225543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9B7D75-6957-C180-7A0D-224E13680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650300-076C-671E-0717-48F8CD03C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FFD168-0B2B-7818-2E42-A7560B34A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42FA9E-CA2F-CC10-1882-19E054638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A43E2E-3E8D-ADE9-B917-5F69879E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51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60504-E4D2-71AA-C357-7561B723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6656FB-22E4-E0BF-9B57-6FDD6CCAE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522DA8-8969-CB2F-6133-EA7430E15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65602B-6BFF-7AD5-6B7D-24F46CAAB3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C2760-0D9E-D4A0-FB50-CE1C6B50FE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52D855-2EBE-2829-2151-76C91854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B55ED6-607D-386B-421A-0E85EE8E9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8E03BD-5632-2DF5-54D8-41FC6C58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5C59E-E22F-E627-D6B4-0FF2CC80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4B6863-BED4-C053-A8BB-3ABB6B27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B09EC0-35D6-0755-D46E-F9B1AD2D9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730DED-EB58-34E3-0939-62C63668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73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31F9872-B9A9-D35A-FAA5-01224059A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F1E008-85BC-E5D3-86F2-2F5689CF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0839FE-BCF6-F1D6-7018-DC8D923D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67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6377B-B84F-2FF7-7042-F97D81889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3361CC-D5AA-812F-2511-D82FAA05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10A347-133E-F237-767D-6F575ECE0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C3D8C2-6DDB-91C8-2025-C33D0330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DDCD67-DB74-FA74-FA3B-5DFA1414B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427DCB-16CA-ED6D-A10B-AFCC2F95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5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0A15A-F24B-92B5-0EB5-2C24C4638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43E379-E46F-B0FF-B430-8356ACBFA5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8ADD9F-BE59-C082-61E8-D5CEC3558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B12464-518B-1DDC-7073-2ED5B1CB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BEF5CF-B706-6B3F-B167-A43E66361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356F56-B8D1-2176-63BF-CA7830C2F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6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AB3D3-BEFD-DA86-0127-8DFFECCA5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8A577C-16CA-CA1C-DE44-9F34A42AF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688128-CD17-2E1D-9FB3-67028B261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5F8EC-442D-4A52-9407-980550622282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577C44-8C34-F51F-2332-FB139F3E4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03CC0-C6BB-B529-78B6-FC11A33E1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4CA4F-6594-4F35-B23E-A96AFFC2B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43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F136FE-3AAB-6228-1839-10954A423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13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1543050"/>
            <a:ext cx="11049000" cy="142755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7030A0"/>
                </a:solidFill>
              </a:rPr>
              <a:t>Ева Шмидт и ханты: </a:t>
            </a:r>
            <a:br>
              <a:rPr lang="ru-RU" sz="5400" b="1" dirty="0">
                <a:solidFill>
                  <a:srgbClr val="7030A0"/>
                </a:solidFill>
              </a:rPr>
            </a:br>
            <a:r>
              <a:rPr lang="ru-RU" sz="5400" b="1" dirty="0">
                <a:solidFill>
                  <a:srgbClr val="7030A0"/>
                </a:solidFill>
              </a:rPr>
              <a:t>история создания Фольклорного архива северных ханты</a:t>
            </a:r>
            <a:br>
              <a:rPr lang="ru-RU" sz="6000" b="1" dirty="0">
                <a:solidFill>
                  <a:srgbClr val="7030A0"/>
                </a:solidFill>
              </a:rPr>
            </a:br>
            <a:endParaRPr lang="ru-RU" sz="6000" b="1" dirty="0">
              <a:solidFill>
                <a:srgbClr val="7030A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304800" y="3406287"/>
            <a:ext cx="6222683" cy="325671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b="1" dirty="0"/>
              <a:t>Лекторий для воспитателей, педагогов дополнительного образования, учителей родных языков и литературы, традиционной культуры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0070C0"/>
                </a:solidFill>
              </a:rPr>
              <a:t>«История изучения фольклорного наследия в Белоярском районе»</a:t>
            </a:r>
          </a:p>
          <a:p>
            <a:pPr marL="0" indent="0" algn="ctr">
              <a:buNone/>
            </a:pPr>
            <a:r>
              <a:rPr lang="ru-RU" sz="3600" dirty="0"/>
              <a:t>13 февраля 2026 г.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527483" y="3434093"/>
            <a:ext cx="5419288" cy="2916729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2400" b="1" dirty="0"/>
              <a:t>Римма Михайловна Потпот</a:t>
            </a:r>
            <a:endParaRPr lang="ru-RU" sz="24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i="1" dirty="0"/>
              <a:t>кандидат филологических наук,</a:t>
            </a:r>
            <a:endParaRPr lang="ru-RU" sz="24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i="1" dirty="0"/>
              <a:t>Начальник Белоярского филиала </a:t>
            </a:r>
            <a:endParaRPr lang="ru-RU" sz="24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2400" i="1" dirty="0"/>
              <a:t>БУ ХМАО-Югры «Обско-угорский институт прикладных исследований и разработок»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3999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A39A51-E002-F96E-70AA-B5EF6C4F4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EF984F-8851-1B04-7222-9E9C81CA39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8" y="2424285"/>
            <a:ext cx="364192" cy="3619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3FCC90-0932-2BBB-72FD-33BC97B3F8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8" y="3067098"/>
            <a:ext cx="364192" cy="3619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F8F3D6-D418-5DAC-8FC3-36A67932A2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8" y="3709911"/>
            <a:ext cx="364192" cy="3619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426619-BB1D-97B3-AD64-AB771A7375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8" y="4352724"/>
            <a:ext cx="364192" cy="361902"/>
          </a:xfrm>
          <a:prstGeom prst="rect">
            <a:avLst/>
          </a:prstGeom>
        </p:spPr>
      </p:pic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541EDBCB-47BB-9276-5F51-B29E0F013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268" y="150604"/>
            <a:ext cx="9631532" cy="514697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1"/>
                </a:solidFill>
              </a:rPr>
              <a:t>Обучающие семинары для сотрудников и желающих</a:t>
            </a:r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0221599D-103E-8FCC-CBC9-49D4D3B4A4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96744" y="657640"/>
            <a:ext cx="5139373" cy="3578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698FE576-52A1-57D4-DF85-00D471C094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552" y="3799604"/>
            <a:ext cx="4489704" cy="2907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AFB571F-C206-3F1E-B14C-35D618F661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16661" r="3793"/>
          <a:stretch>
            <a:fillRect/>
          </a:stretch>
        </p:blipFill>
        <p:spPr>
          <a:xfrm>
            <a:off x="5929692" y="729315"/>
            <a:ext cx="5030533" cy="2644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424CE1-B628-27F1-9AC5-D9E520EB2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8" r="8464"/>
          <a:stretch>
            <a:fillRect/>
          </a:stretch>
        </p:blipFill>
        <p:spPr>
          <a:xfrm>
            <a:off x="1370313" y="3974503"/>
            <a:ext cx="5445460" cy="2764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6171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CEFA7-BBD2-B7C7-C6DF-50B9BBCB5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/>
                </a:solidFill>
              </a:rPr>
              <a:t>Научно-практический семинар </a:t>
            </a:r>
            <a:br>
              <a:rPr lang="ru-RU" sz="3600" b="1" dirty="0">
                <a:solidFill>
                  <a:schemeClr val="accent1"/>
                </a:solidFill>
              </a:rPr>
            </a:br>
            <a:r>
              <a:rPr lang="ru-RU" sz="3600" b="1" dirty="0">
                <a:solidFill>
                  <a:schemeClr val="accent1"/>
                </a:solidFill>
              </a:rPr>
              <a:t>«Графика и орфография хантыйского языка»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66571B2-41AC-7FB0-0170-44D0EB70DD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77" y="1825625"/>
            <a:ext cx="3166046" cy="435133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ED67A12-730E-392D-265F-999989B820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980" y="1825625"/>
            <a:ext cx="2920039" cy="4351338"/>
          </a:xfrm>
        </p:spPr>
      </p:pic>
    </p:spTree>
    <p:extLst>
      <p:ext uri="{BB962C8B-B14F-4D97-AF65-F5344CB8AC3E}">
        <p14:creationId xmlns:p14="http://schemas.microsoft.com/office/powerpoint/2010/main" val="3992798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D7771-CC48-7FA1-7F0E-50DA2237A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21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/>
                </a:solidFill>
              </a:rPr>
              <a:t>Фольклорные сборники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518E77-33F7-C619-001C-5A5512BAA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314"/>
            <a:ext cx="10515600" cy="5135561"/>
          </a:xfrm>
        </p:spPr>
        <p:txBody>
          <a:bodyPr>
            <a:normAutofit/>
          </a:bodyPr>
          <a:lstStyle/>
          <a:p>
            <a:r>
              <a:rPr lang="ru-RU" dirty="0"/>
              <a:t>в соавторстве с Пятниковой Т.Р. издан фольклорный сборник </a:t>
            </a:r>
            <a:r>
              <a:rPr lang="ru-RU" dirty="0" err="1"/>
              <a:t>Арӑӈ</a:t>
            </a:r>
            <a:r>
              <a:rPr lang="ru-RU" dirty="0"/>
              <a:t> </a:t>
            </a:r>
            <a:r>
              <a:rPr lang="ru-RU" dirty="0" err="1"/>
              <a:t>моньщӑт</a:t>
            </a:r>
            <a:r>
              <a:rPr lang="ru-RU" dirty="0"/>
              <a:t> (</a:t>
            </a:r>
            <a:r>
              <a:rPr lang="ru-RU" dirty="0" err="1"/>
              <a:t>моньщ</a:t>
            </a:r>
            <a:r>
              <a:rPr lang="ru-RU" dirty="0"/>
              <a:t> </a:t>
            </a:r>
            <a:r>
              <a:rPr lang="ru-RU" dirty="0" err="1"/>
              <a:t>арӑт</a:t>
            </a:r>
            <a:r>
              <a:rPr lang="ru-RU" dirty="0"/>
              <a:t>). Песни-сказки. – Томск: Изд-во Том. Ун-та, 2006. 164 с. </a:t>
            </a:r>
          </a:p>
          <a:p>
            <a:r>
              <a:rPr lang="ru-RU" dirty="0"/>
              <a:t>Касум </a:t>
            </a:r>
            <a:r>
              <a:rPr lang="ru-RU" dirty="0" err="1"/>
              <a:t>мув</a:t>
            </a:r>
            <a:r>
              <a:rPr lang="ru-RU" dirty="0"/>
              <a:t> </a:t>
            </a:r>
            <a:r>
              <a:rPr lang="ru-RU" dirty="0" err="1"/>
              <a:t>моньщат-путрат</a:t>
            </a:r>
            <a:r>
              <a:rPr lang="ru-RU" dirty="0"/>
              <a:t>. Сказки-рассказы Земли Казымской / С. С. Успенская. – Томск: Изд-во </a:t>
            </a:r>
            <a:r>
              <a:rPr lang="ru-RU" dirty="0" err="1"/>
              <a:t>Том.ун</a:t>
            </a:r>
            <a:r>
              <a:rPr lang="ru-RU" dirty="0"/>
              <a:t>-та, 2002. – 292 с. (редактор и вступительная статья)</a:t>
            </a:r>
          </a:p>
          <a:p>
            <a:r>
              <a:rPr lang="ru-RU" dirty="0"/>
              <a:t>Хомляк Л.Р. </a:t>
            </a:r>
            <a:r>
              <a:rPr lang="ru-RU" dirty="0" err="1"/>
              <a:t>Арєм-моньщєм</a:t>
            </a:r>
            <a:r>
              <a:rPr lang="ru-RU" dirty="0"/>
              <a:t> еԓ </a:t>
            </a:r>
            <a:r>
              <a:rPr lang="ru-RU" dirty="0" err="1"/>
              <a:t>ки</a:t>
            </a:r>
            <a:r>
              <a:rPr lang="ru-RU" dirty="0"/>
              <a:t> </a:t>
            </a:r>
            <a:r>
              <a:rPr lang="ru-RU" dirty="0" err="1"/>
              <a:t>мӑн</a:t>
            </a:r>
            <a:r>
              <a:rPr lang="ru-RU" dirty="0"/>
              <a:t>ԓ… Если моя песня-сказка дальше пойдет… Выпуск 1. – Ханты-Мансийск: ГУИПП «Полиграфист», 2002. – 208 с. (редактор)</a:t>
            </a:r>
          </a:p>
          <a:p>
            <a:r>
              <a:rPr lang="ru-RU" dirty="0"/>
              <a:t>Слепенкова Р.К. </a:t>
            </a:r>
            <a:r>
              <a:rPr lang="ru-RU" dirty="0" err="1"/>
              <a:t>Арєм-моньщєм</a:t>
            </a:r>
            <a:r>
              <a:rPr lang="ru-RU" dirty="0"/>
              <a:t> еԓ </a:t>
            </a:r>
            <a:r>
              <a:rPr lang="ru-RU" dirty="0" err="1"/>
              <a:t>ки</a:t>
            </a:r>
            <a:r>
              <a:rPr lang="ru-RU" dirty="0"/>
              <a:t> </a:t>
            </a:r>
            <a:r>
              <a:rPr lang="ru-RU" dirty="0" err="1"/>
              <a:t>мӑн</a:t>
            </a:r>
            <a:r>
              <a:rPr lang="ru-RU" dirty="0"/>
              <a:t>ԓ… Если моя песня-сказка дальше пойдет… Выпуск 2. – Ханты-Мансийск: ГУИПП «Полиграфист», 2003. – 220 с. (редактор и вступительная статья)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8760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8D260-BB5F-687D-5563-0458DA440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Ева Шмидт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ACB76-4E94-4628-AE09-9E2DE231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/>
          <a:lstStyle/>
          <a:p>
            <a:r>
              <a:rPr lang="ru-RU" dirty="0"/>
              <a:t>Внесла огромный вклад в сохранение и развитие культуры обско-угорских народов;</a:t>
            </a:r>
          </a:p>
          <a:p>
            <a:r>
              <a:rPr lang="ru-RU" dirty="0"/>
              <a:t>Продолжила традиции ученых, изучавших диалекты северных народов еще в XIX-ХХ вв. – Антала Регули, Матиаса Кастрена, Августа Алквиста, Вольфганга Штейница и др.;</a:t>
            </a:r>
          </a:p>
          <a:p>
            <a:r>
              <a:rPr lang="ru-RU" dirty="0"/>
              <a:t>На основе собранного полевого материала в местах компактного проживания обских угров Евой Шмидт раскрыты эталоны метрики хантыйского песенного творчества ˗ соотношение музыки, стихосложения и стиля в народной поэзии северных хантов. </a:t>
            </a:r>
          </a:p>
        </p:txBody>
      </p:sp>
    </p:spTree>
    <p:extLst>
      <p:ext uri="{BB962C8B-B14F-4D97-AF65-F5344CB8AC3E}">
        <p14:creationId xmlns:p14="http://schemas.microsoft.com/office/powerpoint/2010/main" val="432795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A39A51-E002-F96E-70AA-B5EF6C4F4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3" y="0"/>
            <a:ext cx="12192000" cy="69371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EF984F-8851-1B04-7222-9E9C81CA39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23" y="2484581"/>
            <a:ext cx="364192" cy="3619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3FCC90-0932-2BBB-72FD-33BC97B3F8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23" y="3146255"/>
            <a:ext cx="364192" cy="3619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F8F3D6-D418-5DAC-8FC3-36A67932A2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23" y="3742539"/>
            <a:ext cx="364192" cy="3619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426619-BB1D-97B3-AD64-AB771A7375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23" y="4342083"/>
            <a:ext cx="364192" cy="361902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603C2BF-1205-AFA3-ED7C-1C7C81812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49" y="177266"/>
            <a:ext cx="10804727" cy="87563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+mn-lt"/>
              </a:rPr>
              <a:t>20 февраля 2016 года</a:t>
            </a:r>
            <a:r>
              <a:rPr lang="ru-RU" sz="2800" b="1" dirty="0">
                <a:solidFill>
                  <a:schemeClr val="accent1"/>
                </a:solidFill>
              </a:rPr>
              <a:t> к 25-летию создания Фольклорного архива северных ханты</a:t>
            </a:r>
            <a:r>
              <a:rPr lang="ru-RU" sz="2800" b="1" dirty="0">
                <a:solidFill>
                  <a:schemeClr val="accent1"/>
                </a:solidFill>
                <a:latin typeface="+mn-lt"/>
              </a:rPr>
              <a:t> открыта мемориальная комната-музей Евы Шмидт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7532CD4F-CC19-9F59-417A-D622924DC7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9" y="1490956"/>
            <a:ext cx="3235607" cy="4314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32E1F0AF-1499-C1C1-061F-14A58CA6EE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282" y="1267821"/>
            <a:ext cx="4708726" cy="3756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62894E-4D10-0FD8-C1D8-2E587F6363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3"/>
          <a:stretch>
            <a:fillRect/>
          </a:stretch>
        </p:blipFill>
        <p:spPr>
          <a:xfrm>
            <a:off x="3591388" y="2904499"/>
            <a:ext cx="3904346" cy="3953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071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21CA94-21A1-993E-7B0E-3D2A25D30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9505BD-2D09-3C62-EF91-0DA3D1BE9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332" y="5602155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DBCD06-4DDA-E0AB-3E1A-BDE525261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054" y="5602155"/>
            <a:ext cx="491361" cy="4882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282123-C7C4-30A5-7FE6-28EBEDEC3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776" y="5602156"/>
            <a:ext cx="491361" cy="4882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B1BD89-23DE-10E8-C3A2-D2CF27B1A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0" y="4394450"/>
            <a:ext cx="491361" cy="488271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40FD9B32-3870-22CF-70F2-51B07A08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0" y="122098"/>
            <a:ext cx="12022780" cy="109414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+mn-lt"/>
              </a:rPr>
              <a:t>14 сентября 2023 года открыта мемориальная доска в память о Еве Шмидт при участии Главы Белоярского района С. П. Маненкова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9FD99C6-3860-5A12-1B59-F21543BBA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302" y="1216241"/>
            <a:ext cx="6542669" cy="3153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D012B742-4472-233D-7EA0-73744B670E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0" y="3820117"/>
            <a:ext cx="3706076" cy="2915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7867B678-793A-0415-483B-90B82F6F88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605" y="2384565"/>
            <a:ext cx="3066785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2544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E5476F-3B56-5EB6-04ED-0A51A02C0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4A74B-427A-A501-C468-A3A5A3D5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28588"/>
            <a:ext cx="11844338" cy="1042987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accent1"/>
                </a:solidFill>
                <a:latin typeface="+mn-lt"/>
              </a:rPr>
              <a:t>Мероприятия памяти Евы Шмидт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117E0B-8FB1-17E4-979E-5577338CD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1450" y="1300163"/>
            <a:ext cx="5848350" cy="5192712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8 июля 2022 г.</a:t>
            </a:r>
            <a:r>
              <a:rPr lang="ru-RU" dirty="0"/>
              <a:t> сотрудники Белоярского филиала фольклорного центра ОУИПИиР организовали мероприятие, посвященное памяти Евы Шмидт, выдающегося венгерского ученого, этнографа, собирателя фольклора. По её инициативе в городе Белоярский в 1991 году был создан «Фольклорный архива северных хантов», которым она и руководила (ныне Белоярский филиал фольклорного центра ОУИПИиР).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25BE13-A7A8-69A0-FE81-B6FA85E77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1300163"/>
            <a:ext cx="5667374" cy="5192712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20–22 сентября 2023 года</a:t>
            </a:r>
            <a:r>
              <a:rPr lang="ru-RU" dirty="0"/>
              <a:t> к 75-летию исследователя в рамках Всероссийской конференции финно-угорских писателей с международным участием прошла </a:t>
            </a:r>
          </a:p>
          <a:p>
            <a:r>
              <a:rPr lang="ru-RU" dirty="0"/>
              <a:t>секция «Ева Шмидт: преданное служение науке»  </a:t>
            </a:r>
          </a:p>
          <a:p>
            <a:r>
              <a:rPr lang="ru-RU" dirty="0"/>
              <a:t>круглый стол «От Дуная до Оби: путь «одинокого венгра»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7663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A9349A-FD95-5A47-BBC2-BBCE5F82B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966A0B-54C3-4A83-7117-5BA7FCC36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20" y="116128"/>
            <a:ext cx="11537563" cy="1552175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1"/>
                </a:solidFill>
                <a:latin typeface="+mn-lt"/>
              </a:rPr>
              <a:t>К 35-летию «Фольклорного архива северных хантов» в рамках лектория семинар «История изучения фольклорного наследия в Белоярском районе ко дню Российской науки </a:t>
            </a: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D31FDD3F-942D-1842-E078-05BAAC069F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83" y="2080457"/>
            <a:ext cx="5181600" cy="3331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9817A1E-0487-1E71-D4FF-CD5941CEA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2" r="10468" b="13904"/>
          <a:stretch>
            <a:fillRect/>
          </a:stretch>
        </p:blipFill>
        <p:spPr>
          <a:xfrm>
            <a:off x="662642" y="1668303"/>
            <a:ext cx="5181600" cy="2653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7EC187CE-F638-C6B9-5FBD-DC26298CFB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70" y="4082254"/>
            <a:ext cx="5181600" cy="2659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78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89DD93-F394-E638-F163-789A040CE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0" y="185738"/>
            <a:ext cx="2755537" cy="35861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A20463-D4C3-F3DC-F4A4-D70D69127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8582"/>
            <a:ext cx="5719762" cy="4471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4134B8-5E1C-2788-045E-FF8B1160F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6" y="1793081"/>
            <a:ext cx="4371974" cy="49863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468B1A-5F97-B32E-D1BA-AAA602DF57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81" y="2928938"/>
            <a:ext cx="5458524" cy="39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18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4724C4-76F6-DA4C-FCB7-F6F278C15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417160D3-4E11-4AFB-B5CD-035DB72EE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562" y="492919"/>
            <a:ext cx="5157787" cy="63341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Фольклорные сборники, подготовленные по материалам Евы Шмидт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B41A40-E8B3-0A49-B5D4-5ACC23131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636" y="1319211"/>
            <a:ext cx="5481638" cy="4881563"/>
          </a:xfrm>
        </p:spPr>
        <p:txBody>
          <a:bodyPr>
            <a:noAutofit/>
          </a:bodyPr>
          <a:lstStyle/>
          <a:p>
            <a:r>
              <a:rPr lang="ru-RU" sz="1800" b="1" dirty="0"/>
              <a:t>Тэк </a:t>
            </a:r>
            <a:r>
              <a:rPr lang="ru-RU" sz="1800" b="1" dirty="0" err="1"/>
              <a:t>хŏ</a:t>
            </a:r>
            <a:r>
              <a:rPr lang="ru-RU" sz="1800" b="1" dirty="0"/>
              <a:t> </a:t>
            </a:r>
            <a:r>
              <a:rPr lang="ru-RU" sz="1800" b="1" dirty="0" err="1"/>
              <a:t>арәт-моньщәт</a:t>
            </a:r>
            <a:r>
              <a:rPr lang="ru-RU" sz="1800" b="1" dirty="0"/>
              <a:t>. Сказки и песни мужчины из села Теги </a:t>
            </a:r>
            <a:r>
              <a:rPr lang="ru-RU" sz="1800" dirty="0"/>
              <a:t>/ Запись текстов Е. А. Шмидт, расшифровка, перевод, составление, предисловие, комментарии В. Д. </a:t>
            </a:r>
            <a:r>
              <a:rPr lang="ru-RU" sz="1800" dirty="0" err="1"/>
              <a:t>Гатченко</a:t>
            </a:r>
            <a:r>
              <a:rPr lang="ru-RU" sz="1800" dirty="0"/>
              <a:t>. –  Ханты-Мансийск, 2023. – с.</a:t>
            </a:r>
          </a:p>
          <a:p>
            <a:r>
              <a:rPr lang="ru-RU" sz="1800" b="1" dirty="0" err="1"/>
              <a:t>Кўнават</a:t>
            </a:r>
            <a:r>
              <a:rPr lang="ru-RU" sz="1800" b="1" dirty="0"/>
              <a:t> нэ </a:t>
            </a:r>
            <a:r>
              <a:rPr lang="ru-RU" sz="1800" b="1" dirty="0" err="1"/>
              <a:t>моњщәт</a:t>
            </a:r>
            <a:r>
              <a:rPr lang="ru-RU" sz="1800" b="1" dirty="0"/>
              <a:t>. Сказки женщины из Куновата </a:t>
            </a:r>
            <a:r>
              <a:rPr lang="ru-RU" sz="1800" dirty="0"/>
              <a:t>/ Запись текстов Е. А. Шмидт, составление, расшифровка, перевод В. Д. </a:t>
            </a:r>
            <a:r>
              <a:rPr lang="ru-RU" sz="1800" dirty="0" err="1"/>
              <a:t>Гатченко</a:t>
            </a:r>
            <a:r>
              <a:rPr lang="ru-RU" sz="1800" dirty="0"/>
              <a:t>, редактор Р. М. Потпот – Ханты-Мансийск: ООО «Печатный мир г. Ханты-Мансийск», 2026. – 85 с.</a:t>
            </a:r>
          </a:p>
          <a:p>
            <a:r>
              <a:rPr lang="ru-RU" sz="1800" b="1" dirty="0" err="1"/>
              <a:t>Гатченко</a:t>
            </a:r>
            <a:r>
              <a:rPr lang="ru-RU" sz="1800" b="1" dirty="0"/>
              <a:t> В.Д. </a:t>
            </a:r>
            <a:r>
              <a:rPr lang="ru-RU" sz="1800" b="1" dirty="0" err="1"/>
              <a:t>Несказочная</a:t>
            </a:r>
            <a:r>
              <a:rPr lang="ru-RU" sz="1800" b="1" dirty="0"/>
              <a:t> проза казымских хантов</a:t>
            </a:r>
            <a:r>
              <a:rPr lang="ru-RU" sz="1800" dirty="0"/>
              <a:t>, 3 том 1,5 </a:t>
            </a:r>
            <a:r>
              <a:rPr lang="ru-RU" sz="1800" dirty="0" err="1"/>
              <a:t>п.л</a:t>
            </a:r>
            <a:r>
              <a:rPr lang="ru-RU" sz="1800" dirty="0"/>
              <a:t>. (2022) 2,5 </a:t>
            </a:r>
            <a:r>
              <a:rPr lang="ru-RU" sz="1800" dirty="0" err="1"/>
              <a:t>п.л</a:t>
            </a:r>
            <a:r>
              <a:rPr lang="ru-RU" sz="1800" dirty="0"/>
              <a:t>. (2023) Общий объем 4 </a:t>
            </a:r>
            <a:r>
              <a:rPr lang="ru-RU" sz="1800" dirty="0" err="1"/>
              <a:t>п.л</a:t>
            </a:r>
            <a:r>
              <a:rPr lang="ru-RU" sz="1800" dirty="0"/>
              <a:t>.. </a:t>
            </a:r>
          </a:p>
          <a:p>
            <a:r>
              <a:rPr lang="ru-RU" sz="1800" b="1" dirty="0" err="1"/>
              <a:t>Дядюн</a:t>
            </a:r>
            <a:r>
              <a:rPr lang="ru-RU" sz="1800" b="1" dirty="0"/>
              <a:t> С.Д., Каксина Е.Д., </a:t>
            </a:r>
            <a:r>
              <a:rPr lang="ru-RU" sz="1800" b="1" dirty="0" err="1"/>
              <a:t>Новьюхова</a:t>
            </a:r>
            <a:r>
              <a:rPr lang="ru-RU" sz="1800" b="1" dirty="0"/>
              <a:t> Г. Б., Тарлин П.Т.  Хантыйские сказки</a:t>
            </a:r>
            <a:r>
              <a:rPr lang="ru-RU" sz="1800" dirty="0"/>
              <a:t>. 2 тома. Общий объем 20 </a:t>
            </a:r>
            <a:r>
              <a:rPr lang="ru-RU" sz="1800" dirty="0" err="1"/>
              <a:t>п.л</a:t>
            </a:r>
            <a:r>
              <a:rPr lang="ru-RU" sz="1800" dirty="0"/>
              <a:t>. Том № 2 будет готов к концу 2023 года. </a:t>
            </a:r>
          </a:p>
          <a:p>
            <a:r>
              <a:rPr lang="ru-RU" sz="1800" b="1" dirty="0"/>
              <a:t>Потпот Р.М. Священные песни</a:t>
            </a:r>
            <a:r>
              <a:rPr lang="ru-RU" sz="1800" dirty="0"/>
              <a:t>, 2 тома. Общий объем 9 </a:t>
            </a:r>
            <a:r>
              <a:rPr lang="ru-RU" sz="1800" dirty="0" err="1"/>
              <a:t>п.л</a:t>
            </a:r>
            <a:r>
              <a:rPr lang="ru-RU" sz="1800" dirty="0"/>
              <a:t>. Том № 1 будет готов к концу 2023 года.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7FCBB4D-4FD6-A6C1-4659-6183A17C6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492919"/>
            <a:ext cx="5183188" cy="63341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Сборники, изданные Евой Шмидт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7B44A2-EDBE-C821-0DC6-FAFA5E379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728" y="1319211"/>
            <a:ext cx="5183188" cy="4452939"/>
          </a:xfrm>
        </p:spPr>
        <p:txBody>
          <a:bodyPr>
            <a:noAutofit/>
          </a:bodyPr>
          <a:lstStyle/>
          <a:p>
            <a:r>
              <a:rPr lang="ru-RU" sz="1800" b="1" dirty="0"/>
              <a:t>Фольклорный сборник </a:t>
            </a:r>
            <a:r>
              <a:rPr lang="ru-RU" sz="1800" b="1" dirty="0" err="1"/>
              <a:t>Арӑӈ</a:t>
            </a:r>
            <a:r>
              <a:rPr lang="ru-RU" sz="1800" b="1" dirty="0"/>
              <a:t> </a:t>
            </a:r>
            <a:r>
              <a:rPr lang="ru-RU" sz="1800" b="1" dirty="0" err="1"/>
              <a:t>моньщӑт</a:t>
            </a:r>
            <a:r>
              <a:rPr lang="ru-RU" sz="1800" b="1" dirty="0"/>
              <a:t> (</a:t>
            </a:r>
            <a:r>
              <a:rPr lang="ru-RU" sz="1800" b="1" dirty="0" err="1"/>
              <a:t>моньщ</a:t>
            </a:r>
            <a:r>
              <a:rPr lang="ru-RU" sz="1800" b="1" dirty="0"/>
              <a:t> </a:t>
            </a:r>
            <a:r>
              <a:rPr lang="ru-RU" sz="1800" b="1" dirty="0" err="1"/>
              <a:t>арӑт</a:t>
            </a:r>
            <a:r>
              <a:rPr lang="ru-RU" sz="1800" b="1" dirty="0"/>
              <a:t>). </a:t>
            </a:r>
            <a:r>
              <a:rPr lang="ru-RU" sz="1800" dirty="0"/>
              <a:t>Песни-сказки. – Томск: Изд-во Том. Ун-та, 2006. 164 с. </a:t>
            </a:r>
          </a:p>
          <a:p>
            <a:r>
              <a:rPr lang="ru-RU" sz="1800" b="1" dirty="0"/>
              <a:t>Касум </a:t>
            </a:r>
            <a:r>
              <a:rPr lang="ru-RU" sz="1800" b="1" dirty="0" err="1"/>
              <a:t>мув</a:t>
            </a:r>
            <a:r>
              <a:rPr lang="ru-RU" sz="1800" b="1" dirty="0"/>
              <a:t> </a:t>
            </a:r>
            <a:r>
              <a:rPr lang="ru-RU" sz="1800" b="1" dirty="0" err="1"/>
              <a:t>моньщат-путрат</a:t>
            </a:r>
            <a:r>
              <a:rPr lang="ru-RU" sz="1800" b="1" dirty="0"/>
              <a:t>. Сказки-рассказы Земли Казымской </a:t>
            </a:r>
            <a:r>
              <a:rPr lang="ru-RU" sz="1800" dirty="0"/>
              <a:t>/ С. С. Успенская. – Томск: Изд-во </a:t>
            </a:r>
            <a:r>
              <a:rPr lang="ru-RU" sz="1800" dirty="0" err="1"/>
              <a:t>Том.ун</a:t>
            </a:r>
            <a:r>
              <a:rPr lang="ru-RU" sz="1800" dirty="0"/>
              <a:t>-та, 2002. – 292 с. </a:t>
            </a:r>
          </a:p>
          <a:p>
            <a:r>
              <a:rPr lang="ru-RU" sz="1800" b="1" dirty="0"/>
              <a:t>Хомляк Л.Р. </a:t>
            </a:r>
            <a:r>
              <a:rPr lang="ru-RU" sz="1800" b="1" dirty="0" err="1"/>
              <a:t>Арєм-моньщєм</a:t>
            </a:r>
            <a:r>
              <a:rPr lang="ru-RU" sz="1800" b="1" dirty="0"/>
              <a:t> еԓ </a:t>
            </a:r>
            <a:r>
              <a:rPr lang="ru-RU" sz="1800" b="1" dirty="0" err="1"/>
              <a:t>ки</a:t>
            </a:r>
            <a:r>
              <a:rPr lang="ru-RU" sz="1800" b="1" dirty="0"/>
              <a:t> </a:t>
            </a:r>
            <a:r>
              <a:rPr lang="ru-RU" sz="1800" b="1" dirty="0" err="1"/>
              <a:t>мӑн</a:t>
            </a:r>
            <a:r>
              <a:rPr lang="ru-RU" sz="1800" b="1" dirty="0"/>
              <a:t>ԓ… Если моя песня-сказка дальше пойдет… </a:t>
            </a:r>
            <a:r>
              <a:rPr lang="ru-RU" sz="1800" dirty="0"/>
              <a:t>Выпуск 1. – Ханты-Мансийск: ГУИПП «Полиграфист», 2002. – 208 с. </a:t>
            </a:r>
          </a:p>
          <a:p>
            <a:r>
              <a:rPr lang="ru-RU" sz="1800" b="1" dirty="0"/>
              <a:t>Слепенкова Р.К. </a:t>
            </a:r>
            <a:r>
              <a:rPr lang="ru-RU" sz="1800" b="1" dirty="0" err="1"/>
              <a:t>Арєм-моньщєм</a:t>
            </a:r>
            <a:r>
              <a:rPr lang="ru-RU" sz="1800" b="1" dirty="0"/>
              <a:t> еԓ </a:t>
            </a:r>
            <a:r>
              <a:rPr lang="ru-RU" sz="1800" b="1" dirty="0" err="1"/>
              <a:t>ки</a:t>
            </a:r>
            <a:r>
              <a:rPr lang="ru-RU" sz="1800" b="1" dirty="0"/>
              <a:t> </a:t>
            </a:r>
            <a:r>
              <a:rPr lang="ru-RU" sz="1800" b="1" dirty="0" err="1"/>
              <a:t>мӑн</a:t>
            </a:r>
            <a:r>
              <a:rPr lang="ru-RU" sz="1800" b="1" dirty="0"/>
              <a:t>ԓ… Если моя песня-сказка дальше пойдет… </a:t>
            </a:r>
            <a:r>
              <a:rPr lang="ru-RU" sz="1800" dirty="0"/>
              <a:t>Выпуск 2. – Ханты-Мансийск: ГУИПП «Полиграфист», 2003. – 220 с.</a:t>
            </a:r>
          </a:p>
        </p:txBody>
      </p:sp>
    </p:spTree>
    <p:extLst>
      <p:ext uri="{BB962C8B-B14F-4D97-AF65-F5344CB8AC3E}">
        <p14:creationId xmlns:p14="http://schemas.microsoft.com/office/powerpoint/2010/main" val="444085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F136FE-3AAB-6228-1839-10954A423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94" y="1739509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94" y="3429000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94" y="5118491"/>
            <a:ext cx="491361" cy="4882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42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chemeClr val="accent1"/>
                </a:solidFill>
              </a:rPr>
              <a:t>Ханты </a:t>
            </a:r>
            <a:br>
              <a:rPr lang="ru-RU" dirty="0"/>
            </a:br>
            <a:r>
              <a:rPr lang="ru-RU" sz="2400" dirty="0"/>
              <a:t>(старое название «остяки», «</a:t>
            </a:r>
            <a:r>
              <a:rPr lang="ru-RU" sz="2400" dirty="0" err="1"/>
              <a:t>югры</a:t>
            </a:r>
            <a:r>
              <a:rPr lang="ru-RU" sz="2400" dirty="0"/>
              <a:t>», «угры»)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38200" y="1526959"/>
            <a:ext cx="10515600" cy="496591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Численность хантов в Российской Федерации составляет по данным переписи населения 2010 года 30943 человек. Из них 61,6% проживают в ХМАО – Югре, 30,7% - на Ямале, 2,3% - на юге Тюменской области (Уват, Демьянка), 2,3 % - в Томской области.</a:t>
            </a:r>
          </a:p>
          <a:p>
            <a:pPr algn="just"/>
            <a:r>
              <a:rPr lang="ru-RU" dirty="0"/>
              <a:t>Среди хантов выделяются три этнографические группы — северная, южная и восточная. Они отличаются диалектами, самоназванием, особенностями в хозяйстве и культуре. </a:t>
            </a:r>
          </a:p>
          <a:p>
            <a:pPr algn="just"/>
            <a:r>
              <a:rPr lang="ru-RU" dirty="0"/>
              <a:t>Выделяются также территориальные группы — васюганские, салымские, </a:t>
            </a:r>
            <a:r>
              <a:rPr lang="ru-RU" dirty="0" err="1"/>
              <a:t>казымские</a:t>
            </a:r>
            <a:r>
              <a:rPr lang="ru-RU" dirty="0"/>
              <a:t> ханты и др.</a:t>
            </a:r>
          </a:p>
          <a:p>
            <a:pPr algn="just"/>
            <a:r>
              <a:rPr lang="ru-RU" dirty="0"/>
              <a:t>Традиционное хозяйство казымских хантов представлено оленеводством, рыболовством, частично охотничьим промыслом. Относительная изолированность этих семей способствовала консервации отдельных элементов культуры: здесь сохранены традиционные способы ловли рыбы и зверя, развиты древние ремесла, бытует фольклор и конечно же язык.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lvl="0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16697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78752-3733-708F-7C1F-BD127E535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F6D309-4AFA-A77A-3A80-05226F6AF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93BA4B8-65DF-9465-BBC2-7B353FCB2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Ева Шмидт –  действительный член Венгерской академии наук, кандидат исторических наук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5D346B0E-465F-0BB9-777E-2B24378B7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806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Была талантливой ученой, исследовательницей отдавшей всю свою жизнь любимому делу – изучению и сохранению обско-угорских языков и фольклора. </a:t>
            </a:r>
          </a:p>
          <a:p>
            <a:r>
              <a:rPr lang="ru-RU" dirty="0"/>
              <a:t>Фольклорист, филолог, финно-</a:t>
            </a:r>
            <a:r>
              <a:rPr lang="ru-RU" dirty="0" err="1"/>
              <a:t>угровед</a:t>
            </a:r>
            <a:r>
              <a:rPr lang="ru-RU" dirty="0"/>
              <a:t> высочайшего уровня, исследователь-полевик, которая для высокой цели с легкостью переносила все тяготы экспедиционной жизни. </a:t>
            </a:r>
          </a:p>
          <a:p>
            <a:r>
              <a:rPr lang="ru-RU" dirty="0"/>
              <a:t>Подвижнический труд Евы Шмидт во имя сохранения хантыйского языка является примером для её коллег и учеников, для продолжателей её дела. </a:t>
            </a:r>
          </a:p>
          <a:p>
            <a:r>
              <a:rPr lang="ru-RU" dirty="0"/>
              <a:t>Светлая память о Еве Шмидт жива в сердцах всех, кто её знал; и на её родине в Венгрии, и в России, которую она тоже считала своей родиной.</a:t>
            </a:r>
          </a:p>
        </p:txBody>
      </p:sp>
    </p:spTree>
    <p:extLst>
      <p:ext uri="{BB962C8B-B14F-4D97-AF65-F5344CB8AC3E}">
        <p14:creationId xmlns:p14="http://schemas.microsoft.com/office/powerpoint/2010/main" val="1200493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F136FE-3AAB-6228-1839-10954A423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1524751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318486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5" y="4709616"/>
            <a:ext cx="491361" cy="4882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F136FE-3AAB-6228-1839-10954A423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039600" cy="67722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365126"/>
            <a:ext cx="12039600" cy="8207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rgbClr val="0070C0"/>
                </a:solidFill>
              </a:rPr>
              <a:t>Ева Шмидт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A20A066-E526-8DD7-B3EB-E149C9799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8" y="1660113"/>
            <a:ext cx="4343400" cy="4169187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05AA98-E2D3-DEE0-5000-EFF4EFF2D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1524751"/>
            <a:ext cx="4686299" cy="430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1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F136FE-3AAB-6228-1839-10954A423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0" y="1476522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7" y="3167210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0" y="4691961"/>
            <a:ext cx="491361" cy="4882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accent1"/>
                </a:solidFill>
              </a:rPr>
              <a:t>Венгерский ученый этнограф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38200" y="1524751"/>
            <a:ext cx="10981888" cy="466632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4000" dirty="0"/>
              <a:t>Родилась 28июня 1948 г. в г. Будапешт;</a:t>
            </a:r>
          </a:p>
          <a:p>
            <a:pPr algn="just"/>
            <a:r>
              <a:rPr lang="ru-RU" sz="4000" dirty="0"/>
              <a:t>1966 году окончила художественное училище по специальности «Декоративный скульптор»;</a:t>
            </a:r>
          </a:p>
          <a:p>
            <a:pPr algn="just"/>
            <a:r>
              <a:rPr lang="ru-RU" sz="4000" dirty="0"/>
              <a:t>В 1967 г. поступила в университет в г. Будапешт на венгерский язык и литературу и английский язык и литература на 2 курсе меняет специализацию на этнографию, фольклор и финно-угроведение;</a:t>
            </a:r>
          </a:p>
          <a:p>
            <a:pPr algn="just"/>
            <a:r>
              <a:rPr lang="ru-RU" sz="4000" dirty="0"/>
              <a:t>1969-1970 гг. в ЛГПИ им. А.И. Герцена стажируется у Н. И. Терешкина, М. П. Баландиной по хантыйскому языку;</a:t>
            </a:r>
          </a:p>
          <a:p>
            <a:pPr algn="just"/>
            <a:r>
              <a:rPr lang="ru-RU" sz="4000" dirty="0"/>
              <a:t>1979-1983 гг. аспирантура на кафедре этнографии и антропологии в ЛГПИ;</a:t>
            </a:r>
          </a:p>
          <a:p>
            <a:pPr algn="just"/>
            <a:r>
              <a:rPr lang="ru-RU" sz="4000" dirty="0"/>
              <a:t>1989 г. защита диссертации «Традиционное мировоззрение северных обских угров по материалам культа медведя»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37029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F136FE-3AAB-6228-1839-10954A423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4301" y="365125"/>
            <a:ext cx="10698702" cy="7794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Создание фольклорного архива северных хантов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14300" y="1443036"/>
            <a:ext cx="5857875" cy="516731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Совместно с доктором исторических наук, известным этнографом Н. В. Лукиной в середине 80-х годов составили план по созданию национального учебно-документального фольклорного центра на хантыйской языковой территории. </a:t>
            </a:r>
          </a:p>
          <a:p>
            <a:r>
              <a:rPr lang="ru-RU" dirty="0"/>
              <a:t>И только в 1991 году план удалось реализовать, и в городе Белоярский был открыт Научный фольклорный архив северных ханты. Теперь здесь предстояло организовать работу по сбору, обработке, хранению фольклорных материалов. С этого времени Е. Шмидт работает в Ханты-Мансийском автономном округе по контракту в качестве руководителя фольклорного архива. 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C617AF37-BD7C-3AE6-4C84-6FA2B06CB8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"/>
          <a:stretch>
            <a:fillRect/>
          </a:stretch>
        </p:blipFill>
        <p:spPr>
          <a:xfrm>
            <a:off x="5905063" y="1443036"/>
            <a:ext cx="5978050" cy="3905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065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F136FE-3AAB-6228-1839-10954A423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7" y="2298354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6" y="323810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646081-70BA-DD56-32ED-0410849A4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5" y="4181494"/>
            <a:ext cx="491361" cy="48827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19200" y="678872"/>
            <a:ext cx="8312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BD8546E-712F-913F-2E7D-D7DE4EE36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" y="-5255"/>
            <a:ext cx="6392432" cy="169594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/>
                </a:solidFill>
              </a:rPr>
              <a:t>Первые сотрудники Фольклорного архива северных хантов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838199" y="2065630"/>
            <a:ext cx="5181601" cy="4406607"/>
          </a:xfrm>
        </p:spPr>
        <p:txBody>
          <a:bodyPr>
            <a:normAutofit fontScale="92500" lnSpcReduction="20000"/>
          </a:bodyPr>
          <a:lstStyle/>
          <a:p>
            <a:r>
              <a:rPr lang="ru-RU" sz="3200" dirty="0"/>
              <a:t>С 1991 года Е. Шмидт работает в качестве руководителя фольклорного архива северных ханты.</a:t>
            </a:r>
          </a:p>
          <a:p>
            <a:r>
              <a:rPr lang="ru-RU" sz="3200" dirty="0"/>
              <a:t>Организует движение добровольных любителей-собирателей фольклора обских угров.</a:t>
            </a:r>
          </a:p>
          <a:p>
            <a:r>
              <a:rPr lang="ru-RU" sz="3200" dirty="0"/>
              <a:t>Привозит из Венгрии необходимую технику и литературу.</a:t>
            </a:r>
          </a:p>
          <a:p>
            <a:r>
              <a:rPr lang="ru-RU" sz="3200" dirty="0"/>
              <a:t>Обучает сотрудников архива.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FC40823C-59F0-C005-4AF2-5C10609DBC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07" y="461388"/>
            <a:ext cx="2037194" cy="2798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520659-8AA5-1960-A660-0D2976C08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287" y="461388"/>
            <a:ext cx="2284814" cy="2776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277587-0752-6EC1-561A-F2A48C70A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07" y="3726375"/>
            <a:ext cx="2070165" cy="2531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636EDC-7568-B960-74FD-1C70AAD0BC7C}"/>
              </a:ext>
            </a:extLst>
          </p:cNvPr>
          <p:cNvSpPr txBox="1"/>
          <p:nvPr/>
        </p:nvSpPr>
        <p:spPr>
          <a:xfrm>
            <a:off x="6893504" y="3238104"/>
            <a:ext cx="1353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Волдин С.Л.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D6F909-0932-6987-1B6F-DADA3CA50990}"/>
              </a:ext>
            </a:extLst>
          </p:cNvPr>
          <p:cNvSpPr txBox="1"/>
          <p:nvPr/>
        </p:nvSpPr>
        <p:spPr>
          <a:xfrm>
            <a:off x="9423409" y="3250565"/>
            <a:ext cx="161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Молданов Т.А.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94C863-CD9D-447A-39BF-ED264F0995F4}"/>
              </a:ext>
            </a:extLst>
          </p:cNvPr>
          <p:cNvSpPr txBox="1"/>
          <p:nvPr/>
        </p:nvSpPr>
        <p:spPr>
          <a:xfrm>
            <a:off x="6709799" y="6257925"/>
            <a:ext cx="172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Молданова Т.А.</a:t>
            </a:r>
          </a:p>
        </p:txBody>
      </p:sp>
    </p:spTree>
    <p:extLst>
      <p:ext uri="{BB962C8B-B14F-4D97-AF65-F5344CB8AC3E}">
        <p14:creationId xmlns:p14="http://schemas.microsoft.com/office/powerpoint/2010/main" val="2745784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2D202-4C73-4F52-4B5B-B72694144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621FD8-99DF-FD85-924C-1CC213814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D938E0-AAA4-CB71-0CE0-C4B2B90B4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7" y="2298354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9A9E15-53CB-9375-4201-53995C51C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6" y="3238104"/>
            <a:ext cx="491361" cy="488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43A8DA-EDA3-37E5-10DF-6AE241178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5" y="4181494"/>
            <a:ext cx="491361" cy="48827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F1CA66D-BBED-FB78-0492-5C4F46435CA1}"/>
              </a:ext>
            </a:extLst>
          </p:cNvPr>
          <p:cNvSpPr/>
          <p:nvPr/>
        </p:nvSpPr>
        <p:spPr>
          <a:xfrm>
            <a:off x="1219200" y="678872"/>
            <a:ext cx="8312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852A9714-190B-6273-16EF-970585A6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08" y="351277"/>
            <a:ext cx="10515600" cy="115011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Сотрудники Фольклорного архива северных хантов, работавшие с Евой Шмидт много лет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F90F9F-9209-5762-7C66-00646DD604BB}"/>
              </a:ext>
            </a:extLst>
          </p:cNvPr>
          <p:cNvSpPr txBox="1"/>
          <p:nvPr/>
        </p:nvSpPr>
        <p:spPr>
          <a:xfrm>
            <a:off x="957033" y="5965013"/>
            <a:ext cx="2630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Хомляк Л.Р.</a:t>
            </a:r>
          </a:p>
          <a:p>
            <a:r>
              <a:rPr lang="ru-RU" dirty="0"/>
              <a:t>(1993 – 2002 гг.</a:t>
            </a:r>
          </a:p>
          <a:p>
            <a:r>
              <a:rPr lang="ru-RU" dirty="0"/>
              <a:t>2000 – 2002 – директор)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5CC220-AA6E-FD49-C46E-7C4681102789}"/>
              </a:ext>
            </a:extLst>
          </p:cNvPr>
          <p:cNvSpPr txBox="1"/>
          <p:nvPr/>
        </p:nvSpPr>
        <p:spPr>
          <a:xfrm>
            <a:off x="9828103" y="5412062"/>
            <a:ext cx="1735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Слепенкова Р.К.</a:t>
            </a:r>
          </a:p>
          <a:p>
            <a:r>
              <a:rPr lang="ru-RU" dirty="0"/>
              <a:t>(1996 – 2017 гг.)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9706E7E-E88C-36AA-C7E9-41D205E22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22" y="1759637"/>
            <a:ext cx="2866012" cy="3612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593612F-8A46-7740-AE11-EC07E7B9B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320" y="1746146"/>
            <a:ext cx="2707843" cy="3610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5FF2BDF-C31D-F118-D71E-08AAF1651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2" y="2298354"/>
            <a:ext cx="2630736" cy="3610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Объект 21">
            <a:extLst>
              <a:ext uri="{FF2B5EF4-FFF2-40B4-BE49-F238E27FC236}">
                <a16:creationId xmlns:a16="http://schemas.microsoft.com/office/drawing/2014/main" id="{D727ACD0-A53E-7F6E-DBAC-60E5B4A2D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r="15922"/>
          <a:stretch>
            <a:fillRect/>
          </a:stretch>
        </p:blipFill>
        <p:spPr>
          <a:xfrm>
            <a:off x="6012427" y="2354555"/>
            <a:ext cx="3187190" cy="3610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10C305C-4FA7-1B4D-7258-9021EF201990}"/>
              </a:ext>
            </a:extLst>
          </p:cNvPr>
          <p:cNvSpPr txBox="1"/>
          <p:nvPr/>
        </p:nvSpPr>
        <p:spPr>
          <a:xfrm>
            <a:off x="3980741" y="5441376"/>
            <a:ext cx="1743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Успенская С.С.</a:t>
            </a:r>
          </a:p>
          <a:p>
            <a:r>
              <a:rPr lang="ru-RU" dirty="0"/>
              <a:t>(1993 – 2010 гг.)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25B6FB-16EB-E133-8598-BA850B415A8F}"/>
              </a:ext>
            </a:extLst>
          </p:cNvPr>
          <p:cNvSpPr txBox="1"/>
          <p:nvPr/>
        </p:nvSpPr>
        <p:spPr>
          <a:xfrm>
            <a:off x="6814170" y="5943441"/>
            <a:ext cx="2669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Пятникова Т.Р.</a:t>
            </a:r>
          </a:p>
          <a:p>
            <a:r>
              <a:rPr lang="ru-RU" dirty="0"/>
              <a:t>(1995 – 2021 гг.</a:t>
            </a:r>
          </a:p>
          <a:p>
            <a:r>
              <a:rPr lang="ru-RU" dirty="0"/>
              <a:t>2002 – 2018 – начальник)</a:t>
            </a:r>
          </a:p>
        </p:txBody>
      </p:sp>
    </p:spTree>
    <p:extLst>
      <p:ext uri="{BB962C8B-B14F-4D97-AF65-F5344CB8AC3E}">
        <p14:creationId xmlns:p14="http://schemas.microsoft.com/office/powerpoint/2010/main" val="2598051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21CA94-21A1-993E-7B0E-3D2A25D30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DBCD06-4DDA-E0AB-3E1A-BDE525261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1" y="2855650"/>
            <a:ext cx="491361" cy="4882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282123-C7C4-30A5-7FE6-28EBEDEC3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1" y="3625050"/>
            <a:ext cx="491361" cy="4882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B1BD89-23DE-10E8-C3A2-D2CF27B1A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0" y="4394450"/>
            <a:ext cx="491361" cy="488271"/>
          </a:xfrm>
          <a:prstGeom prst="rect">
            <a:avLst/>
          </a:prstGeom>
        </p:spPr>
      </p:pic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702798F3-8EFB-4DE1-E69E-9BDDCD16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80" y="365125"/>
            <a:ext cx="6889125" cy="1325563"/>
          </a:xfrm>
        </p:spPr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Обучение записи фольклорного материала</a:t>
            </a:r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4196D4F9-746D-162A-9C96-972C800861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8" r="723"/>
          <a:stretch>
            <a:fillRect/>
          </a:stretch>
        </p:blipFill>
        <p:spPr>
          <a:xfrm>
            <a:off x="266280" y="2648215"/>
            <a:ext cx="6565957" cy="2972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403EBF71-09BA-7665-96F6-DD9D61C3759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6"/>
          <a:stretch>
            <a:fillRect/>
          </a:stretch>
        </p:blipFill>
        <p:spPr>
          <a:xfrm>
            <a:off x="7155405" y="929623"/>
            <a:ext cx="4713427" cy="3437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62D254-A696-F9CE-A6CB-842765434278}"/>
              </a:ext>
            </a:extLst>
          </p:cNvPr>
          <p:cNvSpPr txBox="1"/>
          <p:nvPr/>
        </p:nvSpPr>
        <p:spPr>
          <a:xfrm>
            <a:off x="8015707" y="4394450"/>
            <a:ext cx="333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День хантыйской сказки, 2001 г.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69BE76-023E-8627-B217-6290CB66016C}"/>
              </a:ext>
            </a:extLst>
          </p:cNvPr>
          <p:cNvSpPr txBox="1"/>
          <p:nvPr/>
        </p:nvSpPr>
        <p:spPr>
          <a:xfrm>
            <a:off x="2181852" y="5685221"/>
            <a:ext cx="3287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День хантыйской песни, 2002 г.</a:t>
            </a:r>
          </a:p>
        </p:txBody>
      </p:sp>
    </p:spTree>
    <p:extLst>
      <p:ext uri="{BB962C8B-B14F-4D97-AF65-F5344CB8AC3E}">
        <p14:creationId xmlns:p14="http://schemas.microsoft.com/office/powerpoint/2010/main" val="58784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7B8C55-98A3-D186-0183-DAD667BEB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968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/>
                </a:solidFill>
              </a:rPr>
              <a:t>Семинар «Дни хантыйской сказки» март 2002год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E6B33EE-85EB-421A-67EE-E6F151A75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98" y="1243013"/>
            <a:ext cx="5029902" cy="3558616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ABE822-4DDA-0F55-6B12-92925ADC8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9" y="984807"/>
            <a:ext cx="4815205" cy="27013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F2B96C-CF0C-A2F8-2FF8-E6F721538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39819"/>
            <a:ext cx="5325218" cy="25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274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4186</TotalTime>
  <Words>1392</Words>
  <Application>Microsoft Office PowerPoint</Application>
  <PresentationFormat>Широкоэкранный</PresentationFormat>
  <Paragraphs>83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Ева Шмидт и ханты:  история создания Фольклорного архива северных ханты </vt:lpstr>
      <vt:lpstr>Ханты  (старое название «остяки», «югры», «угры»)</vt:lpstr>
      <vt:lpstr>Ева Шмидт</vt:lpstr>
      <vt:lpstr>Венгерский ученый этнограф</vt:lpstr>
      <vt:lpstr>Создание фольклорного архива северных хантов</vt:lpstr>
      <vt:lpstr>Первые сотрудники Фольклорного архива северных хантов</vt:lpstr>
      <vt:lpstr>Сотрудники Фольклорного архива северных хантов, работавшие с Евой Шмидт много лет</vt:lpstr>
      <vt:lpstr>Обучение записи фольклорного материала</vt:lpstr>
      <vt:lpstr>Семинар «Дни хантыйской сказки» март 2002год</vt:lpstr>
      <vt:lpstr>Обучающие семинары для сотрудников и желающих</vt:lpstr>
      <vt:lpstr>Научно-практический семинар  «Графика и орфография хантыйского языка»</vt:lpstr>
      <vt:lpstr>Фольклорные сборники</vt:lpstr>
      <vt:lpstr>Ева Шмидт</vt:lpstr>
      <vt:lpstr>20 февраля 2016 года к 25-летию создания Фольклорного архива северных ханты открыта мемориальная комната-музей Евы Шмидт</vt:lpstr>
      <vt:lpstr>14 сентября 2023 года открыта мемориальная доска в память о Еве Шмидт при участии Главы Белоярского района С. П. Маненкова</vt:lpstr>
      <vt:lpstr>Мероприятия памяти Евы Шмидт</vt:lpstr>
      <vt:lpstr>К 35-летию «Фольклорного архива северных хантов» в рамках лектория семинар «История изучения фольклорного наследия в Белоярском районе ко дню Российской науки </vt:lpstr>
      <vt:lpstr>Презентация PowerPoint</vt:lpstr>
      <vt:lpstr>Презентация PowerPoint</vt:lpstr>
      <vt:lpstr>Ева Шмидт –  действительный член Венгерской академии наук, кандидат исторических наук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6</dc:creator>
  <cp:lastModifiedBy>Римма Потпот</cp:lastModifiedBy>
  <cp:revision>61</cp:revision>
  <dcterms:created xsi:type="dcterms:W3CDTF">2024-06-17T05:17:42Z</dcterms:created>
  <dcterms:modified xsi:type="dcterms:W3CDTF">2026-05-27T08:43:29Z</dcterms:modified>
</cp:coreProperties>
</file>