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8" r:id="rId4"/>
    <p:sldId id="279" r:id="rId5"/>
    <p:sldId id="277" r:id="rId6"/>
    <p:sldId id="257" r:id="rId7"/>
    <p:sldId id="258" r:id="rId8"/>
    <p:sldId id="260" r:id="rId9"/>
    <p:sldId id="261" r:id="rId10"/>
    <p:sldId id="264" r:id="rId11"/>
    <p:sldId id="262" r:id="rId12"/>
    <p:sldId id="265" r:id="rId13"/>
    <p:sldId id="271" r:id="rId14"/>
    <p:sldId id="266" r:id="rId15"/>
    <p:sldId id="272" r:id="rId16"/>
    <p:sldId id="267" r:id="rId17"/>
    <p:sldId id="273" r:id="rId18"/>
    <p:sldId id="268" r:id="rId19"/>
    <p:sldId id="274" r:id="rId20"/>
    <p:sldId id="269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3399FF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54" d="100"/>
          <a:sy n="54" d="100"/>
        </p:scale>
        <p:origin x="58" y="6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5D38FD-7CB4-F662-B25B-C9C3909503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2B3F378-7108-3A18-596E-D1FEA9DEB7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83F4B3-D71C-1A94-8FAE-FA7426FC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D76532-8BC4-B894-0AC1-46BA19769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692009-9812-E69D-3724-BD511F601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88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BC044F-F947-4FF3-9824-D58C8F2F5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F9C585-5CF3-5683-A24A-16031577BE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66397A-7CFE-BE9B-596E-7D05A5A37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D2554C-879A-57BD-B8C4-63B47DD94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6A5CC0-5727-3CD2-97B1-8C95FFA6F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4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4154DA4-464E-A775-7F38-E556C7DCC3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60410D5-953F-2BBD-B648-F32219EB7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C40F7F-A1B5-D6C3-34AA-23316168A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B72E2A-CF02-FB26-121B-174F79E29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E48FF3-DDD1-EF38-3425-DEA816555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23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9F76A4-550E-0D97-A593-67A5205B6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C43034-A22B-2077-2DDC-D3596FA96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70211D-CD03-286B-6E5B-1CB990933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80F173-60E4-97F5-C0F2-72A38E70C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7E2788-60D0-3F79-4014-FFA0D4834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16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BA3638-A810-5EA5-5423-E1A31DA1E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7BFC38-8DAE-964F-EC7C-1E7D408BFD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B0ACF8-14D1-7AAC-1044-D6E925514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058ED2-2C7C-DAA5-BD87-6839E738B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58C0F7-291C-040D-C6B3-4675839C1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710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3A6494-861E-2B98-0EB7-55225543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9B7D75-6957-C180-7A0D-224E136805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F650300-076C-671E-0717-48F8CD03C3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DFFD168-0B2B-7818-2E42-A7560B34A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142FA9E-CA2F-CC10-1882-19E054638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4A43E2E-3E8D-ADE9-B917-5F69879E8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517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560504-E4D2-71AA-C357-7561B7231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6656FB-22E4-E0BF-9B57-6FDD6CCAE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C522DA8-8969-CB2F-6133-EA7430E155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E65602B-6BFF-7AD5-6B7D-24F46CAAB3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A2C2760-0D9E-D4A0-FB50-CE1C6B50FE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A52D855-2EBE-2829-2151-76C918540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6B55ED6-607D-386B-421A-0E85EE8E9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98E03BD-5632-2DF5-54D8-41FC6C580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40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F5C59E-E22F-E627-D6B4-0FF2CC801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94B6863-BED4-C053-A8BB-3ABB6B27F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DB09EC0-35D6-0755-D46E-F9B1AD2D9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C730DED-EB58-34E3-0939-62C636680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73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31F9872-B9A9-D35A-FAA5-01224059A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AF1E008-85BC-E5D3-86F2-2F5689CF6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B0839FE-BCF6-F1D6-7018-DC8D923D1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67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86377B-B84F-2FF7-7042-F97D81889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3361CC-D5AA-812F-2511-D82FAA05C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710A347-133E-F237-767D-6F575ECE0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9C3D8C2-6DDB-91C8-2025-C33D03304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DDDCD67-DB74-FA74-FA3B-5DFA1414B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8427DCB-16CA-ED6D-A10B-AFCC2F955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51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A0A15A-F24B-92B5-0EB5-2C24C4638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843E379-E46F-B0FF-B430-8356ACBFA5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38ADD9F-BE59-C082-61E8-D5CEC3558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3B12464-518B-1DDC-7073-2ED5B1CBA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CBEF5CF-B706-6B3F-B167-A43E66361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9356F56-B8D1-2176-63BF-CA7830C2F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6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2AB3D3-BEFD-DA86-0127-8DFFECCA5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68A577C-16CA-CA1C-DE44-9F34A42AF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688128-CD17-2E1D-9FB3-67028B2619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5F8EC-442D-4A52-9407-980550622282}" type="datetimeFigureOut">
              <a:rPr lang="ru-RU" smtClean="0"/>
              <a:t>13.04.2025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577C44-8C34-F51F-2332-FB139F3E4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903CC0-C6BB-B529-78B6-FC11A33E19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4CA4F-6594-4F35-B23E-A96AFFC2BD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438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DA65AF1-6587-7F1D-E96A-1E6313238E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090452A-E8FF-8569-9B28-95FE9D376C0E}"/>
              </a:ext>
            </a:extLst>
          </p:cNvPr>
          <p:cNvSpPr txBox="1"/>
          <p:nvPr/>
        </p:nvSpPr>
        <p:spPr>
          <a:xfrm>
            <a:off x="390616" y="5775154"/>
            <a:ext cx="36687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 февраля 2025 год</a:t>
            </a:r>
            <a:endParaRPr lang="ru-RU" sz="24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F4771A-6DAD-2E53-1E74-BB31FB7C4E92}"/>
              </a:ext>
            </a:extLst>
          </p:cNvPr>
          <p:cNvSpPr txBox="1"/>
          <p:nvPr/>
        </p:nvSpPr>
        <p:spPr>
          <a:xfrm>
            <a:off x="279779" y="3739680"/>
            <a:ext cx="58243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Семинар-практикум </a:t>
            </a:r>
          </a:p>
          <a:p>
            <a:r>
              <a:rPr lang="ru-RU" sz="3200" dirty="0" smtClean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Новые форматы трансляции оленеводческой культуры</a:t>
            </a:r>
            <a:endParaRPr lang="ru-RU" sz="3200" dirty="0">
              <a:solidFill>
                <a:srgbClr val="CC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7D1393-7A30-3DC6-05D7-BC8DCC300157}"/>
              </a:ext>
            </a:extLst>
          </p:cNvPr>
          <p:cNvSpPr txBox="1"/>
          <p:nvPr/>
        </p:nvSpPr>
        <p:spPr>
          <a:xfrm>
            <a:off x="5999018" y="4849091"/>
            <a:ext cx="486294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2400" b="1" dirty="0"/>
              <a:t>Римма Михайловна </a:t>
            </a:r>
            <a:r>
              <a:rPr lang="ru-RU" sz="2400" b="1" dirty="0" err="1"/>
              <a:t>Потпот</a:t>
            </a:r>
            <a:endParaRPr lang="ru-RU" sz="2400" dirty="0"/>
          </a:p>
          <a:p>
            <a:pPr algn="r"/>
            <a:r>
              <a:rPr lang="ru-RU" sz="2400" i="1" dirty="0"/>
              <a:t>кандидат филологических наук,</a:t>
            </a:r>
            <a:endParaRPr lang="ru-RU" sz="2400" dirty="0"/>
          </a:p>
          <a:p>
            <a:pPr algn="r"/>
            <a:r>
              <a:rPr lang="ru-RU" sz="2400" i="1" dirty="0"/>
              <a:t>Начальник Белоярского филиала </a:t>
            </a:r>
            <a:endParaRPr lang="ru-RU" sz="2400" dirty="0"/>
          </a:p>
          <a:p>
            <a:pPr algn="r"/>
            <a:r>
              <a:rPr lang="ru-RU" i="1" dirty="0"/>
              <a:t>БУ ХМАО-Югры «Обско-угорский институт </a:t>
            </a:r>
            <a:endParaRPr lang="ru-RU" dirty="0"/>
          </a:p>
          <a:p>
            <a:pPr algn="r"/>
            <a:r>
              <a:rPr lang="ru-RU" i="1" dirty="0"/>
              <a:t>прикладных исследований и разработок»</a:t>
            </a:r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175DE4-7406-FD8C-50A0-0E591BCEDE1F}"/>
              </a:ext>
            </a:extLst>
          </p:cNvPr>
          <p:cNvSpPr txBox="1"/>
          <p:nvPr/>
        </p:nvSpPr>
        <p:spPr>
          <a:xfrm>
            <a:off x="870012" y="2555617"/>
            <a:ext cx="48435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>
                <a:solidFill>
                  <a:schemeClr val="bg1"/>
                </a:solidFill>
                <a:latin typeface="Favorit Pro" panose="02000006030000020004" pitchFamily="2" charset="0"/>
                <a:ea typeface="Favorit Pro" panose="02000006030000020004" pitchFamily="2" charset="0"/>
              </a:rPr>
              <a:t>Крупный заголовок темы не более шести слов</a:t>
            </a:r>
          </a:p>
          <a:p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679E72-B555-5075-F1CC-AA1EA32F3EB4}"/>
              </a:ext>
            </a:extLst>
          </p:cNvPr>
          <p:cNvSpPr txBox="1"/>
          <p:nvPr/>
        </p:nvSpPr>
        <p:spPr>
          <a:xfrm>
            <a:off x="390616" y="1233055"/>
            <a:ext cx="92244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/>
              <a:t>Типология песенного жанра в хантыйском фольклоре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618594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021CA94-21A1-993E-7B0E-3D2A25D30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29505BD-2D09-3C62-EF91-0DA3D1BE9F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3" y="2086251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1DBCD06-4DDA-E0AB-3E1A-BDE5252615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1" y="2855650"/>
            <a:ext cx="491361" cy="48827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E282123-C7C4-30A5-7FE6-28EBEDEC3D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1" y="3625050"/>
            <a:ext cx="491361" cy="48827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0B1BD89-23DE-10E8-C3A2-D2CF27B1A8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0" y="4394450"/>
            <a:ext cx="491361" cy="48827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371600" y="457200"/>
            <a:ext cx="9585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Сакральное </a:t>
            </a:r>
            <a:r>
              <a:rPr lang="ru-RU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песнетворение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характеризуется повышенной </a:t>
            </a:r>
            <a:r>
              <a:rPr 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достоверностью</a:t>
            </a:r>
            <a:endParaRPr lang="ru-RU" sz="40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Изменённое 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психическое состояние открывает путь к познанию «действительности», которое недоступно в обычном состоянии и блокирует механизмы манипуляции информацией и чувствами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309675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AA39A51-E002-F96E-70AA-B5EF6C4F45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0"/>
            <a:ext cx="12192000" cy="693715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5EF984F-8851-1B04-7222-9E9C81CA39E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2484581"/>
            <a:ext cx="364192" cy="36190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93FCC90-0932-2BBB-72FD-33BC97B3F88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3146255"/>
            <a:ext cx="364192" cy="36190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5F8F3D6-D418-5DAC-8FC3-36A67932A24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3742539"/>
            <a:ext cx="364192" cy="36190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C426619-BB1D-97B3-AD64-AB771A73756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4342083"/>
            <a:ext cx="364192" cy="36190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03960" y="457200"/>
            <a:ext cx="9525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личной песне, человек всегда представляет себя через свой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 (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Хӑрсурт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имэн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щи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арыйǝ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ԓ,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Хӑрсурт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имэн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щи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лупǝ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ԓ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‘Женщина из рода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Харсурт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поет, Женщина из рода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Харсурт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говорит вам’,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Хӑрсурт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хантыйский род, представители, которых носят фамилию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Рандымовы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Моԓтан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йохԓан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носители фамилии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Молдановы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Мущаӈ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носители фамилии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Лозямовы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называет себя по фамилии, имени (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 Пала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нє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арыԓǝм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лэӈки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Ай Пала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нє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тӑм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тӑм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тӑм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‘Я маленькая женщина Пелагея пою вам, Маленькая женщина Пелагея вот она, вот она’;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Тарлин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Павәљ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Каксин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Павǝль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Континɵ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ай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Киркорий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071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021CA94-21A1-993E-7B0E-3D2A25D30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29505BD-2D09-3C62-EF91-0DA3D1BE9F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3" y="2086251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1DBCD06-4DDA-E0AB-3E1A-BDE5252615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1" y="2855650"/>
            <a:ext cx="491361" cy="48827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E282123-C7C4-30A5-7FE6-28EBEDEC3D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1" y="3625050"/>
            <a:ext cx="491361" cy="48827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0B1BD89-23DE-10E8-C3A2-D2CF27B1A8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0" y="4394450"/>
            <a:ext cx="491361" cy="48827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583311" y="411480"/>
            <a:ext cx="989240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месту проживания, чаще всего это река (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Поԓнавǝт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ими щи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арыԓǝм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‘Я, женщина из [села] Полноват, пою вам’;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Помәт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Йэпйәм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арыта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ԓ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‘Ефим из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Помута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поёт’,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Сɵрəм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Ващка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‘Василий с [реки]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Сорум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’,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Кар вой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мущаӈө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пўӈԓєм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хуща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‘Около реки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Мозямы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’); 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называет, чьим сыном и внуком он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являюется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Микөԓа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вөн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пухлэӈкэн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‘Младшего Николая старший сын’,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Микө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ԓ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ики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вөн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пухлэӈкэн</a:t>
            </a:r>
            <a:r>
              <a:rPr lang="uk-UA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‘Мужчины Николая Старший сын’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Йурəн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ими ай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пухлэн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‘Женщины ненки младший сын’,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Моԓтан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икэн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ай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пухлэӈки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‘Мужчины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Молданова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младший сынок’,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Вылла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имэн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ай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Иљйа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‘Женщины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Вылла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младший Илья’,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Вэнтəр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икэн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кимəт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хиԓыйэ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‘Мужчины Андрея второй внук’); 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544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AA39A51-E002-F96E-70AA-B5EF6C4F45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5EF984F-8851-1B04-7222-9E9C81CA39E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2484581"/>
            <a:ext cx="364192" cy="36190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93FCC90-0932-2BBB-72FD-33BC97B3F88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3146255"/>
            <a:ext cx="364192" cy="36190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5F8F3D6-D418-5DAC-8FC3-36A67932A24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3742539"/>
            <a:ext cx="364192" cy="36190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C426619-BB1D-97B3-AD64-AB771A73756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4342083"/>
            <a:ext cx="364192" cy="36190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70415" y="868680"/>
            <a:ext cx="9887145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может указывать свои физические данные: (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Ԓ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айәм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вэй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вўтат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ай 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Мущаӈ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‘Шириной с топорище младший из рода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Мущанг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’,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Мӑшәк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пӑԓатө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икиԓэӈкэн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‘Мужчина ростом с кулак’,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Паӈ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пӑԓатө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икиԓэӈкэн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‘Мужчина ростом с большой палец’,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Пушкан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ԓ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уват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ай 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Иљйа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‘Величиной с ружье маленький Илья’,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паӈ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ԓ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уват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ай 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Иља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‘Величиной с палец на рукавице маленький Илья’).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799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021CA94-21A1-993E-7B0E-3D2A25D30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29505BD-2D09-3C62-EF91-0DA3D1BE9F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3" y="2086251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1DBCD06-4DDA-E0AB-3E1A-BDE5252615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1" y="2855650"/>
            <a:ext cx="491361" cy="48827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E282123-C7C4-30A5-7FE6-28EBEDEC3D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1" y="3625050"/>
            <a:ext cx="491361" cy="48827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0B1BD89-23DE-10E8-C3A2-D2CF27B1A8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0" y="4394450"/>
            <a:ext cx="491361" cy="48827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234440" y="746760"/>
            <a:ext cx="9829800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поэтике главным законом является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образность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соответствии с ней перед важными именными понятиями стоит определительно-описательная структура. Эти традиционные эпитеты, делают выражаемую ими действительность настолько наглядной, что она вырисовывается как картина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860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AA39A51-E002-F96E-70AA-B5EF6C4F45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5EF984F-8851-1B04-7222-9E9C81CA39E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2484581"/>
            <a:ext cx="364192" cy="36190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93FCC90-0932-2BBB-72FD-33BC97B3F88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3146255"/>
            <a:ext cx="364192" cy="36190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5F8F3D6-D418-5DAC-8FC3-36A67932A24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3742539"/>
            <a:ext cx="364192" cy="36190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C426619-BB1D-97B3-AD64-AB771A73756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4342083"/>
            <a:ext cx="364192" cy="36190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066226"/>
              </p:ext>
            </p:extLst>
          </p:nvPr>
        </p:nvGraphicFramePr>
        <p:xfrm>
          <a:off x="1070416" y="807720"/>
          <a:ext cx="10633904" cy="41206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33903">
                  <a:extLst>
                    <a:ext uri="{9D8B030D-6E8A-4147-A177-3AD203B41FA5}">
                      <a16:colId xmlns:a16="http://schemas.microsoft.com/office/drawing/2014/main" val="2693811044"/>
                    </a:ext>
                  </a:extLst>
                </a:gridCol>
                <a:gridCol w="5800001">
                  <a:extLst>
                    <a:ext uri="{9D8B030D-6E8A-4147-A177-3AD203B41FA5}">
                      <a16:colId xmlns:a16="http://schemas.microsoft.com/office/drawing/2014/main" val="2356680792"/>
                    </a:ext>
                  </a:extLst>
                </a:gridCol>
              </a:tblGrid>
              <a:tr h="412061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Помǝт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йуханєм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йӑм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пўӈǝԓна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Кӑт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сот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вўԓєп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хораӈ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ай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тащєм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Хɵԓǝм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сот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вўԓєп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войаӈ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ай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тащєм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Тӑм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мӑл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хɵхԓыԓǝтэ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 ин(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ийɵ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Тӑм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мӑл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щӑхрыԓǝтэ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 ин(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ийɵ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Около прекрасной реки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Помут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Мое маленькое стадо в двести оленей,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Мое маленькое стадо в триста оленей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Ведь вот они бегают,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Ведь вот они пасутся.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1979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31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021CA94-21A1-993E-7B0E-3D2A25D30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29505BD-2D09-3C62-EF91-0DA3D1BE9F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3" y="2086251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1DBCD06-4DDA-E0AB-3E1A-BDE5252615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1" y="2855650"/>
            <a:ext cx="491361" cy="48827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E282123-C7C4-30A5-7FE6-28EBEDEC3D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1" y="3625050"/>
            <a:ext cx="491361" cy="48827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0B1BD89-23DE-10E8-C3A2-D2CF27B1A8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0" y="4394450"/>
            <a:ext cx="491361" cy="488271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86062"/>
              </p:ext>
            </p:extLst>
          </p:nvPr>
        </p:nvGraphicFramePr>
        <p:xfrm>
          <a:off x="1583312" y="594360"/>
          <a:ext cx="9663808" cy="5227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2922">
                  <a:extLst>
                    <a:ext uri="{9D8B030D-6E8A-4147-A177-3AD203B41FA5}">
                      <a16:colId xmlns:a16="http://schemas.microsoft.com/office/drawing/2014/main" val="4032975882"/>
                    </a:ext>
                  </a:extLst>
                </a:gridCol>
                <a:gridCol w="5270886">
                  <a:extLst>
                    <a:ext uri="{9D8B030D-6E8A-4147-A177-3AD203B41FA5}">
                      <a16:colId xmlns:a16="http://schemas.microsoft.com/office/drawing/2014/main" val="2080356320"/>
                    </a:ext>
                  </a:extLst>
                </a:gridCol>
              </a:tblGrid>
              <a:tr h="52273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Тɵнта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њуԓа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ай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хопты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Щӑхəр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уха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хɵхəԓта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ԓ,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Вўԓыйэн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ухна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хɵхəԓта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Аийэн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сўрты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кӑртəм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кӑр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Аийэн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пєши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кӑртəм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кӑр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ыв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щи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хɵхԓыийəԓтэ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ԓ.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Олень по кличке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Лонта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нюл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Впереди всех на пастбище бежит,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голове стада он бежит.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молодых оленей вереницу,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маленьких оленят вереницу,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 за собой так и ведёт.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0180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463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AA39A51-E002-F96E-70AA-B5EF6C4F45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5EF984F-8851-1B04-7222-9E9C81CA39E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2484581"/>
            <a:ext cx="364192" cy="36190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93FCC90-0932-2BBB-72FD-33BC97B3F88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3146255"/>
            <a:ext cx="364192" cy="36190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5F8F3D6-D418-5DAC-8FC3-36A67932A24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3742539"/>
            <a:ext cx="364192" cy="36190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C426619-BB1D-97B3-AD64-AB771A73756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4342083"/>
            <a:ext cx="364192" cy="36190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44880" y="396240"/>
            <a:ext cx="94945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Дословное исполнение даже кратких </a:t>
            </a:r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песенных жанров 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редко является результатом памяти. Среди хантов есть исполнители, которым достаточно услышать песню один раз, и они смогут спеть её без запинки. Это происходит из-за полного владения законами метрики и тренировки.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015236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021CA94-21A1-993E-7B0E-3D2A25D30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29505BD-2D09-3C62-EF91-0DA3D1BE9F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3" y="2086251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1DBCD06-4DDA-E0AB-3E1A-BDE5252615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1" y="2855650"/>
            <a:ext cx="491361" cy="48827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E282123-C7C4-30A5-7FE6-28EBEDEC3D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1" y="3625050"/>
            <a:ext cx="491361" cy="48827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0B1BD89-23DE-10E8-C3A2-D2CF27B1A8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0" y="4394450"/>
            <a:ext cx="491361" cy="488271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542664"/>
              </p:ext>
            </p:extLst>
          </p:nvPr>
        </p:nvGraphicFramePr>
        <p:xfrm>
          <a:off x="100013" y="0"/>
          <a:ext cx="12091987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63121">
                  <a:extLst>
                    <a:ext uri="{9D8B030D-6E8A-4147-A177-3AD203B41FA5}">
                      <a16:colId xmlns:a16="http://schemas.microsoft.com/office/drawing/2014/main" val="4180024586"/>
                    </a:ext>
                  </a:extLst>
                </a:gridCol>
                <a:gridCol w="6128866">
                  <a:extLst>
                    <a:ext uri="{9D8B030D-6E8A-4147-A177-3AD203B41FA5}">
                      <a16:colId xmlns:a16="http://schemas.microsoft.com/office/drawing/2014/main" val="1606962786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Хӑрсурт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Павәљө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икиԓэӈки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йө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Њорщийэн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оӈтәп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йаӈ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хоптыйєм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(ө),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Њорщийэн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оӈтәп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хөс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хоптыйєм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(ө),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Хӑрсурт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йохәмө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пайԓэӈки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йө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Йиӈкә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хөн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шўкат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(ө)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иныйәԓтэ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ԓ(ө),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Мўвә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хөн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шўкат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(ө)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иныйәԓтэ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ԓ(ө).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 – мужчина Павел из рода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Харсурт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хрупкими рогами десять моих оленей,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хрупкими рогами двадцать моих оленей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участке бора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Харсурт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Воду не порушат,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Землю не повредят.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7056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577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AA39A51-E002-F96E-70AA-B5EF6C4F45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5EF984F-8851-1B04-7222-9E9C81CA39E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2484581"/>
            <a:ext cx="364192" cy="36190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93FCC90-0932-2BBB-72FD-33BC97B3F88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3146255"/>
            <a:ext cx="364192" cy="36190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5F8F3D6-D418-5DAC-8FC3-36A67932A24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3742539"/>
            <a:ext cx="364192" cy="36190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C426619-BB1D-97B3-AD64-AB771A73756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4342083"/>
            <a:ext cx="364192" cy="36190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222330"/>
              </p:ext>
            </p:extLst>
          </p:nvPr>
        </p:nvGraphicFramePr>
        <p:xfrm>
          <a:off x="457200" y="728664"/>
          <a:ext cx="11114527" cy="480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81091">
                  <a:extLst>
                    <a:ext uri="{9D8B030D-6E8A-4147-A177-3AD203B41FA5}">
                      <a16:colId xmlns:a16="http://schemas.microsoft.com/office/drawing/2014/main" val="2059290246"/>
                    </a:ext>
                  </a:extLst>
                </a:gridCol>
                <a:gridCol w="5633436">
                  <a:extLst>
                    <a:ext uri="{9D8B030D-6E8A-4147-A177-3AD203B41FA5}">
                      <a16:colId xmlns:a16="http://schemas.microsoft.com/office/drawing/2014/main" val="574091717"/>
                    </a:ext>
                  </a:extLst>
                </a:gridCol>
              </a:tblGrid>
              <a:tr h="44739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Тарлин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Павǝљ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икилэн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Вɵнт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хор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оӈтəп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вэт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йаӈ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хоптєм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Щилэ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хɵхԓыийəԓтэ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ԓ,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Йэкəр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йўх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вɵншап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вɵн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оӈтəп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Оӈтəп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хоптэт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щи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хɵхəԓтэ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ԓ.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Мужчины </a:t>
                      </a: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Тарлина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Павла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Пятьдесят оленей с рогами как у диких оленей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Действительно бегают.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большими рогами как сосны в бору,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Рогатые олени вот бегают.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3674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1580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219200" y="678872"/>
            <a:ext cx="831272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>
                <a:solidFill>
                  <a:schemeClr val="accent1"/>
                </a:solidFill>
              </a:rPr>
              <a:t>Жанры музыкального фольклора </a:t>
            </a:r>
            <a:r>
              <a:rPr lang="ru-RU" sz="3200" dirty="0" smtClean="0"/>
              <a:t>–</a:t>
            </a:r>
          </a:p>
          <a:p>
            <a:pPr algn="just"/>
            <a:r>
              <a:rPr lang="ru-RU" sz="4000" dirty="0" smtClean="0"/>
              <a:t>это </a:t>
            </a:r>
            <a:r>
              <a:rPr lang="ru-RU" sz="4000" dirty="0"/>
              <a:t>основные виды музыкальных произведений, созданных </a:t>
            </a:r>
            <a:r>
              <a:rPr lang="ru-RU" sz="4000" dirty="0" smtClean="0"/>
              <a:t>народом  </a:t>
            </a:r>
            <a:r>
              <a:rPr lang="ru-RU" sz="4000" dirty="0"/>
              <a:t>и сохранённых </a:t>
            </a:r>
            <a:r>
              <a:rPr lang="ru-RU" sz="4000" dirty="0" smtClean="0"/>
              <a:t>им </a:t>
            </a:r>
            <a:r>
              <a:rPr lang="ru-RU" sz="4000" dirty="0"/>
              <a:t>на многие поколения с помощью устной передачи от одного человека к </a:t>
            </a:r>
            <a:r>
              <a:rPr lang="ru-RU" sz="4000" dirty="0" smtClean="0"/>
              <a:t>другому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739997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021CA94-21A1-993E-7B0E-3D2A25D30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29505BD-2D09-3C62-EF91-0DA3D1BE9F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3" y="2086251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1DBCD06-4DDA-E0AB-3E1A-BDE5252615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1" y="2855650"/>
            <a:ext cx="491361" cy="48827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E282123-C7C4-30A5-7FE6-28EBEDEC3D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1" y="3625050"/>
            <a:ext cx="491361" cy="48827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0B1BD89-23DE-10E8-C3A2-D2CF27B1A8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0" y="4394450"/>
            <a:ext cx="491361" cy="488271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055346"/>
              </p:ext>
            </p:extLst>
          </p:nvPr>
        </p:nvGraphicFramePr>
        <p:xfrm>
          <a:off x="385763" y="385763"/>
          <a:ext cx="11144249" cy="62150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49390">
                  <a:extLst>
                    <a:ext uri="{9D8B030D-6E8A-4147-A177-3AD203B41FA5}">
                      <a16:colId xmlns:a16="http://schemas.microsoft.com/office/drawing/2014/main" val="1805368681"/>
                    </a:ext>
                  </a:extLst>
                </a:gridCol>
                <a:gridCol w="6294859">
                  <a:extLst>
                    <a:ext uri="{9D8B030D-6E8A-4147-A177-3AD203B41FA5}">
                      <a16:colId xmlns:a16="http://schemas.microsoft.com/office/drawing/2014/main" val="943410381"/>
                    </a:ext>
                  </a:extLst>
                </a:gridCol>
              </a:tblGrid>
              <a:tr h="34609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Йэкәр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йўх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оӈтап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ња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йаӈ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хопты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Йэкәр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йўх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оӈтап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ња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йаӈ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хопты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ывийэн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хөхԓыиийәԓтэ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ывийэн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мӑныиийәԓтэ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Сорок оленей с рогами, как боровые сосны,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Сорок оленей с рогами, как боровые сосны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Они бегают,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Они идут.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6988299"/>
                  </a:ext>
                </a:extLst>
              </a:tr>
              <a:tr h="27541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Нўвәӈ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оӈтәп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йаӈ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вўԓєм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Валәӈ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оӈтәп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йаӈ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вўԓєм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Ӑњайәӈа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хөхәԓтэ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Хурамәӈа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хөхәԓтэ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ветвистыми рогами десять моих оленей,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прямыми рогами десять моих оленей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Они красиво бегут здесь,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Они прекрасно бегают здесь.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0811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146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219200" y="678872"/>
            <a:ext cx="83127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219200" y="387927"/>
            <a:ext cx="102246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ru-RU" sz="360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Принято различать две основные группы жанров</a:t>
            </a:r>
            <a:r>
              <a:rPr lang="ru-RU" sz="3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7417" y="1305342"/>
            <a:ext cx="1104207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Приуроченные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Могут быть обязательной составляющей какого-либо действия или обряда (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заклички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жнивные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свадебные песни и пр.). Также к этой группе относятся песни, приуроченные к видам деятельности (общение с ребёнком — колыбельные,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пестушки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т. п.) или к определённому сезону (весенние, летние). 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err="1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Неприуроченные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К ним относятся большая часть песен эпической традиции, плясовые, лирические песни и инструментальные наигрыши, сопровождающие любые застолья и массовые увеселения. К этому же классу принадлежат частушки и основная часть детского репертуара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00021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12039600" cy="677227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03564" y="360219"/>
            <a:ext cx="8340436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 М. </a:t>
            </a: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Щуров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выделяет три уровня жанровых явлений: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Роды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(эпос, лирика, драма). 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Виды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которые связаны с прикладной функцией произведений народной музыки или с формой их бытования (колыбельные, трудовые, лирические, шуточные, обрядовые — (свадебные), хороводные, календарные и др.). 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Разновидности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внутри видов (например, систематизация свадебных песен в зависимости от их места в обряде).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16697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3F136FE-3AAB-6228-1839-10954A423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448E6EE-7319-03D6-189C-F3F8AA9F7C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1524751"/>
            <a:ext cx="491361" cy="48827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EF2EC4D-8366-1252-3A22-5707D66B4C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18" y="3184864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5646081-70BA-DD56-32ED-0410849A46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75" y="4709616"/>
            <a:ext cx="491361" cy="48827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80179" y="554182"/>
            <a:ext cx="949083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йўкан</a:t>
            </a:r>
            <a:r>
              <a:rPr lang="ru-RU" sz="40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ар </a:t>
            </a:r>
            <a:r>
              <a:rPr lang="ru-RU" sz="40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личная песня </a:t>
            </a:r>
          </a:p>
          <a:p>
            <a:r>
              <a:rPr lang="ru-RU" sz="4000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йўкан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‘собственный, личный’;</a:t>
            </a:r>
          </a:p>
          <a:p>
            <a:pPr algn="ctr"/>
            <a:r>
              <a:rPr lang="ru-RU" sz="4000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ишканщәп</a:t>
            </a:r>
            <a:r>
              <a:rPr lang="ru-RU" sz="40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ар</a:t>
            </a:r>
            <a:r>
              <a:rPr 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– хвалебная песня </a:t>
            </a:r>
          </a:p>
          <a:p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от </a:t>
            </a:r>
            <a:r>
              <a:rPr lang="ru-RU" sz="4000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ишәкты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‘хвалить’;</a:t>
            </a:r>
          </a:p>
          <a:p>
            <a:pPr algn="ctr"/>
            <a:r>
              <a:rPr lang="ru-RU" sz="4000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єкшањщәп</a:t>
            </a:r>
            <a:r>
              <a:rPr lang="ru-RU" sz="40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ар</a:t>
            </a:r>
            <a:r>
              <a:rPr 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– это песня, </a:t>
            </a:r>
          </a:p>
          <a:p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которую сочиняет мама или бабушка ребёнку от имени самого ребёнка</a:t>
            </a:r>
          </a:p>
          <a:p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от глагола </a:t>
            </a:r>
            <a:r>
              <a:rPr lang="ru-RU" sz="4000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єкщањщты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– говорить ласково с ребёнком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33065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021CA94-21A1-993E-7B0E-3D2A25D30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29505BD-2D09-3C62-EF91-0DA3D1BE9F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3" y="2086251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1DBCD06-4DDA-E0AB-3E1A-BDE5252615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1" y="2855650"/>
            <a:ext cx="491361" cy="48827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E282123-C7C4-30A5-7FE6-28EBEDEC3D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1" y="3625050"/>
            <a:ext cx="491361" cy="48827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0B1BD89-23DE-10E8-C3A2-D2CF27B1A8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0" y="4394450"/>
            <a:ext cx="491361" cy="48827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37359" y="1082041"/>
            <a:ext cx="928116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главной причиной жизнеспособности и продуктивности богатого обско-угорского песенного творчества является то, что оно основывается на чрезвычайно взаимосвязанной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многоярусной системе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6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Соблюдение этих форм требует столько же духовной энергии, как например, поэзия Гомера»  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[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Шмидт 1995, с. 122].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8784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AA39A51-E002-F96E-70AA-B5EF6C4F45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37032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5EF984F-8851-1B04-7222-9E9C81CA39E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2484581"/>
            <a:ext cx="364192" cy="36190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93FCC90-0932-2BBB-72FD-33BC97B3F88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3146255"/>
            <a:ext cx="364192" cy="36190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5F8F3D6-D418-5DAC-8FC3-36A67932A24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3742539"/>
            <a:ext cx="364192" cy="36190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C426619-BB1D-97B3-AD64-AB771A73756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4342083"/>
            <a:ext cx="364192" cy="36190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70415" y="883920"/>
            <a:ext cx="953662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Одним из важных основ закономерности является </a:t>
            </a: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повторение</a:t>
            </a:r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процесс соотнесения повторяемых структур разных ярусов приводит к изменению психического состояния как у исполнителя, так и у слушателей».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[Шмидт 1995, с. 122]</a:t>
            </a:r>
            <a:endParaRPr lang="ru-RU" sz="36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После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исполнения тридцати – сорока строк песни певец может испытывать легкий экстаз.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46171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021CA94-21A1-993E-7B0E-3D2A25D30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29505BD-2D09-3C62-EF91-0DA3D1BE9F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3" y="2086251"/>
            <a:ext cx="491361" cy="4882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1DBCD06-4DDA-E0AB-3E1A-BDE5252615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1" y="2855650"/>
            <a:ext cx="491361" cy="48827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E282123-C7C4-30A5-7FE6-28EBEDEC3D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1" y="3625050"/>
            <a:ext cx="491361" cy="48827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0B1BD89-23DE-10E8-C3A2-D2CF27B1A8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50" y="4394450"/>
            <a:ext cx="491361" cy="488271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586129"/>
              </p:ext>
            </p:extLst>
          </p:nvPr>
        </p:nvGraphicFramePr>
        <p:xfrm>
          <a:off x="1091950" y="335281"/>
          <a:ext cx="10871450" cy="6522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58448">
                  <a:extLst>
                    <a:ext uri="{9D8B030D-6E8A-4147-A177-3AD203B41FA5}">
                      <a16:colId xmlns:a16="http://schemas.microsoft.com/office/drawing/2014/main" val="1809101481"/>
                    </a:ext>
                  </a:extLst>
                </a:gridCol>
                <a:gridCol w="5213002">
                  <a:extLst>
                    <a:ext uri="{9D8B030D-6E8A-4147-A177-3AD203B41FA5}">
                      <a16:colId xmlns:a16="http://schemas.microsoft.com/office/drawing/2014/main" val="3808676318"/>
                    </a:ext>
                  </a:extLst>
                </a:gridCol>
              </a:tblGrid>
              <a:tr h="65227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Ванщав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ə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 ими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йө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эӈкэн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хуты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йө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Ванщав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ə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 ими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йө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эӈкэн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хуты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 щи па ары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йө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әтємийэ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йө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Щи па лупи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йө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әтємийэ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Йўван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Вањка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йө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йӑм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пиԓыйєм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Йўван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Вањка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йө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йӑм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пиԓыйєм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 и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пўш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па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тўв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ə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йӑм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йўпина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йө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Хуљща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вўйи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йө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әтємийэ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 и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пўш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мӑнма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йӑм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йўпина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йө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Хуљща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кӑнши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йө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)ԓ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әтємийэ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Несчастная женщина из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Ванзевата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Несчастная женщина из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Ванзевата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сейчас я пою вам,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Вновь говорю я вам.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Ивана-Ваньку моего дорогого супруга,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Ивана-Ваньку моего дорогого друга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однажды увезли,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Где я его возьму теперь?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однажды он уехал,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Где я его отыщу теперь?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1446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458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AA39A51-E002-F96E-70AA-B5EF6C4F45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5EF984F-8851-1B04-7222-9E9C81CA39E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2484581"/>
            <a:ext cx="364192" cy="36190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93FCC90-0932-2BBB-72FD-33BC97B3F88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3146255"/>
            <a:ext cx="364192" cy="36190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5F8F3D6-D418-5DAC-8FC3-36A67932A24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3742539"/>
            <a:ext cx="364192" cy="36190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C426619-BB1D-97B3-AD64-AB771A73756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3" y="4342083"/>
            <a:ext cx="364192" cy="36190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742891"/>
              </p:ext>
            </p:extLst>
          </p:nvPr>
        </p:nvGraphicFramePr>
        <p:xfrm>
          <a:off x="1070415" y="762000"/>
          <a:ext cx="10252905" cy="5090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6505">
                  <a:extLst>
                    <a:ext uri="{9D8B030D-6E8A-4147-A177-3AD203B41FA5}">
                      <a16:colId xmlns:a16="http://schemas.microsoft.com/office/drawing/2014/main" val="998209563"/>
                    </a:ext>
                  </a:extLst>
                </a:gridCol>
                <a:gridCol w="4916400">
                  <a:extLst>
                    <a:ext uri="{9D8B030D-6E8A-4147-A177-3AD203B41FA5}">
                      <a16:colId xmlns:a16="http://schemas.microsoft.com/office/drawing/2014/main" val="1081401149"/>
                    </a:ext>
                  </a:extLst>
                </a:gridCol>
              </a:tblGrid>
              <a:tr h="5090160">
                <a:tc>
                  <a:txBody>
                    <a:bodyPr/>
                    <a:lstStyle/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Вөнта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мӑнԓәм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вөнт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вой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кӑнләм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Йиӈка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мӑнԓәм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йиӈк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хў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кӑнләм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мўвємән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йиӈкємән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Йошєм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төԓәм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ԓ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өхийа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ԓԓ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мўвємән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йиӈкємән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86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Кўрєм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төԓәм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ԓ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өхийа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ԓԓ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єм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лес пойду, лесных зверей ищу,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воды отправлюсь, водных рыб ищу.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моей земле, на моей воде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Рукой поведу, свободно веду,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моей земле, на моей воде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Ногой веду, свободно веду.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8010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4272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1686</TotalTime>
  <Words>1200</Words>
  <Application>Microsoft Office PowerPoint</Application>
  <PresentationFormat>Широкоэкранный</PresentationFormat>
  <Paragraphs>144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Favorit Pro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6</dc:creator>
  <cp:lastModifiedBy>Пользователь</cp:lastModifiedBy>
  <cp:revision>28</cp:revision>
  <dcterms:created xsi:type="dcterms:W3CDTF">2024-06-17T05:17:42Z</dcterms:created>
  <dcterms:modified xsi:type="dcterms:W3CDTF">2025-04-14T07:56:31Z</dcterms:modified>
</cp:coreProperties>
</file>