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5"/>
  </p:notesMasterIdLst>
  <p:sldIdLst>
    <p:sldId id="256" r:id="rId2"/>
    <p:sldId id="348" r:id="rId3"/>
    <p:sldId id="349" r:id="rId4"/>
    <p:sldId id="351" r:id="rId5"/>
    <p:sldId id="350" r:id="rId6"/>
    <p:sldId id="352" r:id="rId7"/>
    <p:sldId id="353" r:id="rId8"/>
    <p:sldId id="354" r:id="rId9"/>
    <p:sldId id="355" r:id="rId10"/>
    <p:sldId id="358" r:id="rId11"/>
    <p:sldId id="359" r:id="rId12"/>
    <p:sldId id="360" r:id="rId13"/>
    <p:sldId id="361" r:id="rId14"/>
    <p:sldId id="362" r:id="rId15"/>
    <p:sldId id="363" r:id="rId16"/>
    <p:sldId id="364" r:id="rId17"/>
    <p:sldId id="365" r:id="rId18"/>
    <p:sldId id="366" r:id="rId19"/>
    <p:sldId id="367" r:id="rId20"/>
    <p:sldId id="370" r:id="rId21"/>
    <p:sldId id="368" r:id="rId22"/>
    <p:sldId id="369" r:id="rId23"/>
    <p:sldId id="34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9F403A4-6173-4F74-8D50-AB2BFA55328E}">
          <p14:sldIdLst>
            <p14:sldId id="256"/>
            <p14:sldId id="348"/>
            <p14:sldId id="349"/>
            <p14:sldId id="351"/>
            <p14:sldId id="350"/>
            <p14:sldId id="352"/>
            <p14:sldId id="353"/>
            <p14:sldId id="354"/>
            <p14:sldId id="355"/>
            <p14:sldId id="358"/>
            <p14:sldId id="359"/>
            <p14:sldId id="360"/>
            <p14:sldId id="361"/>
            <p14:sldId id="362"/>
            <p14:sldId id="363"/>
            <p14:sldId id="364"/>
            <p14:sldId id="365"/>
            <p14:sldId id="366"/>
            <p14:sldId id="367"/>
            <p14:sldId id="370"/>
            <p14:sldId id="368"/>
            <p14:sldId id="369"/>
            <p14:sldId id="34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4F81C1"/>
    <a:srgbClr val="DA5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00" autoAdjust="0"/>
    <p:restoredTop sz="94713" autoAdjust="0"/>
  </p:normalViewPr>
  <p:slideViewPr>
    <p:cSldViewPr>
      <p:cViewPr>
        <p:scale>
          <a:sx n="118" d="100"/>
          <a:sy n="118" d="100"/>
        </p:scale>
        <p:origin x="-154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notesViewPr>
    <p:cSldViewPr>
      <p:cViewPr varScale="1">
        <p:scale>
          <a:sx n="88" d="100"/>
          <a:sy n="88" d="100"/>
        </p:scale>
        <p:origin x="-378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FE086A-AB82-4C26-8B21-EF32414D3B21}" type="datetimeFigureOut">
              <a:rPr lang="ru-RU" smtClean="0"/>
              <a:pPr/>
              <a:t>22.07.2024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AEB420-B1BE-49EA-831D-FB114DBB33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893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22959AA-8C76-48E3-8370-7A8A82B3380A}" type="slidenum">
              <a:rPr lang="ru-RU">
                <a:latin typeface="Arial" charset="0"/>
              </a:rPr>
              <a:pPr eaLnBrk="1" hangingPunct="1"/>
              <a:t>1</a:t>
            </a:fld>
            <a:endParaRPr lang="ru-RU">
              <a:latin typeface="Arial" charset="0"/>
            </a:endParaRPr>
          </a:p>
        </p:txBody>
      </p:sp>
      <p:sp>
        <p:nvSpPr>
          <p:cNvPr id="2355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6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dirty="0"/>
          </a:p>
        </p:txBody>
      </p:sp>
      <p:sp>
        <p:nvSpPr>
          <p:cNvPr id="23557" name="Номер слайда 3"/>
          <p:cNvSpPr txBox="1">
            <a:spLocks noGrp="1"/>
          </p:cNvSpPr>
          <p:nvPr/>
        </p:nvSpPr>
        <p:spPr bwMode="auto">
          <a:xfrm>
            <a:off x="3884489" y="8685848"/>
            <a:ext cx="2971907" cy="45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5416B230-7A8E-4476-AB18-75FCCEF88EC9}" type="slidenum">
              <a:rPr lang="ru-RU" sz="1200">
                <a:latin typeface="Arial" charset="0"/>
              </a:rPr>
              <a:pPr algn="r" eaLnBrk="1" hangingPunct="1"/>
              <a:t>1</a:t>
            </a:fld>
            <a:endParaRPr lang="ru-RU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371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22.07.2024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22.07.2024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22.07.2024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укла 1 шт с фон"/>
          <p:cNvPicPr>
            <a:picLocks noChangeAspect="1" noChangeArrowheads="1"/>
          </p:cNvPicPr>
          <p:nvPr/>
        </p:nvPicPr>
        <p:blipFill>
          <a:blip r:embed="rId3">
            <a:lum bright="-4000" contrast="-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70" r="31415"/>
          <a:stretch>
            <a:fillRect/>
          </a:stretch>
        </p:blipFill>
        <p:spPr bwMode="auto">
          <a:xfrm>
            <a:off x="8450" y="-11701"/>
            <a:ext cx="1619250" cy="6858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5589240"/>
            <a:ext cx="9144000" cy="1328154"/>
          </a:xfrm>
          <a:prstGeom prst="rect">
            <a:avLst/>
          </a:prstGeom>
          <a:gradFill rotWithShape="1">
            <a:gsLst>
              <a:gs pos="0">
                <a:srgbClr val="FC9204"/>
              </a:gs>
              <a:gs pos="100000">
                <a:srgbClr val="FF010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Ханты-Мансийск</a:t>
            </a:r>
          </a:p>
          <a:p>
            <a:pPr algn="ctr"/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25 июня 2024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79712" y="260648"/>
            <a:ext cx="6768752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Обско-угорский институт прикладных исследований и разработок</a:t>
            </a:r>
          </a:p>
          <a:p>
            <a:pPr algn="ctr"/>
            <a:endParaRPr lang="ru-RU" sz="3200" b="1" dirty="0">
              <a:solidFill>
                <a:srgbClr val="FF0000"/>
              </a:solidFill>
            </a:endParaRPr>
          </a:p>
          <a:p>
            <a:pPr algn="ctr"/>
            <a:endParaRPr lang="ru-RU" sz="2800" b="1" dirty="0">
              <a:solidFill>
                <a:srgbClr val="FF0000"/>
              </a:solidFill>
            </a:endParaRPr>
          </a:p>
          <a:p>
            <a:pPr algn="ctr"/>
            <a:endParaRPr lang="ru-RU" sz="32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urier New" panose="02070309020205020404" pitchFamily="49" charset="0"/>
            </a:endParaRPr>
          </a:p>
          <a:p>
            <a:pPr algn="ctr"/>
            <a:endParaRPr lang="ru-RU" sz="32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ourier New" panose="02070309020205020404" pitchFamily="49" charset="0"/>
            </a:endParaRPr>
          </a:p>
          <a:p>
            <a:pPr algn="ctr"/>
            <a:r>
              <a:rPr lang="ru-RU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Хантыйские сказки о животных: система персонажей</a:t>
            </a:r>
          </a:p>
        </p:txBody>
      </p:sp>
      <p:pic>
        <p:nvPicPr>
          <p:cNvPr id="7" name="Рисунок 6" descr="ЛОГО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692696"/>
            <a:ext cx="1325878" cy="8640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816362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8352928" cy="532859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800" b="1" dirty="0"/>
              <a:t>Сказка </a:t>
            </a:r>
            <a:r>
              <a:rPr lang="ru-RU" sz="2800" b="1" dirty="0" err="1"/>
              <a:t>Карщ</a:t>
            </a:r>
            <a:r>
              <a:rPr lang="ru-RU" sz="2800" b="1" dirty="0"/>
              <a:t> ‘</a:t>
            </a:r>
            <a:r>
              <a:rPr lang="ru-RU" sz="2800" b="1" dirty="0" err="1"/>
              <a:t>Орел</a:t>
            </a:r>
            <a:r>
              <a:rPr lang="ru-RU" sz="2800" b="1" dirty="0"/>
              <a:t>’</a:t>
            </a:r>
          </a:p>
          <a:p>
            <a:pPr marL="45720" indent="0" algn="ctr">
              <a:buNone/>
            </a:pPr>
            <a:endParaRPr lang="ru-RU" sz="2800" b="1" dirty="0"/>
          </a:p>
          <a:p>
            <a:pPr marL="45720" indent="0" algn="ctr">
              <a:buNone/>
            </a:pPr>
            <a:endParaRPr lang="ru-RU" sz="2800" b="1" dirty="0"/>
          </a:p>
          <a:p>
            <a:r>
              <a:rPr lang="ru-RU" b="1" dirty="0"/>
              <a:t> Группы персонажей</a:t>
            </a:r>
            <a:r>
              <a:rPr lang="ru-RU" dirty="0"/>
              <a:t>: </a:t>
            </a:r>
          </a:p>
          <a:p>
            <a:pPr>
              <a:buFontTx/>
              <a:buChar char="-"/>
            </a:pPr>
            <a:r>
              <a:rPr lang="ru-RU" dirty="0"/>
              <a:t>положительные – старик, старуха, орел, девушка, </a:t>
            </a:r>
            <a:r>
              <a:rPr lang="ru-RU" dirty="0" smtClean="0"/>
              <a:t>юноша</a:t>
            </a:r>
            <a:endParaRPr lang="ru-RU" dirty="0"/>
          </a:p>
          <a:p>
            <a:pPr>
              <a:buFontTx/>
              <a:buChar char="-"/>
            </a:pPr>
            <a:r>
              <a:rPr lang="ru-RU" dirty="0"/>
              <a:t>отрицательные </a:t>
            </a:r>
            <a:r>
              <a:rPr lang="ru-RU" dirty="0" smtClean="0"/>
              <a:t>– отец дочери </a:t>
            </a:r>
            <a:r>
              <a:rPr lang="ru-RU" dirty="0"/>
              <a:t>.</a:t>
            </a:r>
          </a:p>
          <a:p>
            <a:pPr lvl="0">
              <a:buClr>
                <a:srgbClr val="F14124">
                  <a:lumMod val="75000"/>
                </a:srgbClr>
              </a:buClr>
            </a:pPr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Чудесный вымысел 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состоит в том, что старик вырастил орленка, взял он с собой старика и полетели в город к его сестрам, чтобы старик забрал у них маленький ящик, в котором жили люди. Старшая сестра не дала ему ящик, средняя сестра также не дала ларец, и только младшая сестра отдала старику маленький ларчик. 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8717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8352928" cy="5328592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ru-RU" sz="2800" b="1" dirty="0"/>
              <a:t>Сказка Ԓ</a:t>
            </a:r>
            <a:r>
              <a:rPr lang="ru-RU" sz="2800" b="1" dirty="0" err="1"/>
              <a:t>апат</a:t>
            </a:r>
            <a:r>
              <a:rPr lang="ru-RU" sz="2800" b="1" dirty="0"/>
              <a:t> ай ԓ</a:t>
            </a:r>
            <a:r>
              <a:rPr lang="ru-RU" sz="2800" b="1" dirty="0" err="1"/>
              <a:t>аӈки</a:t>
            </a:r>
            <a:r>
              <a:rPr lang="ru-RU" sz="2800" b="1" dirty="0"/>
              <a:t> ‘Семь мышат’</a:t>
            </a:r>
          </a:p>
          <a:p>
            <a:pPr marL="45720" indent="0" algn="ctr">
              <a:buNone/>
            </a:pPr>
            <a:endParaRPr lang="ru-RU" sz="2800" b="1" dirty="0"/>
          </a:p>
          <a:p>
            <a:r>
              <a:rPr lang="ru-RU" b="1" dirty="0"/>
              <a:t> Группы персонажей</a:t>
            </a:r>
            <a:r>
              <a:rPr lang="ru-RU" dirty="0"/>
              <a:t>: </a:t>
            </a:r>
          </a:p>
          <a:p>
            <a:pPr>
              <a:buFontTx/>
              <a:buChar char="-"/>
            </a:pPr>
            <a:r>
              <a:rPr lang="ru-RU" dirty="0"/>
              <a:t>положительные –мышата. </a:t>
            </a:r>
          </a:p>
          <a:p>
            <a:pPr>
              <a:buFontTx/>
              <a:buChar char="-"/>
            </a:pPr>
            <a:r>
              <a:rPr lang="ru-RU" dirty="0"/>
              <a:t>отрицательные - </a:t>
            </a:r>
            <a:r>
              <a:rPr lang="ru-RU" dirty="0" err="1" smtClean="0"/>
              <a:t>Менкв</a:t>
            </a:r>
            <a:r>
              <a:rPr lang="ru-RU" dirty="0" smtClean="0"/>
              <a:t>.</a:t>
            </a:r>
            <a:endParaRPr lang="ru-RU" dirty="0"/>
          </a:p>
          <a:p>
            <a:pPr>
              <a:buFontTx/>
              <a:buChar char="-"/>
            </a:pPr>
            <a:endParaRPr lang="ru-RU" dirty="0"/>
          </a:p>
          <a:p>
            <a:pPr lvl="0">
              <a:buClr>
                <a:srgbClr val="F14124">
                  <a:lumMod val="75000"/>
                </a:srgbClr>
              </a:buClr>
            </a:pPr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Чудесный вымысел 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состоит </a:t>
            </a: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в том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, что семь мышат, живущих в золотом домике, олицетворяют тайные (шаманские) силы природы. Их проникновение в жизнь – это выход из золотого дома, а слопцы представляют испытание миром материи. Эта сказка олицетворяет миф о духах-покровителях. В ней божества верховьев Оби в облике семи мышей побеждают одноголового, двухголового и трехголового великанов-</a:t>
            </a:r>
            <a:r>
              <a:rPr lang="ru-RU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менков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, превращая их в чувал (тип очага). После этого мыши стали духами, «приносящими вести» из земного мира к небу </a:t>
            </a:r>
            <a:r>
              <a:rPr lang="ru-RU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Торуму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 и обратно.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1427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8352928" cy="532859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800" b="1" dirty="0"/>
              <a:t>Кумулятивные сказки </a:t>
            </a:r>
          </a:p>
          <a:p>
            <a:pPr marL="45720" indent="0" algn="ctr">
              <a:buNone/>
            </a:pPr>
            <a:endParaRPr lang="ru-RU" sz="2800" b="1" dirty="0"/>
          </a:p>
          <a:p>
            <a:r>
              <a:rPr lang="ru-RU" b="1" dirty="0"/>
              <a:t> </a:t>
            </a:r>
            <a:r>
              <a:rPr lang="ru-RU" dirty="0"/>
              <a:t>Происходит цепочка событий. </a:t>
            </a:r>
          </a:p>
          <a:p>
            <a:endParaRPr lang="ru-RU" dirty="0"/>
          </a:p>
          <a:p>
            <a:r>
              <a:rPr lang="ru-RU" dirty="0"/>
              <a:t>Повторяются диалоги. </a:t>
            </a:r>
          </a:p>
          <a:p>
            <a:endParaRPr lang="ru-RU" dirty="0"/>
          </a:p>
          <a:p>
            <a:r>
              <a:rPr lang="ru-RU" dirty="0"/>
              <a:t>Один главный персонаж. </a:t>
            </a:r>
          </a:p>
          <a:p>
            <a:endParaRPr lang="ru-RU" dirty="0"/>
          </a:p>
          <a:p>
            <a:r>
              <a:rPr lang="ru-RU" dirty="0"/>
              <a:t>Смена второстепенных персонажей от эпизода к эпизоду. 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4514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8352928" cy="532859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800" b="1" dirty="0"/>
              <a:t>Сказка Шов</a:t>
            </a:r>
            <a:r>
              <a:rPr lang="en-US" sz="2800" b="1" dirty="0"/>
              <a:t>ǝ</a:t>
            </a:r>
            <a:r>
              <a:rPr lang="ru-RU" sz="2800" b="1" dirty="0" err="1"/>
              <a:t>рлэ</a:t>
            </a:r>
            <a:r>
              <a:rPr lang="ru-RU" sz="2800" b="1" dirty="0"/>
              <a:t> </a:t>
            </a:r>
            <a:r>
              <a:rPr lang="ru-RU" sz="2800" b="1" dirty="0" err="1"/>
              <a:t>ʻЗайчишкаʼ</a:t>
            </a:r>
            <a:endParaRPr lang="ru-RU" sz="2800" b="1" dirty="0"/>
          </a:p>
          <a:p>
            <a:pPr marL="45720" indent="0" algn="ctr">
              <a:buNone/>
            </a:pPr>
            <a:endParaRPr lang="ru-RU" sz="2800" b="1" dirty="0"/>
          </a:p>
          <a:p>
            <a:r>
              <a:rPr lang="ru-RU" b="1" dirty="0"/>
              <a:t> Происходит цепочка событий: зайчишка </a:t>
            </a:r>
            <a:r>
              <a:rPr lang="ru-RU" b="1" dirty="0" smtClean="0"/>
              <a:t>поранил губу, и тем самим хочет наказать осоку</a:t>
            </a:r>
            <a:r>
              <a:rPr lang="ru-RU" b="1" dirty="0" smtClean="0"/>
              <a:t>. </a:t>
            </a:r>
            <a:endParaRPr lang="ru-RU" b="1" dirty="0"/>
          </a:p>
          <a:p>
            <a:r>
              <a:rPr lang="ru-RU" b="1" dirty="0"/>
              <a:t>Повторяются диалоги: просит  наказать  и  траву,  и  огонь,  и  озеро  и  т.  д. </a:t>
            </a:r>
          </a:p>
          <a:p>
            <a:r>
              <a:rPr lang="ru-RU" b="1" dirty="0"/>
              <a:t>Один главный персонаж: зайчишка. </a:t>
            </a:r>
          </a:p>
          <a:p>
            <a:r>
              <a:rPr lang="ru-RU" b="1" dirty="0"/>
              <a:t>Смена второстепенных персонажей от эпизода к эпизоду: </a:t>
            </a:r>
            <a:r>
              <a:rPr lang="ru-RU" b="1" dirty="0" smtClean="0"/>
              <a:t>трава отправляет зайчишку к огню, огонь отправляет к озеру. </a:t>
            </a: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5357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8352928" cy="532859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800" b="1" dirty="0"/>
              <a:t>Сказка Ай вой </a:t>
            </a:r>
            <a:r>
              <a:rPr lang="ru-RU" sz="2800" b="1" dirty="0" err="1"/>
              <a:t>икие</a:t>
            </a:r>
            <a:r>
              <a:rPr lang="ru-RU" sz="2800" b="1" dirty="0"/>
              <a:t> ‘Мышонок’</a:t>
            </a:r>
          </a:p>
          <a:p>
            <a:pPr marL="45720" indent="0" algn="ctr">
              <a:buNone/>
            </a:pPr>
            <a:endParaRPr lang="ru-RU" sz="2800" b="1" dirty="0"/>
          </a:p>
          <a:p>
            <a:r>
              <a:rPr lang="ru-RU" b="1" dirty="0"/>
              <a:t> Происходит цепочка событий: мышонок встречается с оленем, с сестрой . </a:t>
            </a:r>
          </a:p>
          <a:p>
            <a:endParaRPr lang="ru-RU" b="1" dirty="0"/>
          </a:p>
          <a:p>
            <a:r>
              <a:rPr lang="ru-RU" b="1" dirty="0"/>
              <a:t>Повторяются диалоги: </a:t>
            </a:r>
            <a:r>
              <a:rPr lang="ru-RU" b="1" dirty="0" smtClean="0"/>
              <a:t>олень просит выйти мышонка, через ухо, нос, и т.д</a:t>
            </a:r>
            <a:r>
              <a:rPr lang="ru-RU" b="1" dirty="0" smtClean="0"/>
              <a:t>. </a:t>
            </a:r>
            <a:endParaRPr lang="ru-RU" b="1" dirty="0"/>
          </a:p>
          <a:p>
            <a:endParaRPr lang="ru-RU" b="1" dirty="0"/>
          </a:p>
          <a:p>
            <a:r>
              <a:rPr lang="ru-RU" b="1" dirty="0"/>
              <a:t>Один главный персонаж: </a:t>
            </a:r>
            <a:r>
              <a:rPr lang="ru-RU" b="1" dirty="0" smtClean="0"/>
              <a:t>мышонок</a:t>
            </a:r>
            <a:r>
              <a:rPr lang="ru-RU" b="1" dirty="0" smtClean="0"/>
              <a:t>. </a:t>
            </a:r>
            <a:endParaRPr lang="ru-RU" b="1" dirty="0"/>
          </a:p>
          <a:p>
            <a:r>
              <a:rPr lang="ru-RU" b="1" dirty="0" smtClean="0"/>
              <a:t>Смена </a:t>
            </a:r>
            <a:r>
              <a:rPr lang="ru-RU" b="1" dirty="0"/>
              <a:t>второстепенных персонажей от эпизода к эпизоду: </a:t>
            </a:r>
            <a:r>
              <a:rPr lang="ru-RU" b="1" dirty="0" smtClean="0"/>
              <a:t> встреча с оленем, встреча с сестрой</a:t>
            </a:r>
            <a:r>
              <a:rPr lang="ru-RU" b="1" dirty="0" smtClean="0"/>
              <a:t>. </a:t>
            </a: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2407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8352928" cy="532859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800" b="1" dirty="0"/>
              <a:t>Этиологические сказки</a:t>
            </a:r>
          </a:p>
          <a:p>
            <a:pPr marL="45720" indent="0" algn="ctr">
              <a:buNone/>
            </a:pPr>
            <a:endParaRPr lang="ru-RU" sz="2800" b="1" dirty="0"/>
          </a:p>
          <a:p>
            <a:r>
              <a:rPr lang="ru-RU" b="1" dirty="0"/>
              <a:t> </a:t>
            </a:r>
            <a:r>
              <a:rPr lang="ru-RU" dirty="0"/>
              <a:t>во вступлении разъясняется происхождение или особенности внешнего вида какого-либо животного;</a:t>
            </a:r>
          </a:p>
          <a:p>
            <a:endParaRPr lang="ru-RU" dirty="0"/>
          </a:p>
          <a:p>
            <a:r>
              <a:rPr lang="ru-RU" dirty="0"/>
              <a:t> главные персонажи; </a:t>
            </a:r>
          </a:p>
          <a:p>
            <a:endParaRPr lang="ru-RU" dirty="0"/>
          </a:p>
          <a:p>
            <a:r>
              <a:rPr lang="ru-RU" dirty="0"/>
              <a:t>отвечает на вопрос о происхождении чего-либо. </a:t>
            </a:r>
          </a:p>
          <a:p>
            <a:endParaRPr lang="ru-RU" b="1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2226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8352928" cy="5328592"/>
          </a:xfrm>
        </p:spPr>
        <p:txBody>
          <a:bodyPr>
            <a:normAutofit fontScale="77500" lnSpcReduction="20000"/>
          </a:bodyPr>
          <a:lstStyle/>
          <a:p>
            <a:pPr marL="45720" indent="0" algn="ctr">
              <a:buNone/>
            </a:pPr>
            <a:r>
              <a:rPr lang="ru-RU" sz="2800" b="1" dirty="0"/>
              <a:t>Сказка </a:t>
            </a:r>
            <a:r>
              <a:rPr lang="ru-RU" sz="2800" b="1" dirty="0" err="1"/>
              <a:t>Хутиса</a:t>
            </a:r>
            <a:r>
              <a:rPr lang="ru-RU" sz="2800" b="1" dirty="0"/>
              <a:t> </a:t>
            </a:r>
            <a:r>
              <a:rPr lang="ru-RU" sz="2800" b="1" dirty="0" err="1"/>
              <a:t>кўщар</a:t>
            </a:r>
            <a:r>
              <a:rPr lang="ru-RU" sz="2800" b="1" dirty="0"/>
              <a:t> </a:t>
            </a:r>
            <a:r>
              <a:rPr lang="ru-RU" sz="2800" b="1" dirty="0" err="1"/>
              <a:t>шӑншәл</a:t>
            </a:r>
            <a:r>
              <a:rPr lang="ru-RU" sz="2800" b="1" dirty="0"/>
              <a:t> </a:t>
            </a:r>
            <a:r>
              <a:rPr lang="ru-RU" sz="2800" b="1" dirty="0" err="1"/>
              <a:t>пӑнтәӈа</a:t>
            </a:r>
            <a:r>
              <a:rPr lang="ru-RU" sz="2800" b="1" dirty="0"/>
              <a:t> </a:t>
            </a:r>
            <a:r>
              <a:rPr lang="ru-RU" sz="2800" b="1" dirty="0" err="1"/>
              <a:t>йис</a:t>
            </a:r>
            <a:r>
              <a:rPr lang="ru-RU" sz="2800" b="1" dirty="0"/>
              <a:t> ‘Как у бурундука спина полосатой стала’</a:t>
            </a:r>
          </a:p>
          <a:p>
            <a:pPr marL="45720" indent="0" algn="ctr">
              <a:buNone/>
            </a:pPr>
            <a:endParaRPr lang="ru-RU" sz="2800" b="1" dirty="0"/>
          </a:p>
          <a:p>
            <a:r>
              <a:rPr lang="ru-RU" b="1" dirty="0"/>
              <a:t> во вступлении разъясняется происхождение или особенности внешнего вида какого-либо животного: </a:t>
            </a:r>
            <a:r>
              <a:rPr lang="ru-RU" b="1" dirty="0"/>
              <a:t>Медведь и бурундук были хорошими друзьями, но однажды они решили поспорить, в какую сторону </a:t>
            </a:r>
            <a:r>
              <a:rPr lang="ru-RU" b="1" dirty="0" err="1"/>
              <a:t>взойдет</a:t>
            </a:r>
            <a:r>
              <a:rPr lang="ru-RU" b="1" dirty="0"/>
              <a:t> солнце, и бурундук победил, тогда медведь рассердился и попытался поймать бурундука, но бурундуку удалось отскочить от медведя, но когти медведя оставили на бурундуке полосы. Так спина бурундука стала полосатой, а медведь тем временем стал плохо относиться к бурундуку, как показано в тексте: Щи </a:t>
            </a:r>
            <a:r>
              <a:rPr lang="ru-RU" b="1" dirty="0" err="1"/>
              <a:t>вўш</a:t>
            </a:r>
            <a:r>
              <a:rPr lang="ru-RU" b="1" dirty="0"/>
              <a:t> </a:t>
            </a:r>
            <a:r>
              <a:rPr lang="ru-RU" b="1" dirty="0" err="1"/>
              <a:t>эвәԓт</a:t>
            </a:r>
            <a:r>
              <a:rPr lang="ru-RU" b="1" dirty="0"/>
              <a:t> </a:t>
            </a:r>
            <a:r>
              <a:rPr lang="ru-RU" b="1" dirty="0" err="1"/>
              <a:t>мойпәр</a:t>
            </a:r>
            <a:r>
              <a:rPr lang="ru-RU" b="1" dirty="0"/>
              <a:t> па </a:t>
            </a:r>
            <a:r>
              <a:rPr lang="ru-RU" b="1" dirty="0" err="1"/>
              <a:t>кўщар</a:t>
            </a:r>
            <a:r>
              <a:rPr lang="ru-RU" b="1" dirty="0"/>
              <a:t> ԓ</a:t>
            </a:r>
            <a:r>
              <a:rPr lang="ru-RU" b="1" dirty="0" err="1"/>
              <a:t>икәщсаӈән</a:t>
            </a:r>
            <a:r>
              <a:rPr lang="ru-RU" b="1" dirty="0"/>
              <a:t> па </a:t>
            </a:r>
            <a:r>
              <a:rPr lang="ru-RU" b="1" dirty="0" err="1"/>
              <a:t>лŏхсәӈа</a:t>
            </a:r>
            <a:r>
              <a:rPr lang="ru-RU" b="1" dirty="0"/>
              <a:t> </a:t>
            </a:r>
            <a:r>
              <a:rPr lang="ru-RU" b="1" dirty="0" err="1"/>
              <a:t>ӑнт</a:t>
            </a:r>
            <a:r>
              <a:rPr lang="ru-RU" b="1" dirty="0"/>
              <a:t> </a:t>
            </a:r>
            <a:r>
              <a:rPr lang="ru-RU" b="1" dirty="0" err="1"/>
              <a:t>вŏ</a:t>
            </a:r>
            <a:r>
              <a:rPr lang="ru-RU" b="1" dirty="0"/>
              <a:t>ԓԓ</a:t>
            </a:r>
            <a:r>
              <a:rPr lang="ru-RU" b="1" dirty="0" err="1"/>
              <a:t>аӈән</a:t>
            </a:r>
            <a:r>
              <a:rPr lang="ru-RU" b="1" dirty="0"/>
              <a:t>. А </a:t>
            </a:r>
            <a:r>
              <a:rPr lang="ru-RU" b="1" dirty="0" err="1"/>
              <a:t>мойпәр</a:t>
            </a:r>
            <a:r>
              <a:rPr lang="ru-RU" b="1" dirty="0"/>
              <a:t> </a:t>
            </a:r>
            <a:r>
              <a:rPr lang="ru-RU" b="1" dirty="0" err="1"/>
              <a:t>кўш</a:t>
            </a:r>
            <a:r>
              <a:rPr lang="ru-RU" b="1" dirty="0"/>
              <a:t> </a:t>
            </a:r>
            <a:r>
              <a:rPr lang="ru-RU" b="1" dirty="0" err="1"/>
              <a:t>пантәт</a:t>
            </a:r>
            <a:r>
              <a:rPr lang="ru-RU" b="1" dirty="0"/>
              <a:t> </a:t>
            </a:r>
            <a:r>
              <a:rPr lang="ru-RU" b="1" dirty="0" err="1"/>
              <a:t>кўщар</a:t>
            </a:r>
            <a:r>
              <a:rPr lang="ru-RU" b="1" dirty="0"/>
              <a:t> </a:t>
            </a:r>
            <a:r>
              <a:rPr lang="ru-RU" b="1" dirty="0" err="1"/>
              <a:t>шӑшән</a:t>
            </a:r>
            <a:r>
              <a:rPr lang="ru-RU" b="1" dirty="0"/>
              <a:t> </a:t>
            </a:r>
            <a:r>
              <a:rPr lang="ru-RU" b="1" dirty="0" err="1"/>
              <a:t>хуԓна</a:t>
            </a:r>
            <a:r>
              <a:rPr lang="ru-RU" b="1" dirty="0"/>
              <a:t> </a:t>
            </a:r>
            <a:r>
              <a:rPr lang="ru-RU" b="1" dirty="0" err="1"/>
              <a:t>вŏ</a:t>
            </a:r>
            <a:r>
              <a:rPr lang="ru-RU" b="1" dirty="0"/>
              <a:t>ԓԓ</a:t>
            </a:r>
            <a:r>
              <a:rPr lang="ru-RU" b="1" dirty="0" err="1"/>
              <a:t>әт</a:t>
            </a:r>
            <a:r>
              <a:rPr lang="ru-RU" b="1" dirty="0"/>
              <a:t>, </a:t>
            </a:r>
            <a:r>
              <a:rPr lang="ru-RU" b="1" dirty="0" err="1"/>
              <a:t>кўщар</a:t>
            </a:r>
            <a:r>
              <a:rPr lang="ru-RU" b="1" dirty="0"/>
              <a:t> </a:t>
            </a:r>
            <a:r>
              <a:rPr lang="ru-RU" b="1" dirty="0" err="1"/>
              <a:t>шӑшәԓән</a:t>
            </a:r>
            <a:r>
              <a:rPr lang="ru-RU" b="1" dirty="0"/>
              <a:t> </a:t>
            </a:r>
            <a:r>
              <a:rPr lang="ru-RU" b="1" dirty="0" err="1"/>
              <a:t>пантәт</a:t>
            </a:r>
            <a:r>
              <a:rPr lang="ru-RU" b="1" dirty="0"/>
              <a:t> </a:t>
            </a:r>
            <a:r>
              <a:rPr lang="ru-RU" b="1" dirty="0" err="1"/>
              <a:t>тӑйа</a:t>
            </a:r>
            <a:r>
              <a:rPr lang="ru-RU" b="1" dirty="0"/>
              <a:t>ԓ ‘С тех пор медведь и бурундук друг на друга сердиты и больше не дружат. А полоски от медвежьих когтей так на спине бурундука и остались, теперь спина бурундука с пятью былыми полосками</a:t>
            </a:r>
            <a:r>
              <a:rPr lang="ru-RU" b="1" dirty="0" smtClean="0"/>
              <a:t>’.</a:t>
            </a:r>
            <a:endParaRPr lang="ru-RU" b="1" dirty="0"/>
          </a:p>
          <a:p>
            <a:endParaRPr lang="ru-RU" b="1" dirty="0"/>
          </a:p>
          <a:p>
            <a:r>
              <a:rPr lang="ru-RU" b="1" dirty="0"/>
              <a:t>Главные персонажи: </a:t>
            </a:r>
            <a:r>
              <a:rPr lang="ru-RU" b="1" dirty="0" smtClean="0"/>
              <a:t>медведь, бурундук</a:t>
            </a:r>
            <a:r>
              <a:rPr lang="ru-RU" b="1" dirty="0" smtClean="0"/>
              <a:t>.</a:t>
            </a:r>
            <a:endParaRPr lang="ru-RU" b="1" dirty="0"/>
          </a:p>
          <a:p>
            <a:endParaRPr lang="ru-RU" b="1" dirty="0"/>
          </a:p>
          <a:p>
            <a:r>
              <a:rPr lang="ru-RU" b="1" dirty="0"/>
              <a:t>Отвечает на вопрос о происхождении чего-либо</a:t>
            </a:r>
            <a:r>
              <a:rPr lang="ru-RU" b="1" dirty="0" smtClean="0"/>
              <a:t>: о полосах на спине у бурундука </a:t>
            </a:r>
            <a:r>
              <a:rPr lang="ru-RU" b="1" dirty="0"/>
              <a:t>.  </a:t>
            </a:r>
          </a:p>
          <a:p>
            <a:endParaRPr lang="ru-RU" b="1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7667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8352928" cy="5328592"/>
          </a:xfrm>
        </p:spPr>
        <p:txBody>
          <a:bodyPr>
            <a:normAutofit fontScale="77500" lnSpcReduction="20000"/>
          </a:bodyPr>
          <a:lstStyle/>
          <a:p>
            <a:pPr marL="45720" indent="0" algn="ctr">
              <a:buNone/>
            </a:pPr>
            <a:r>
              <a:rPr lang="ru-RU" sz="2800" b="1" dirty="0"/>
              <a:t>Сказка </a:t>
            </a:r>
            <a:r>
              <a:rPr lang="ru-RU" sz="2800" b="1" dirty="0" err="1"/>
              <a:t>Муй</a:t>
            </a:r>
            <a:r>
              <a:rPr lang="ru-RU" sz="2800" b="1" dirty="0"/>
              <a:t> </a:t>
            </a:r>
            <a:r>
              <a:rPr lang="ru-RU" sz="2800" b="1" dirty="0" err="1"/>
              <a:t>щирəн</a:t>
            </a:r>
            <a:r>
              <a:rPr lang="ru-RU" sz="2800" b="1" dirty="0"/>
              <a:t> </a:t>
            </a:r>
            <a:r>
              <a:rPr lang="ru-RU" sz="2800" b="1" dirty="0" err="1"/>
              <a:t>Хоӈхрайэн</a:t>
            </a:r>
            <a:r>
              <a:rPr lang="ru-RU" sz="2800" b="1" dirty="0"/>
              <a:t> </a:t>
            </a:r>
            <a:r>
              <a:rPr lang="ru-RU" sz="2800" b="1" dirty="0" err="1"/>
              <a:t>ухə</a:t>
            </a:r>
            <a:r>
              <a:rPr lang="ru-RU" sz="2800" b="1" dirty="0"/>
              <a:t>ԓ </a:t>
            </a:r>
            <a:r>
              <a:rPr lang="ru-RU" sz="2800" b="1" dirty="0" err="1"/>
              <a:t>вўрта</a:t>
            </a:r>
            <a:r>
              <a:rPr lang="ru-RU" sz="2800" b="1" dirty="0"/>
              <a:t> </a:t>
            </a:r>
            <a:r>
              <a:rPr lang="ru-RU" sz="2800" b="1" dirty="0" err="1"/>
              <a:t>йис</a:t>
            </a:r>
            <a:r>
              <a:rPr lang="ru-RU" sz="2800" b="1" dirty="0"/>
              <a:t> ‘Почему у дятла голова красная’</a:t>
            </a:r>
          </a:p>
          <a:p>
            <a:pPr marL="45720" indent="0" algn="ctr">
              <a:buNone/>
            </a:pPr>
            <a:endParaRPr lang="ru-RU" sz="2800" b="1" dirty="0"/>
          </a:p>
          <a:p>
            <a:r>
              <a:rPr lang="ru-RU" b="1" dirty="0"/>
              <a:t> во вступлении разъясняется происхождение или особенности внешнего вида какого-либо животного</a:t>
            </a:r>
            <a:r>
              <a:rPr lang="ru-RU" b="1" dirty="0"/>
              <a:t>: похожая ситуация произошла, когда дятел пообещал чайке сплести клубок ниток для невода за зиму, но к </a:t>
            </a:r>
            <a:r>
              <a:rPr lang="ru-RU" b="1" dirty="0" err="1"/>
              <a:t>прилету</a:t>
            </a:r>
            <a:r>
              <a:rPr lang="ru-RU" b="1" dirty="0"/>
              <a:t> чайки он сплёл только один клубок, потому что у него не было времени сделать это за зиму. Когда прилетела чайка, дятел обманом заставил чайку отдать ему один клубок. Чайка подлетела к дятлу и попросила </a:t>
            </a:r>
            <a:r>
              <a:rPr lang="ru-RU" b="1" dirty="0" err="1"/>
              <a:t>еще</a:t>
            </a:r>
            <a:r>
              <a:rPr lang="ru-RU" b="1" dirty="0"/>
              <a:t> один клубок, но дятел признался, что у него только один клубок ниток. Чайка взяла палку и ударила дятла по голове, и у дятла пошла кровь, так что это пятно осталось навсегда: </a:t>
            </a:r>
            <a:r>
              <a:rPr lang="ru-RU" b="1" dirty="0" err="1"/>
              <a:t>Хăлэв</a:t>
            </a:r>
            <a:r>
              <a:rPr lang="ru-RU" b="1" dirty="0"/>
              <a:t> ԓ</a:t>
            </a:r>
            <a:r>
              <a:rPr lang="ru-RU" b="1" dirty="0" err="1"/>
              <a:t>ыкащəс</a:t>
            </a:r>
            <a:r>
              <a:rPr lang="ru-RU" b="1" dirty="0"/>
              <a:t> па </a:t>
            </a:r>
            <a:r>
              <a:rPr lang="ru-RU" b="1" dirty="0" err="1"/>
              <a:t>Хоӈхралc</a:t>
            </a:r>
            <a:r>
              <a:rPr lang="ru-RU" b="1" dirty="0"/>
              <a:t> ух </a:t>
            </a:r>
            <a:r>
              <a:rPr lang="ru-RU" b="1" dirty="0" err="1"/>
              <a:t>эвəԓт</a:t>
            </a:r>
            <a:r>
              <a:rPr lang="ru-RU" b="1" dirty="0"/>
              <a:t> </a:t>
            </a:r>
            <a:r>
              <a:rPr lang="ru-RU" b="1" dirty="0" err="1"/>
              <a:t>хăтщəсԓэ</a:t>
            </a:r>
            <a:r>
              <a:rPr lang="ru-RU" b="1" dirty="0"/>
              <a:t>. </a:t>
            </a:r>
            <a:r>
              <a:rPr lang="ru-RU" b="1" dirty="0" err="1"/>
              <a:t>Хоӈхра</a:t>
            </a:r>
            <a:r>
              <a:rPr lang="ru-RU" b="1" dirty="0"/>
              <a:t> </a:t>
            </a:r>
            <a:r>
              <a:rPr lang="ru-RU" b="1" dirty="0" err="1"/>
              <a:t>ухə</a:t>
            </a:r>
            <a:r>
              <a:rPr lang="ru-RU" b="1" dirty="0"/>
              <a:t>ԓ </a:t>
            </a:r>
            <a:r>
              <a:rPr lang="ru-RU" b="1" dirty="0" err="1"/>
              <a:t>кăԓыйа</a:t>
            </a:r>
            <a:r>
              <a:rPr lang="ru-RU" b="1" dirty="0"/>
              <a:t> </a:t>
            </a:r>
            <a:r>
              <a:rPr lang="ru-RU" b="1" dirty="0" err="1"/>
              <a:t>тохнcмəс</a:t>
            </a:r>
            <a:r>
              <a:rPr lang="ru-RU" b="1" dirty="0"/>
              <a:t>. Щи </a:t>
            </a:r>
            <a:r>
              <a:rPr lang="ru-RU" b="1" dirty="0" err="1"/>
              <a:t>вўш</a:t>
            </a:r>
            <a:r>
              <a:rPr lang="ru-RU" b="1" dirty="0"/>
              <a:t> </a:t>
            </a:r>
            <a:r>
              <a:rPr lang="ru-RU" b="1" dirty="0" err="1"/>
              <a:t>эвəԓт</a:t>
            </a:r>
            <a:r>
              <a:rPr lang="ru-RU" b="1" dirty="0"/>
              <a:t> ин </a:t>
            </a:r>
            <a:r>
              <a:rPr lang="ru-RU" b="1" dirty="0" err="1"/>
              <a:t>вөнты</a:t>
            </a:r>
            <a:r>
              <a:rPr lang="ru-RU" b="1" dirty="0"/>
              <a:t> </a:t>
            </a:r>
            <a:r>
              <a:rPr lang="ru-RU" b="1" dirty="0" err="1"/>
              <a:t>Хоӈхра</a:t>
            </a:r>
            <a:r>
              <a:rPr lang="ru-RU" b="1" dirty="0"/>
              <a:t> </a:t>
            </a:r>
            <a:r>
              <a:rPr lang="ru-RU" b="1" dirty="0" err="1"/>
              <a:t>вўрты</a:t>
            </a:r>
            <a:r>
              <a:rPr lang="ru-RU" b="1" dirty="0"/>
              <a:t> </a:t>
            </a:r>
            <a:r>
              <a:rPr lang="ru-RU" b="1" dirty="0" err="1"/>
              <a:t>ухəп</a:t>
            </a:r>
            <a:r>
              <a:rPr lang="ru-RU" b="1" dirty="0"/>
              <a:t> щи ‘Разозлилась Чайка и ударила Дятла по голове. У Дятла на голове кровь выступила. С тех пор у Дятла на голове осталось большое красное пятно’.</a:t>
            </a:r>
            <a:endParaRPr lang="ru-RU" b="1" dirty="0"/>
          </a:p>
          <a:p>
            <a:endParaRPr lang="ru-RU" b="1" dirty="0"/>
          </a:p>
          <a:p>
            <a:r>
              <a:rPr lang="ru-RU" b="1" dirty="0"/>
              <a:t>Главные персонажи: </a:t>
            </a:r>
            <a:r>
              <a:rPr lang="ru-RU" b="1" dirty="0" smtClean="0"/>
              <a:t>дятел, чайка</a:t>
            </a:r>
            <a:r>
              <a:rPr lang="ru-RU" b="1" dirty="0" smtClean="0"/>
              <a:t>.</a:t>
            </a:r>
            <a:endParaRPr lang="ru-RU" b="1" dirty="0"/>
          </a:p>
          <a:p>
            <a:endParaRPr lang="ru-RU" b="1" dirty="0"/>
          </a:p>
          <a:p>
            <a:r>
              <a:rPr lang="ru-RU" b="1" dirty="0"/>
              <a:t>Отвечает на вопрос о происхождении чего-либо: </a:t>
            </a:r>
            <a:r>
              <a:rPr lang="ru-RU" b="1" dirty="0" smtClean="0"/>
              <a:t>откуда красное пятно на голове у дятла</a:t>
            </a:r>
            <a:r>
              <a:rPr lang="ru-RU" b="1" dirty="0" smtClean="0"/>
              <a:t>.  </a:t>
            </a:r>
            <a:endParaRPr lang="ru-RU" b="1" dirty="0"/>
          </a:p>
          <a:p>
            <a:endParaRPr lang="ru-RU" b="1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23620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8352928" cy="5328592"/>
          </a:xfrm>
        </p:spPr>
        <p:txBody>
          <a:bodyPr>
            <a:normAutofit fontScale="47500" lnSpcReduction="20000"/>
          </a:bodyPr>
          <a:lstStyle/>
          <a:p>
            <a:pPr marL="45720" indent="0" algn="ctr">
              <a:buNone/>
            </a:pPr>
            <a:r>
              <a:rPr lang="ru-RU" sz="2800" b="1" dirty="0"/>
              <a:t>Сказка </a:t>
            </a:r>
            <a:r>
              <a:rPr lang="ru-RU" sz="2800" b="1" dirty="0" err="1"/>
              <a:t>Кўрәӈ</a:t>
            </a:r>
            <a:r>
              <a:rPr lang="ru-RU" sz="2800" b="1" dirty="0"/>
              <a:t> вой па </a:t>
            </a:r>
            <a:r>
              <a:rPr lang="ru-RU" sz="2800" b="1" dirty="0" err="1"/>
              <a:t>сɵх</a:t>
            </a:r>
            <a:r>
              <a:rPr lang="ru-RU" sz="2800" b="1" dirty="0"/>
              <a:t> ‘Лось и осётр’</a:t>
            </a:r>
          </a:p>
          <a:p>
            <a:pPr marL="45720" indent="0" algn="ctr">
              <a:buNone/>
            </a:pPr>
            <a:endParaRPr lang="ru-RU" sz="2800" b="1" dirty="0"/>
          </a:p>
          <a:p>
            <a:r>
              <a:rPr lang="ru-RU" b="1" dirty="0"/>
              <a:t> во вступлении разъясняется происхождение или особенности внешнего вида какого-либо животного: </a:t>
            </a:r>
            <a:r>
              <a:rPr lang="ru-RU" b="1" dirty="0"/>
              <a:t>В сказке </a:t>
            </a:r>
            <a:r>
              <a:rPr lang="ru-RU" b="1" dirty="0" err="1"/>
              <a:t>Кўрәӈ</a:t>
            </a:r>
            <a:r>
              <a:rPr lang="ru-RU" b="1" dirty="0"/>
              <a:t> вой па </a:t>
            </a:r>
            <a:r>
              <a:rPr lang="ru-RU" b="1" dirty="0" err="1"/>
              <a:t>сɵх</a:t>
            </a:r>
            <a:r>
              <a:rPr lang="ru-RU" b="1" dirty="0"/>
              <a:t> ‘Лось и осётр’, сюжет начинается с того, что лось приходит на берег попить воды, в речке он видит </a:t>
            </a:r>
            <a:r>
              <a:rPr lang="ru-RU" b="1" dirty="0" err="1"/>
              <a:t>осетра</a:t>
            </a:r>
            <a:r>
              <a:rPr lang="ru-RU" b="1" dirty="0"/>
              <a:t>, так он решили подружится, осётр отдал лосю своё красное мясо из-под </a:t>
            </a:r>
            <a:r>
              <a:rPr lang="ru-RU" b="1" dirty="0" err="1"/>
              <a:t>жабер</a:t>
            </a:r>
            <a:r>
              <a:rPr lang="ru-RU" b="1" dirty="0"/>
              <a:t>, лось в свою очередь отдаёт кончик носа с белым мясом. Так они подружились, обменявшись мясом: А </a:t>
            </a:r>
            <a:r>
              <a:rPr lang="ru-RU" b="1" dirty="0" err="1"/>
              <a:t>Сɵхэ</a:t>
            </a:r>
            <a:r>
              <a:rPr lang="ru-RU" b="1" dirty="0"/>
              <a:t>ԓ </a:t>
            </a:r>
            <a:r>
              <a:rPr lang="ru-RU" b="1" dirty="0" err="1"/>
              <a:t>ɵмпәл</a:t>
            </a:r>
            <a:r>
              <a:rPr lang="ru-RU" b="1" dirty="0"/>
              <a:t> </a:t>
            </a:r>
            <a:r>
              <a:rPr lang="ru-RU" b="1" dirty="0" err="1"/>
              <a:t>пўӈә</a:t>
            </a:r>
            <a:r>
              <a:rPr lang="ru-RU" b="1" dirty="0"/>
              <a:t>ԓ </a:t>
            </a:r>
            <a:r>
              <a:rPr lang="ru-RU" b="1" dirty="0" err="1"/>
              <a:t>эвәԓт</a:t>
            </a:r>
            <a:r>
              <a:rPr lang="ru-RU" b="1" dirty="0"/>
              <a:t> </a:t>
            </a:r>
            <a:r>
              <a:rPr lang="ru-RU" b="1" dirty="0" err="1"/>
              <a:t>хў</a:t>
            </a:r>
            <a:r>
              <a:rPr lang="ru-RU" b="1" dirty="0"/>
              <a:t>ԓ </a:t>
            </a:r>
            <a:r>
              <a:rPr lang="ru-RU" b="1" dirty="0" err="1"/>
              <a:t>нух</a:t>
            </a:r>
            <a:r>
              <a:rPr lang="ru-RU" b="1" dirty="0"/>
              <a:t> </a:t>
            </a:r>
            <a:r>
              <a:rPr lang="ru-RU" b="1" dirty="0" err="1"/>
              <a:t>вўс</a:t>
            </a:r>
            <a:r>
              <a:rPr lang="ru-RU" b="1" dirty="0"/>
              <a:t> – </a:t>
            </a:r>
            <a:r>
              <a:rPr lang="ru-RU" b="1" dirty="0" err="1"/>
              <a:t>Кўрәӈ</a:t>
            </a:r>
            <a:r>
              <a:rPr lang="ru-RU" b="1" dirty="0"/>
              <a:t> вой </a:t>
            </a:r>
            <a:r>
              <a:rPr lang="ru-RU" b="1" dirty="0" err="1"/>
              <a:t>њу</a:t>
            </a:r>
            <a:r>
              <a:rPr lang="ru-RU" b="1" dirty="0"/>
              <a:t>ԓԓа, </a:t>
            </a:r>
            <a:r>
              <a:rPr lang="ru-RU" b="1" dirty="0" err="1"/>
              <a:t>Кўрәӈ</a:t>
            </a:r>
            <a:r>
              <a:rPr lang="ru-RU" b="1" dirty="0"/>
              <a:t> вой </a:t>
            </a:r>
            <a:r>
              <a:rPr lang="ru-RU" b="1" dirty="0" err="1"/>
              <a:t>икэ</a:t>
            </a:r>
            <a:r>
              <a:rPr lang="ru-RU" b="1" dirty="0"/>
              <a:t>ԓ </a:t>
            </a:r>
            <a:r>
              <a:rPr lang="ru-RU" b="1" dirty="0" err="1"/>
              <a:t>њу</a:t>
            </a:r>
            <a:r>
              <a:rPr lang="ru-RU" b="1" dirty="0"/>
              <a:t>ԓ </a:t>
            </a:r>
            <a:r>
              <a:rPr lang="ru-RU" b="1" dirty="0" err="1"/>
              <a:t>тыйә</a:t>
            </a:r>
            <a:r>
              <a:rPr lang="ru-RU" b="1" dirty="0"/>
              <a:t>ԓ </a:t>
            </a:r>
            <a:r>
              <a:rPr lang="ru-RU" b="1" dirty="0" err="1"/>
              <a:t>нух</a:t>
            </a:r>
            <a:r>
              <a:rPr lang="ru-RU" b="1" dirty="0"/>
              <a:t> </a:t>
            </a:r>
            <a:r>
              <a:rPr lang="ru-RU" b="1" dirty="0" err="1"/>
              <a:t>вўсԓэ</a:t>
            </a:r>
            <a:r>
              <a:rPr lang="ru-RU" b="1" dirty="0"/>
              <a:t>, </a:t>
            </a:r>
            <a:r>
              <a:rPr lang="ru-RU" b="1" dirty="0" err="1"/>
              <a:t>Сɵхэ</a:t>
            </a:r>
            <a:r>
              <a:rPr lang="ru-RU" b="1" dirty="0"/>
              <a:t>ԓ </a:t>
            </a:r>
            <a:r>
              <a:rPr lang="ru-RU" b="1" dirty="0" err="1"/>
              <a:t>ɵмпәл</a:t>
            </a:r>
            <a:r>
              <a:rPr lang="ru-RU" b="1" dirty="0"/>
              <a:t> </a:t>
            </a:r>
            <a:r>
              <a:rPr lang="ru-RU" b="1" dirty="0" err="1"/>
              <a:t>пўӈԓа</a:t>
            </a:r>
            <a:r>
              <a:rPr lang="ru-RU" b="1" dirty="0"/>
              <a:t> </a:t>
            </a:r>
            <a:r>
              <a:rPr lang="ru-RU" b="1" dirty="0" err="1"/>
              <a:t>щив</a:t>
            </a:r>
            <a:r>
              <a:rPr lang="ru-RU" b="1" dirty="0"/>
              <a:t> </a:t>
            </a:r>
            <a:r>
              <a:rPr lang="ru-RU" b="1" dirty="0" err="1"/>
              <a:t>хɵнтсәԓэ</a:t>
            </a:r>
            <a:r>
              <a:rPr lang="ru-RU" b="1" dirty="0"/>
              <a:t>, щи. </a:t>
            </a:r>
          </a:p>
          <a:p>
            <a:r>
              <a:rPr lang="ru-RU" b="1" dirty="0"/>
              <a:t>– Ин щи, – </a:t>
            </a:r>
            <a:r>
              <a:rPr lang="ru-RU" b="1" dirty="0" err="1"/>
              <a:t>лупийә</a:t>
            </a:r>
            <a:r>
              <a:rPr lang="ru-RU" b="1" dirty="0"/>
              <a:t>ԓ, – и </a:t>
            </a:r>
            <a:r>
              <a:rPr lang="ru-RU" b="1" dirty="0" err="1"/>
              <a:t>нєԓы</a:t>
            </a:r>
            <a:r>
              <a:rPr lang="ru-RU" b="1" dirty="0"/>
              <a:t>, и </a:t>
            </a:r>
            <a:r>
              <a:rPr lang="ru-RU" b="1" dirty="0" err="1"/>
              <a:t>хɵԓы</a:t>
            </a:r>
            <a:r>
              <a:rPr lang="ru-RU" b="1" dirty="0"/>
              <a:t> </a:t>
            </a:r>
            <a:r>
              <a:rPr lang="ru-RU" b="1" dirty="0" err="1"/>
              <a:t>питты</a:t>
            </a:r>
            <a:r>
              <a:rPr lang="ru-RU" b="1" dirty="0"/>
              <a:t> </a:t>
            </a:r>
            <a:r>
              <a:rPr lang="ru-RU" b="1" dirty="0" err="1"/>
              <a:t>вɵнта</a:t>
            </a:r>
            <a:r>
              <a:rPr lang="ru-RU" b="1" dirty="0"/>
              <a:t> ԓ</a:t>
            </a:r>
            <a:r>
              <a:rPr lang="ru-RU" b="1" dirty="0" err="1"/>
              <a:t>ɵхәса</a:t>
            </a:r>
            <a:r>
              <a:rPr lang="ru-RU" b="1" dirty="0"/>
              <a:t> щи </a:t>
            </a:r>
            <a:r>
              <a:rPr lang="ru-RU" b="1" dirty="0" err="1"/>
              <a:t>вɵ</a:t>
            </a:r>
            <a:r>
              <a:rPr lang="ru-RU" b="1" dirty="0"/>
              <a:t>ԓԓ</a:t>
            </a:r>
            <a:r>
              <a:rPr lang="ru-RU" b="1" dirty="0" err="1"/>
              <a:t>әмән</a:t>
            </a:r>
            <a:r>
              <a:rPr lang="ru-RU" b="1" dirty="0"/>
              <a:t>. </a:t>
            </a:r>
            <a:r>
              <a:rPr lang="ru-RU" b="1" dirty="0" err="1"/>
              <a:t>Нăӈ</a:t>
            </a:r>
            <a:r>
              <a:rPr lang="ru-RU" b="1" dirty="0"/>
              <a:t> </a:t>
            </a:r>
            <a:r>
              <a:rPr lang="ru-RU" b="1" dirty="0" err="1"/>
              <a:t>хўԓэн</a:t>
            </a:r>
            <a:r>
              <a:rPr lang="ru-RU" b="1" dirty="0"/>
              <a:t> </a:t>
            </a:r>
            <a:r>
              <a:rPr lang="ru-RU" b="1" dirty="0" err="1"/>
              <a:t>ма</a:t>
            </a:r>
            <a:r>
              <a:rPr lang="ru-RU" b="1" dirty="0"/>
              <a:t>, – </a:t>
            </a:r>
            <a:r>
              <a:rPr lang="ru-RU" b="1" dirty="0" err="1"/>
              <a:t>лупийә</a:t>
            </a:r>
            <a:r>
              <a:rPr lang="ru-RU" b="1" dirty="0"/>
              <a:t>ԓ, – </a:t>
            </a:r>
            <a:r>
              <a:rPr lang="ru-RU" b="1" dirty="0" err="1"/>
              <a:t>њу</a:t>
            </a:r>
            <a:r>
              <a:rPr lang="ru-RU" b="1" dirty="0"/>
              <a:t>ԓ </a:t>
            </a:r>
            <a:r>
              <a:rPr lang="ru-RU" b="1" dirty="0" err="1"/>
              <a:t>тыйэмән</a:t>
            </a:r>
            <a:r>
              <a:rPr lang="ru-RU" b="1" dirty="0"/>
              <a:t> </a:t>
            </a:r>
            <a:r>
              <a:rPr lang="ru-RU" b="1" dirty="0" err="1"/>
              <a:t>тăйԓєм</a:t>
            </a:r>
            <a:r>
              <a:rPr lang="ru-RU" b="1" dirty="0"/>
              <a:t>, </a:t>
            </a:r>
            <a:r>
              <a:rPr lang="ru-RU" b="1" dirty="0" err="1"/>
              <a:t>аԓтԓєм</a:t>
            </a:r>
            <a:r>
              <a:rPr lang="ru-RU" b="1" dirty="0"/>
              <a:t>, </a:t>
            </a:r>
            <a:r>
              <a:rPr lang="ru-RU" b="1" dirty="0" err="1"/>
              <a:t>тɵѣԓәԓєм</a:t>
            </a:r>
            <a:r>
              <a:rPr lang="ru-RU" b="1" dirty="0"/>
              <a:t>, </a:t>
            </a:r>
            <a:r>
              <a:rPr lang="ru-RU" b="1" dirty="0" err="1"/>
              <a:t>нăӈ</a:t>
            </a:r>
            <a:r>
              <a:rPr lang="ru-RU" b="1" dirty="0"/>
              <a:t> </a:t>
            </a:r>
            <a:r>
              <a:rPr lang="ru-RU" b="1" dirty="0" err="1"/>
              <a:t>ма</a:t>
            </a:r>
            <a:r>
              <a:rPr lang="ru-RU" b="1" dirty="0"/>
              <a:t> </a:t>
            </a:r>
            <a:r>
              <a:rPr lang="ru-RU" b="1" dirty="0" err="1"/>
              <a:t>њухєм</a:t>
            </a:r>
            <a:r>
              <a:rPr lang="ru-RU" b="1" dirty="0"/>
              <a:t> па </a:t>
            </a:r>
            <a:r>
              <a:rPr lang="ru-RU" b="1" dirty="0" err="1"/>
              <a:t>ɵмпәл</a:t>
            </a:r>
            <a:r>
              <a:rPr lang="ru-RU" b="1" dirty="0"/>
              <a:t> </a:t>
            </a:r>
            <a:r>
              <a:rPr lang="ru-RU" b="1" dirty="0" err="1"/>
              <a:t>пўӈәԓән</a:t>
            </a:r>
            <a:r>
              <a:rPr lang="ru-RU" b="1" dirty="0"/>
              <a:t> </a:t>
            </a:r>
            <a:r>
              <a:rPr lang="ru-RU" b="1" dirty="0" err="1"/>
              <a:t>тăйԓэн</a:t>
            </a:r>
            <a:r>
              <a:rPr lang="ru-RU" b="1" dirty="0"/>
              <a:t>. </a:t>
            </a:r>
          </a:p>
          <a:p>
            <a:r>
              <a:rPr lang="ru-RU" b="1" dirty="0"/>
              <a:t>Щи, </a:t>
            </a:r>
            <a:r>
              <a:rPr lang="ru-RU" b="1" dirty="0" err="1"/>
              <a:t>Кўрәӈ</a:t>
            </a:r>
            <a:r>
              <a:rPr lang="ru-RU" b="1" dirty="0"/>
              <a:t> вой </a:t>
            </a:r>
            <a:r>
              <a:rPr lang="ru-RU" b="1" dirty="0" err="1"/>
              <a:t>њухи</a:t>
            </a:r>
            <a:r>
              <a:rPr lang="ru-RU" b="1" dirty="0"/>
              <a:t> щи ԓ</a:t>
            </a:r>
            <a:r>
              <a:rPr lang="ru-RU" b="1" dirty="0" err="1"/>
              <a:t>єраӈ</a:t>
            </a:r>
            <a:r>
              <a:rPr lang="ru-RU" b="1" dirty="0"/>
              <a:t>.</a:t>
            </a:r>
          </a:p>
          <a:p>
            <a:r>
              <a:rPr lang="ru-RU" b="1" dirty="0"/>
              <a:t>‘А </a:t>
            </a:r>
            <a:r>
              <a:rPr lang="ru-RU" b="1" dirty="0" err="1"/>
              <a:t>Осетр</a:t>
            </a:r>
            <a:r>
              <a:rPr lang="ru-RU" b="1" dirty="0"/>
              <a:t> из-под жабры мясо рыбы достал – приклеил в нос Лося, Лось свой кончик носа вынул, в сторону жабры </a:t>
            </a:r>
            <a:r>
              <a:rPr lang="ru-RU" b="1" dirty="0" err="1"/>
              <a:t>Осетра</a:t>
            </a:r>
            <a:r>
              <a:rPr lang="ru-RU" b="1" dirty="0"/>
              <a:t> туда приклеил.</a:t>
            </a:r>
          </a:p>
          <a:p>
            <a:r>
              <a:rPr lang="ru-RU" b="1" dirty="0"/>
              <a:t>– Ну все, – говорит, – до тех пор, пока хоть одна женщина </a:t>
            </a:r>
            <a:r>
              <a:rPr lang="ru-RU" b="1" dirty="0" err="1"/>
              <a:t>живет</a:t>
            </a:r>
            <a:r>
              <a:rPr lang="ru-RU" b="1" dirty="0"/>
              <a:t>, пока хоть один мужчина </a:t>
            </a:r>
            <a:r>
              <a:rPr lang="ru-RU" b="1" dirty="0" err="1"/>
              <a:t>живет</a:t>
            </a:r>
            <a:r>
              <a:rPr lang="ru-RU" b="1" dirty="0"/>
              <a:t>, мы будем друзьями. Я </a:t>
            </a:r>
            <a:r>
              <a:rPr lang="ru-RU" b="1" dirty="0" err="1"/>
              <a:t>твое</a:t>
            </a:r>
            <a:r>
              <a:rPr lang="ru-RU" b="1" dirty="0"/>
              <a:t> рыбье мясо, – говорит, – на моем кончике носа ношу, а ты </a:t>
            </a:r>
            <a:r>
              <a:rPr lang="ru-RU" b="1" dirty="0" err="1"/>
              <a:t>мое</a:t>
            </a:r>
            <a:r>
              <a:rPr lang="ru-RU" b="1" dirty="0"/>
              <a:t> мясо в боку жабры носишь.</a:t>
            </a:r>
          </a:p>
          <a:p>
            <a:r>
              <a:rPr lang="ru-RU" b="1" dirty="0"/>
              <a:t>Вот, мясо Лося приросло’.</a:t>
            </a:r>
          </a:p>
          <a:p>
            <a:r>
              <a:rPr lang="ru-RU" b="1" dirty="0"/>
              <a:t>Небольшая по объёму сказка состоит из ряда интересных  мотивов и композиционных элементов, среди которых мы бы выделили следующие особенности: мощь и напористость, преданность и надёжность – вот качества этого сильного животного. Лось не замечает преград, когда </a:t>
            </a:r>
            <a:r>
              <a:rPr lang="ru-RU" b="1" dirty="0" err="1"/>
              <a:t>идет</a:t>
            </a:r>
            <a:r>
              <a:rPr lang="ru-RU" b="1" dirty="0"/>
              <a:t> к цели. Во многих северных племенах этого зверя приравнивали к божеству и делали тотемом, чтобы обрести защиту от болезней и стать сильнее. Лось и его длинный нос, приспособленный для кормления под водой.  </a:t>
            </a:r>
            <a:r>
              <a:rPr lang="ru-RU" b="1" dirty="0" err="1"/>
              <a:t>Осетра</a:t>
            </a:r>
            <a:r>
              <a:rPr lang="ru-RU" b="1" dirty="0"/>
              <a:t> люди издавна считали самой главной, самой вкусной и питательной рыбой. «</a:t>
            </a:r>
            <a:r>
              <a:rPr lang="ru-RU" b="1" dirty="0" err="1"/>
              <a:t>Осетр</a:t>
            </a:r>
            <a:r>
              <a:rPr lang="ru-RU" b="1" dirty="0"/>
              <a:t> — князь рыбий!» — так говорили о нем. «Красны промыслы </a:t>
            </a:r>
            <a:r>
              <a:rPr lang="ru-RU" b="1" dirty="0" err="1"/>
              <a:t>осетром</a:t>
            </a:r>
            <a:r>
              <a:rPr lang="ru-RU" b="1" dirty="0"/>
              <a:t>» — примечали рыбаки.</a:t>
            </a:r>
          </a:p>
          <a:p>
            <a:r>
              <a:rPr lang="ru-RU" b="1" dirty="0" smtClean="0"/>
              <a:t>.</a:t>
            </a:r>
            <a:endParaRPr lang="ru-RU" b="1" dirty="0"/>
          </a:p>
          <a:p>
            <a:endParaRPr lang="ru-RU" b="1" dirty="0"/>
          </a:p>
          <a:p>
            <a:r>
              <a:rPr lang="ru-RU" b="1" dirty="0"/>
              <a:t>Главные персонажи: </a:t>
            </a:r>
            <a:r>
              <a:rPr lang="ru-RU" b="1" dirty="0" smtClean="0"/>
              <a:t>лось, осётр</a:t>
            </a:r>
            <a:endParaRPr lang="ru-RU" b="1" dirty="0"/>
          </a:p>
          <a:p>
            <a:endParaRPr lang="ru-RU" b="1" dirty="0"/>
          </a:p>
          <a:p>
            <a:r>
              <a:rPr lang="ru-RU" b="1" dirty="0"/>
              <a:t>Отвечает на вопрос о происхождении чего-либо: … .  </a:t>
            </a:r>
          </a:p>
          <a:p>
            <a:endParaRPr lang="ru-RU" b="1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4103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8352928" cy="5328592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ru-RU" sz="2800" b="1" dirty="0"/>
              <a:t>Сказка «Почему у глухаря глаза красные»</a:t>
            </a:r>
          </a:p>
          <a:p>
            <a:pPr marL="45720" indent="0" algn="ctr">
              <a:buNone/>
            </a:pPr>
            <a:endParaRPr lang="ru-RU" sz="2800" b="1" dirty="0"/>
          </a:p>
          <a:p>
            <a:r>
              <a:rPr lang="ru-RU" b="1" dirty="0"/>
              <a:t> во вступлении разъясняется происхождение или особенности внешнего вида какого-либо животного</a:t>
            </a:r>
            <a:r>
              <a:rPr lang="ru-RU" b="1" dirty="0" smtClean="0"/>
              <a:t>: повествуется </a:t>
            </a:r>
            <a:r>
              <a:rPr lang="ru-RU" b="1" dirty="0"/>
              <a:t>о птицах, которые искали тёплые края. Глухарь всегда отдельно находится от всех птиц. Когда птицы улетели, глухарь очень долго плакал, так у него глаза от слез покраснели. Весной с юга птицы вернулись, глухарь рассказал, что зимой можно перезимовать, но птицы не поняли его, от чего глухарь опять начал </a:t>
            </a:r>
            <a:r>
              <a:rPr lang="ru-RU" b="1" dirty="0" smtClean="0"/>
              <a:t>плакать.</a:t>
            </a:r>
            <a:endParaRPr lang="ru-RU" b="1" dirty="0"/>
          </a:p>
          <a:p>
            <a:endParaRPr lang="ru-RU" b="1" dirty="0"/>
          </a:p>
          <a:p>
            <a:r>
              <a:rPr lang="ru-RU" b="1" dirty="0"/>
              <a:t>Главные персонажи</a:t>
            </a:r>
            <a:r>
              <a:rPr lang="ru-RU" b="1" dirty="0" smtClean="0"/>
              <a:t>: глухарь, другие птицы.</a:t>
            </a:r>
            <a:endParaRPr lang="ru-RU" b="1" dirty="0"/>
          </a:p>
          <a:p>
            <a:endParaRPr lang="ru-RU" b="1" dirty="0"/>
          </a:p>
          <a:p>
            <a:r>
              <a:rPr lang="ru-RU" b="1" dirty="0"/>
              <a:t>Отвечает на вопрос о происхождении чего-либо</a:t>
            </a:r>
            <a:r>
              <a:rPr lang="ru-RU" b="1" dirty="0" smtClean="0"/>
              <a:t>: о происхождении красных пятен вокруг глаз.  </a:t>
            </a:r>
            <a:endParaRPr lang="ru-RU" b="1" dirty="0"/>
          </a:p>
          <a:p>
            <a:endParaRPr lang="ru-RU" b="1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5784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836712"/>
            <a:ext cx="8424936" cy="5400600"/>
          </a:xfrm>
        </p:spPr>
        <p:txBody>
          <a:bodyPr/>
          <a:lstStyle/>
          <a:p>
            <a:pPr algn="just"/>
            <a:endParaRPr lang="ru-RU" sz="2800" b="1" dirty="0"/>
          </a:p>
          <a:p>
            <a:pPr algn="just"/>
            <a:endParaRPr lang="ru-RU" sz="2800" b="1" dirty="0"/>
          </a:p>
          <a:p>
            <a:pPr algn="just"/>
            <a:endParaRPr lang="ru-RU" sz="2800" b="1" dirty="0"/>
          </a:p>
          <a:p>
            <a:pPr algn="just"/>
            <a:r>
              <a:rPr lang="ru-RU" sz="2800" b="1" dirty="0"/>
              <a:t>Устное народное творчество</a:t>
            </a:r>
            <a:r>
              <a:rPr lang="ru-RU" sz="2800" dirty="0"/>
              <a:t> - это словесное творчество народа, передаваемое (из уст в уста) из поколения в поколение.</a:t>
            </a:r>
          </a:p>
          <a:p>
            <a:pPr marL="45720" indent="0" algn="just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300446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8352928" cy="5328592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ru-RU" sz="2800" b="1" dirty="0"/>
              <a:t>Сказка П</a:t>
            </a:r>
            <a:r>
              <a:rPr lang="en-US" sz="2800" b="1" dirty="0"/>
              <a:t>ă</a:t>
            </a:r>
            <a:r>
              <a:rPr lang="ru-RU" sz="2800" b="1" dirty="0" err="1"/>
              <a:t>стэк</a:t>
            </a:r>
            <a:r>
              <a:rPr lang="ru-RU" sz="2800" b="1" dirty="0"/>
              <a:t> ‘Рябчик’</a:t>
            </a:r>
          </a:p>
          <a:p>
            <a:pPr marL="45720" indent="0" algn="ctr">
              <a:buNone/>
            </a:pPr>
            <a:endParaRPr lang="ru-RU" sz="2800" b="1" dirty="0"/>
          </a:p>
          <a:p>
            <a:r>
              <a:rPr lang="ru-RU" b="1" dirty="0"/>
              <a:t> во вступлении разъясняется происхождение или особенности внешнего вида какого-либо животного: в сказке повествуется о белом мясе рябчика, раньше рябчик был большой птицей. Однажды он внезапно вспорхнул и напугал </a:t>
            </a:r>
            <a:r>
              <a:rPr lang="ru-RU" b="1" dirty="0" err="1"/>
              <a:t>Торума</a:t>
            </a:r>
            <a:r>
              <a:rPr lang="ru-RU" b="1" dirty="0"/>
              <a:t>. </a:t>
            </a:r>
            <a:r>
              <a:rPr lang="ru-RU" b="1" dirty="0" err="1"/>
              <a:t>Торум</a:t>
            </a:r>
            <a:r>
              <a:rPr lang="ru-RU" b="1" dirty="0"/>
              <a:t> рассердился и порвал его на семь частей, на семь сторон света раскидал по кусочку. Из одного кусочка стал теперешний рябчик. И с тех пор белое мясо рябчиковое мясо есть у всех зверей и птиц. У глухаря есть белое мясо, у лося вдоль хребта тоже идет белое мясо рябчика. </a:t>
            </a:r>
          </a:p>
          <a:p>
            <a:r>
              <a:rPr lang="ru-RU" b="1" dirty="0"/>
              <a:t>Главные персонажи: </a:t>
            </a:r>
            <a:r>
              <a:rPr lang="ru-RU" b="1" dirty="0"/>
              <a:t>р</a:t>
            </a:r>
            <a:r>
              <a:rPr lang="ru-RU" b="1" dirty="0" smtClean="0"/>
              <a:t>ябчик, </a:t>
            </a:r>
            <a:r>
              <a:rPr lang="ru-RU" b="1" dirty="0" err="1" smtClean="0"/>
              <a:t>Торум</a:t>
            </a:r>
            <a:endParaRPr lang="ru-RU" b="1" dirty="0"/>
          </a:p>
          <a:p>
            <a:endParaRPr lang="ru-RU" b="1" dirty="0"/>
          </a:p>
          <a:p>
            <a:r>
              <a:rPr lang="ru-RU" b="1" dirty="0"/>
              <a:t>Отвечает на вопрос о происхождении чего-либо</a:t>
            </a:r>
            <a:r>
              <a:rPr lang="ru-RU" b="1" dirty="0" smtClean="0"/>
              <a:t>: происхождение белого мяса птицы.  </a:t>
            </a:r>
            <a:endParaRPr lang="ru-RU" b="1" dirty="0"/>
          </a:p>
          <a:p>
            <a:endParaRPr lang="ru-RU" b="1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28545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8352928" cy="5328592"/>
          </a:xfrm>
        </p:spPr>
        <p:txBody>
          <a:bodyPr>
            <a:normAutofit fontScale="85000" lnSpcReduction="20000"/>
          </a:bodyPr>
          <a:lstStyle/>
          <a:p>
            <a:pPr marL="45720" indent="0" algn="ctr">
              <a:buNone/>
            </a:pPr>
            <a:r>
              <a:rPr lang="ru-RU" sz="2800" b="1" dirty="0"/>
              <a:t>Сказка </a:t>
            </a:r>
            <a:r>
              <a:rPr lang="ru-RU" sz="2800" b="1" dirty="0" err="1"/>
              <a:t>Муй</a:t>
            </a:r>
            <a:r>
              <a:rPr lang="ru-RU" sz="2800" b="1" dirty="0"/>
              <a:t> </a:t>
            </a:r>
            <a:r>
              <a:rPr lang="ru-RU" sz="2800" b="1" dirty="0" err="1"/>
              <a:t>вўрән</a:t>
            </a:r>
            <a:r>
              <a:rPr lang="ru-RU" sz="2800" b="1" dirty="0"/>
              <a:t> сорт ух </a:t>
            </a:r>
            <a:r>
              <a:rPr lang="ru-RU" sz="2800" b="1" dirty="0" err="1"/>
              <a:t>йоша</a:t>
            </a:r>
            <a:r>
              <a:rPr lang="ru-RU" sz="2800" b="1" dirty="0"/>
              <a:t> </a:t>
            </a:r>
            <a:r>
              <a:rPr lang="ru-RU" sz="2800" b="1" dirty="0" err="1"/>
              <a:t>павтәс</a:t>
            </a:r>
            <a:r>
              <a:rPr lang="ru-RU" sz="2800" b="1" dirty="0"/>
              <a:t> ‘Как у щуки голова появилась…’</a:t>
            </a:r>
          </a:p>
          <a:p>
            <a:pPr marL="45720" indent="0" algn="ctr">
              <a:buNone/>
            </a:pPr>
            <a:endParaRPr lang="ru-RU" sz="2800" b="1" dirty="0"/>
          </a:p>
          <a:p>
            <a:r>
              <a:rPr lang="ru-RU" b="1" dirty="0"/>
              <a:t> во вступлении разъясняется происхождение или особенности внешнего вида какого-либо животного: </a:t>
            </a:r>
            <a:r>
              <a:rPr lang="ru-RU" b="1" dirty="0" smtClean="0"/>
              <a:t> </a:t>
            </a:r>
            <a:r>
              <a:rPr lang="ru-RU" b="1" dirty="0"/>
              <a:t>В начале сказки поясняется, что в древние времена у щуки не было головы. Она обратилась к Водному духу с просьбой сделать ей голову. Он отказал ей, считая, что она злая, вдруг всех рыб вокруг съест. Однажды Водный дух отправился в гости. В это время Щука проглотила девочку, рыбака с лодкой, лося, мужчину </a:t>
            </a:r>
            <a:r>
              <a:rPr lang="ru-RU" b="1" dirty="0" err="1"/>
              <a:t>Мощ</a:t>
            </a:r>
            <a:r>
              <a:rPr lang="ru-RU" b="1" dirty="0"/>
              <a:t>, </a:t>
            </a:r>
            <a:r>
              <a:rPr lang="ru-RU" b="1" dirty="0" err="1"/>
              <a:t>cтаруху</a:t>
            </a:r>
            <a:r>
              <a:rPr lang="ru-RU" b="1" dirty="0"/>
              <a:t>, ворону, лопату, нож в ножнах, палку для выбивания снега, деталь нарт, кукушку, чайку, ковшик, палец бабы Яги. Окрепла от этих костей голова Щуки, большие зубы у неё </a:t>
            </a:r>
            <a:r>
              <a:rPr lang="ru-RU" b="1" dirty="0" smtClean="0"/>
              <a:t>выросли.</a:t>
            </a:r>
            <a:endParaRPr lang="ru-RU" b="1" dirty="0"/>
          </a:p>
          <a:p>
            <a:endParaRPr lang="ru-RU" b="1" dirty="0"/>
          </a:p>
          <a:p>
            <a:r>
              <a:rPr lang="ru-RU" b="1" dirty="0"/>
              <a:t>Главные персонажи: щука, водный </a:t>
            </a:r>
            <a:r>
              <a:rPr lang="ru-RU" b="1" dirty="0" smtClean="0"/>
              <a:t>дух.</a:t>
            </a:r>
            <a:endParaRPr lang="ru-RU" b="1" dirty="0"/>
          </a:p>
          <a:p>
            <a:endParaRPr lang="ru-RU" b="1" dirty="0"/>
          </a:p>
          <a:p>
            <a:r>
              <a:rPr lang="ru-RU" b="1" dirty="0"/>
              <a:t>Отвечает на вопрос о происхождении чего-либо</a:t>
            </a:r>
            <a:r>
              <a:rPr lang="ru-RU" b="1" dirty="0" smtClean="0"/>
              <a:t>: о происхождении хищной рыбы.  </a:t>
            </a:r>
            <a:endParaRPr lang="ru-RU" b="1" dirty="0"/>
          </a:p>
          <a:p>
            <a:endParaRPr lang="ru-RU" b="1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90139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8352928" cy="532859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800" b="1" dirty="0"/>
              <a:t>Выводы</a:t>
            </a:r>
          </a:p>
          <a:p>
            <a:pPr marL="45720" indent="0" algn="ctr">
              <a:buNone/>
            </a:pPr>
            <a:endParaRPr lang="ru-RU" sz="2800" b="1" dirty="0"/>
          </a:p>
          <a:p>
            <a:pPr marL="45720" indent="0" algn="ctr">
              <a:buNone/>
            </a:pPr>
            <a:endParaRPr lang="ru-RU" sz="2800" b="1" dirty="0"/>
          </a:p>
          <a:p>
            <a:r>
              <a:rPr lang="ru-RU" dirty="0"/>
              <a:t> В хантыйских сказках о животных реальность не просто тесно переплетается с фантастикой (герои говорят, думают), но и, пожалуй, даже занимает более значительное место: внешность и повадки животных, фон реалистичны, а герои-животные и их отношения представляют характеры и отношения между людьми.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52231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укла 1 шт с фон"/>
          <p:cNvPicPr>
            <a:picLocks noChangeAspect="1" noChangeArrowheads="1"/>
          </p:cNvPicPr>
          <p:nvPr/>
        </p:nvPicPr>
        <p:blipFill>
          <a:blip r:embed="rId2">
            <a:lum bright="-4000" contrast="-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70" r="31415"/>
          <a:stretch>
            <a:fillRect/>
          </a:stretch>
        </p:blipFill>
        <p:spPr bwMode="auto">
          <a:xfrm>
            <a:off x="8450" y="-11701"/>
            <a:ext cx="1619250" cy="6858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5589240"/>
            <a:ext cx="9144000" cy="1328154"/>
          </a:xfrm>
          <a:prstGeom prst="rect">
            <a:avLst/>
          </a:prstGeom>
          <a:gradFill rotWithShape="1">
            <a:gsLst>
              <a:gs pos="0">
                <a:srgbClr val="FC9204"/>
              </a:gs>
              <a:gs pos="100000">
                <a:srgbClr val="FF010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397949"/>
            <a:ext cx="48062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>
                <a:solidFill>
                  <a:srgbClr val="4E67C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 !!!</a:t>
            </a:r>
          </a:p>
        </p:txBody>
      </p:sp>
    </p:spTree>
    <p:extLst>
      <p:ext uri="{BB962C8B-B14F-4D97-AF65-F5344CB8AC3E}">
        <p14:creationId xmlns:p14="http://schemas.microsoft.com/office/powerpoint/2010/main" val="4102658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988840"/>
            <a:ext cx="8424936" cy="4248472"/>
          </a:xfrm>
        </p:spPr>
        <p:txBody>
          <a:bodyPr/>
          <a:lstStyle/>
          <a:p>
            <a:pPr algn="just"/>
            <a:r>
              <a:rPr lang="ru-RU" sz="2800" b="1" dirty="0"/>
              <a:t>Сказки о животных </a:t>
            </a:r>
            <a:r>
              <a:rPr lang="ru-RU" sz="2800" dirty="0"/>
              <a:t>— это такие сказки, в которых животные — основные действующие лица. </a:t>
            </a:r>
          </a:p>
          <a:p>
            <a:pPr algn="just"/>
            <a:endParaRPr lang="ru-RU" sz="2800" dirty="0"/>
          </a:p>
          <a:p>
            <a:pPr algn="just"/>
            <a:r>
              <a:rPr lang="ru-RU" sz="2800" dirty="0"/>
              <a:t>Мир зверей в сказках выражает мысли и чувства людей, их взгляды на жизнь.</a:t>
            </a:r>
          </a:p>
        </p:txBody>
      </p:sp>
    </p:spTree>
    <p:extLst>
      <p:ext uri="{BB962C8B-B14F-4D97-AF65-F5344CB8AC3E}">
        <p14:creationId xmlns:p14="http://schemas.microsoft.com/office/powerpoint/2010/main" val="2379062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908720"/>
            <a:ext cx="7488832" cy="520594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800" b="1" dirty="0"/>
              <a:t>Классификация сказок о животных </a:t>
            </a:r>
          </a:p>
          <a:p>
            <a:pPr marL="45720" indent="0" algn="ctr">
              <a:buNone/>
            </a:pPr>
            <a:r>
              <a:rPr lang="ru-RU" sz="2800" b="1" dirty="0"/>
              <a:t>по В. Я. </a:t>
            </a:r>
            <a:r>
              <a:rPr lang="ru-RU" sz="2800" b="1" dirty="0" err="1"/>
              <a:t>Пропп</a:t>
            </a:r>
            <a:endParaRPr lang="ru-RU" sz="2800" b="1" dirty="0"/>
          </a:p>
          <a:p>
            <a:pPr marL="45720" indent="0" algn="ctr">
              <a:buNone/>
            </a:pPr>
            <a:endParaRPr lang="ru-RU" sz="2800" b="1" dirty="0"/>
          </a:p>
          <a:p>
            <a:r>
              <a:rPr lang="ru-RU" dirty="0"/>
              <a:t> сказки о диких животных; </a:t>
            </a:r>
          </a:p>
          <a:p>
            <a:r>
              <a:rPr lang="ru-RU" dirty="0"/>
              <a:t> сказки о диких и домашних животных; </a:t>
            </a:r>
          </a:p>
          <a:p>
            <a:r>
              <a:rPr lang="ru-RU" dirty="0"/>
              <a:t> сказки о человеке и диких животных; </a:t>
            </a:r>
          </a:p>
          <a:p>
            <a:r>
              <a:rPr lang="ru-RU" dirty="0"/>
              <a:t> сказки о домашних животных; </a:t>
            </a:r>
          </a:p>
          <a:p>
            <a:r>
              <a:rPr lang="ru-RU" dirty="0"/>
              <a:t> сказки о птицах, рыбах и др.; </a:t>
            </a:r>
          </a:p>
          <a:p>
            <a:r>
              <a:rPr lang="ru-RU" dirty="0"/>
              <a:t> сказки о прочих животных, растениях и др.</a:t>
            </a:r>
          </a:p>
        </p:txBody>
      </p:sp>
    </p:spTree>
    <p:extLst>
      <p:ext uri="{BB962C8B-B14F-4D97-AF65-F5344CB8AC3E}">
        <p14:creationId xmlns:p14="http://schemas.microsoft.com/office/powerpoint/2010/main" val="32152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908720"/>
            <a:ext cx="7488832" cy="520594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800" b="1" dirty="0"/>
              <a:t>Классификация сюжетного става </a:t>
            </a:r>
            <a:br>
              <a:rPr lang="ru-RU" sz="2800" b="1" dirty="0"/>
            </a:br>
            <a:r>
              <a:rPr lang="ru-RU" sz="2800" b="1" dirty="0"/>
              <a:t>хантыйских сказок по А. А. Ким</a:t>
            </a:r>
          </a:p>
          <a:p>
            <a:pPr marL="45720" indent="0" algn="ctr">
              <a:buNone/>
            </a:pPr>
            <a:endParaRPr lang="ru-RU" sz="2800" b="1" dirty="0"/>
          </a:p>
          <a:p>
            <a:r>
              <a:rPr lang="ru-RU" dirty="0"/>
              <a:t> сюжеты о происхождении, в основе которых лежит демонстрация современного порядка вещей, истории о происхождении людей, вещей и животных;</a:t>
            </a:r>
          </a:p>
          <a:p>
            <a:r>
              <a:rPr lang="ru-RU" dirty="0"/>
              <a:t> сюжеты о противостоянии и соперничестве;</a:t>
            </a:r>
          </a:p>
          <a:p>
            <a:r>
              <a:rPr lang="ru-RU" dirty="0"/>
              <a:t> сюжеты о наказании;</a:t>
            </a:r>
          </a:p>
          <a:p>
            <a:r>
              <a:rPr lang="ru-RU" dirty="0"/>
              <a:t> сюжеты о мести;</a:t>
            </a:r>
          </a:p>
          <a:p>
            <a:r>
              <a:rPr lang="ru-RU" dirty="0"/>
              <a:t> другие сюжеты. </a:t>
            </a:r>
          </a:p>
        </p:txBody>
      </p:sp>
    </p:spTree>
    <p:extLst>
      <p:ext uri="{BB962C8B-B14F-4D97-AF65-F5344CB8AC3E}">
        <p14:creationId xmlns:p14="http://schemas.microsoft.com/office/powerpoint/2010/main" val="2521899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908720"/>
            <a:ext cx="7488832" cy="5205944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ru-RU" sz="2800" b="1" dirty="0"/>
              <a:t>Система персонажей</a:t>
            </a:r>
          </a:p>
          <a:p>
            <a:pPr marL="45720" indent="0" algn="ctr">
              <a:buNone/>
            </a:pPr>
            <a:endParaRPr lang="ru-RU" sz="2800" b="1" dirty="0"/>
          </a:p>
          <a:p>
            <a:r>
              <a:rPr lang="ru-RU" dirty="0"/>
              <a:t> </a:t>
            </a:r>
            <a:r>
              <a:rPr lang="ru-RU" b="1" dirty="0"/>
              <a:t>Главные</a:t>
            </a:r>
            <a:r>
              <a:rPr lang="ru-RU" dirty="0"/>
              <a:t> – центральные действующие лица, обладают самостоятельными характерами и имеют прямую связь со всеми уровнями содержания сказочного произведения.</a:t>
            </a:r>
          </a:p>
          <a:p>
            <a:r>
              <a:rPr lang="ru-RU" dirty="0"/>
              <a:t> </a:t>
            </a:r>
            <a:r>
              <a:rPr lang="ru-RU" b="1" dirty="0"/>
              <a:t>Второстепенные</a:t>
            </a:r>
            <a:r>
              <a:rPr lang="ru-RU" dirty="0"/>
              <a:t> – принимают достаточно активное участие в сюжете. Они имеют собственный характер, однако им уделяется гораздо меньше внимания.</a:t>
            </a:r>
          </a:p>
          <a:p>
            <a:r>
              <a:rPr lang="ru-RU" dirty="0"/>
              <a:t> </a:t>
            </a:r>
            <a:r>
              <a:rPr lang="ru-RU" b="1" dirty="0"/>
              <a:t>Эпизодические</a:t>
            </a:r>
            <a:r>
              <a:rPr lang="ru-RU" dirty="0"/>
              <a:t> – появляются в одном-двух эпизодах сюжета. Часто не обладают собственным характером.</a:t>
            </a:r>
          </a:p>
          <a:p>
            <a:r>
              <a:rPr lang="ru-RU" dirty="0"/>
              <a:t> </a:t>
            </a:r>
            <a:r>
              <a:rPr lang="ru-RU" b="1" dirty="0" err="1"/>
              <a:t>Внесценические</a:t>
            </a:r>
            <a:r>
              <a:rPr lang="ru-RU" dirty="0"/>
              <a:t> – действующие лица, о которых идёт речь, но при этом они не принимают участия в действии.</a:t>
            </a:r>
          </a:p>
        </p:txBody>
      </p:sp>
    </p:spTree>
    <p:extLst>
      <p:ext uri="{BB962C8B-B14F-4D97-AF65-F5344CB8AC3E}">
        <p14:creationId xmlns:p14="http://schemas.microsoft.com/office/powerpoint/2010/main" val="1551279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908720"/>
            <a:ext cx="7848872" cy="532859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800" b="1" dirty="0"/>
              <a:t>Хантыйские сказки о животных</a:t>
            </a:r>
          </a:p>
          <a:p>
            <a:pPr marL="45720" indent="0" algn="ctr">
              <a:buNone/>
            </a:pPr>
            <a:endParaRPr lang="ru-RU" sz="2800" b="1" dirty="0"/>
          </a:p>
          <a:p>
            <a:r>
              <a:rPr lang="ru-RU" dirty="0"/>
              <a:t> </a:t>
            </a:r>
            <a:r>
              <a:rPr lang="ru-RU" b="1" dirty="0"/>
              <a:t>Волшебные</a:t>
            </a:r>
            <a:r>
              <a:rPr lang="ru-RU" dirty="0"/>
              <a:t> - животные преодолевают реальную мощь внешних сил природы, изображают воображаемую победу над ними.</a:t>
            </a:r>
          </a:p>
          <a:p>
            <a:r>
              <a:rPr lang="ru-RU" dirty="0"/>
              <a:t> </a:t>
            </a:r>
            <a:r>
              <a:rPr lang="ru-RU" b="1" dirty="0"/>
              <a:t>Кумулятивные</a:t>
            </a:r>
            <a:r>
              <a:rPr lang="ru-RU" dirty="0"/>
              <a:t> - события происходят по цепочке, диалоги повторяются, главный персонаж один, а другие персонажи сменяются от эпизода к эпизоду</a:t>
            </a:r>
          </a:p>
          <a:p>
            <a:r>
              <a:rPr lang="ru-RU" dirty="0"/>
              <a:t> </a:t>
            </a:r>
            <a:r>
              <a:rPr lang="ru-RU" b="1" dirty="0"/>
              <a:t>Этиологические</a:t>
            </a:r>
            <a:r>
              <a:rPr lang="ru-RU" dirty="0"/>
              <a:t> - разъясняется происхождение или особенности внешнего вида какого-либо животного, явления природы, возможно, поэтому они распространены именно среди народов, занимающихся охотой и рыбалкой.</a:t>
            </a:r>
          </a:p>
        </p:txBody>
      </p:sp>
    </p:spTree>
    <p:extLst>
      <p:ext uri="{BB962C8B-B14F-4D97-AF65-F5344CB8AC3E}">
        <p14:creationId xmlns:p14="http://schemas.microsoft.com/office/powerpoint/2010/main" val="4163866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8352928" cy="532859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800" b="1" dirty="0"/>
              <a:t>Волшебные сказки</a:t>
            </a:r>
          </a:p>
          <a:p>
            <a:pPr marL="45720" indent="0" algn="ctr">
              <a:buNone/>
            </a:pPr>
            <a:endParaRPr lang="ru-RU" sz="2800" b="1" dirty="0"/>
          </a:p>
          <a:p>
            <a:pPr marL="45720" indent="0" algn="ctr">
              <a:buNone/>
            </a:pPr>
            <a:endParaRPr lang="ru-RU" sz="2800" b="1" dirty="0"/>
          </a:p>
          <a:p>
            <a:r>
              <a:rPr lang="ru-RU" b="1" dirty="0"/>
              <a:t>Две группы персонажей</a:t>
            </a:r>
            <a:r>
              <a:rPr lang="ru-RU" dirty="0"/>
              <a:t>: положительные, отрицательные.</a:t>
            </a:r>
          </a:p>
          <a:p>
            <a:endParaRPr lang="ru-RU" dirty="0"/>
          </a:p>
          <a:p>
            <a:pPr marL="45720" indent="0">
              <a:buNone/>
            </a:pPr>
            <a:endParaRPr lang="ru-RU" dirty="0"/>
          </a:p>
          <a:p>
            <a:r>
              <a:rPr lang="ru-RU" b="1" dirty="0"/>
              <a:t>Главное отличие </a:t>
            </a:r>
            <a:r>
              <a:rPr lang="ru-RU" dirty="0"/>
              <a:t>- чудесный вымысел, создающий особый мир волшебства, фантастики, сочетания необыкновенных событий и реальности.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1070255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8352928" cy="5328592"/>
          </a:xfrm>
        </p:spPr>
        <p:txBody>
          <a:bodyPr>
            <a:normAutofit fontScale="92500" lnSpcReduction="20000"/>
          </a:bodyPr>
          <a:lstStyle/>
          <a:p>
            <a:pPr marL="45720" indent="0" algn="ctr">
              <a:buNone/>
            </a:pPr>
            <a:r>
              <a:rPr lang="ru-RU" sz="2800" b="1" dirty="0"/>
              <a:t>Сказка </a:t>
            </a:r>
            <a:r>
              <a:rPr lang="ru-RU" sz="2800" b="1" dirty="0" err="1"/>
              <a:t>Сорни</a:t>
            </a:r>
            <a:r>
              <a:rPr lang="ru-RU" sz="2800" b="1" dirty="0"/>
              <a:t> ԓ</a:t>
            </a:r>
            <a:r>
              <a:rPr lang="ru-RU" sz="2800" b="1" dirty="0" err="1"/>
              <a:t>ов</a:t>
            </a:r>
            <a:r>
              <a:rPr lang="ru-RU" sz="2800" b="1" dirty="0"/>
              <a:t>  ‘Золотой конь’</a:t>
            </a:r>
          </a:p>
          <a:p>
            <a:pPr marL="45720" indent="0" algn="ctr">
              <a:buNone/>
            </a:pPr>
            <a:endParaRPr lang="ru-RU" sz="2800" b="1" dirty="0"/>
          </a:p>
          <a:p>
            <a:pPr marL="45720" indent="0" algn="ctr">
              <a:buNone/>
            </a:pPr>
            <a:endParaRPr lang="ru-RU" sz="2800" b="1" dirty="0"/>
          </a:p>
          <a:p>
            <a:r>
              <a:rPr lang="ru-RU" b="1" dirty="0"/>
              <a:t> Группы персонажей</a:t>
            </a:r>
            <a:r>
              <a:rPr lang="ru-RU" dirty="0"/>
              <a:t>: </a:t>
            </a:r>
          </a:p>
          <a:p>
            <a:pPr>
              <a:buFontTx/>
              <a:buChar char="-"/>
            </a:pPr>
            <a:r>
              <a:rPr lang="ru-RU" dirty="0"/>
              <a:t>положительные – Золотой </a:t>
            </a:r>
            <a:r>
              <a:rPr lang="ru-RU" dirty="0" smtClean="0"/>
              <a:t>конь, дочь старика, муж дочери.  </a:t>
            </a:r>
            <a:endParaRPr lang="ru-RU" dirty="0"/>
          </a:p>
          <a:p>
            <a:pPr>
              <a:buFontTx/>
              <a:buChar char="-"/>
            </a:pPr>
            <a:r>
              <a:rPr lang="ru-RU" dirty="0"/>
              <a:t>отрицательные – Хула-Малы </a:t>
            </a:r>
          </a:p>
          <a:p>
            <a:pPr>
              <a:buFontTx/>
              <a:buChar char="-"/>
            </a:pPr>
            <a:endParaRPr lang="ru-RU" dirty="0"/>
          </a:p>
          <a:p>
            <a:pPr lvl="0">
              <a:buClr>
                <a:srgbClr val="F14124">
                  <a:lumMod val="75000"/>
                </a:srgbClr>
              </a:buClr>
            </a:pPr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Чудесный вымысел 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состоит в том, что дочь старика вместе с золотым конем улетают от Хула-Малы. Золотой конь привозит ее в царский город, там она выходит замуж за сына бога города. Ее муж уходит на войну и берет с собой золотого коня, она рожает ему сына. Она отправляет к мужу слугу с письмом с хорошими новостями, но его настигает Хула-малы разрывает письма на клочки и отправляет письма с плохими новостями. В конце сказки дочь встречает золотого коня привязанным к большому бревну. Она же убивает Хула-малы, разрубает его топором, и сжигает его на костре. 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006866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3979</TotalTime>
  <Words>1979</Words>
  <Application>Microsoft Office PowerPoint</Application>
  <PresentationFormat>Экран (4:3)</PresentationFormat>
  <Paragraphs>156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Виктория</dc:creator>
  <cp:lastModifiedBy>on</cp:lastModifiedBy>
  <cp:revision>261</cp:revision>
  <dcterms:created xsi:type="dcterms:W3CDTF">2013-12-16T07:27:38Z</dcterms:created>
  <dcterms:modified xsi:type="dcterms:W3CDTF">2024-07-22T10:07:58Z</dcterms:modified>
</cp:coreProperties>
</file>