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4" r:id="rId9"/>
    <p:sldId id="262" r:id="rId10"/>
    <p:sldId id="275" r:id="rId11"/>
    <p:sldId id="272" r:id="rId12"/>
    <p:sldId id="273" r:id="rId13"/>
    <p:sldId id="263" r:id="rId14"/>
    <p:sldId id="264" r:id="rId15"/>
    <p:sldId id="265" r:id="rId16"/>
    <p:sldId id="266" r:id="rId17"/>
    <p:sldId id="267" r:id="rId18"/>
    <p:sldId id="276" r:id="rId19"/>
    <p:sldId id="268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79" y="1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45AF6-CE36-4818-BA87-80FCC799D4B9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0B6AC-EC23-4693-A970-941A7A5FA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1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BFF57-20DD-B0D4-CD51-FF668C70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C680C7-55C8-0B40-3D21-C493990ED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2690D-D5B6-6908-72C7-7D067270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0B355B-0B40-D40D-6874-054F1E34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ED8BC1-A2E1-B26D-4407-51619A59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47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AB440-8096-65CF-F32F-FD277436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97C039-D814-23E0-8F65-46DE7B12B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381E2-F09D-B407-1D17-E1FC14AA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40DFC-C758-2E45-51B3-750F988A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CC961-5605-9F24-4261-7AFC2AB6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1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11222C-305C-B665-4A97-FB0F1497D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417C2B-5AAD-AF36-F4B5-E88D0D83A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5EDA8B-3753-0CF7-D321-4F8C1F59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40245-43E2-DC1F-D7AB-B4D3A6D4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853983-03E1-FA3C-FCF7-6A0E1C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7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5CFF8-2B39-7500-61D0-DBC0C63A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CA7D6-8AE2-548A-094B-A489E1B37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DFDBF-17D3-3203-1D87-649B5774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02B3C-4F86-AB17-C392-0F2EE96E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82304-9A34-214A-BC60-F1ABDA1D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6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0B548-CF6F-F44E-F8F5-F709ACC6F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337E23-DD6B-F72E-F89E-2425DC9D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8559DE-4530-4224-13EB-6B30FAFD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02F140-9D65-6854-57D4-5D3EB8B2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72A8D2-267A-02B6-AFF4-6E1876CA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9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1635F-5B6B-FBEB-0615-F5968148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A65EC-9D4E-D5BF-15F4-AEBD46B1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E9080A-B5D4-838A-F43C-0AD6A3D4A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D389A-13EB-13F6-9C51-E2F2BF19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03206-1E1E-E41F-847C-FC691106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6272AB-D492-74A0-2082-C09F2CA9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7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98BF3-28AF-A876-FEDF-65350B21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6B3DB0-15C9-8ECF-6808-EA146249F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2E0E0B-6D73-F312-7FE1-5722903E1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246BCC-8A0E-8FB9-2C2A-274C0397F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F7DEB2-7CDC-88D8-DE1E-FCB3A82F0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F5FC5F-C9BD-7A29-1006-6D322CD8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72530F-7D74-02AB-BEB7-F8CF174D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90A1E-AACC-3F43-65A6-7DA1F7C9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ADFC3-1D33-010E-0E82-98A7A8E0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1BA8A4-8082-8ABD-B08E-BC213D9F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D1E556-1473-F56E-A3FE-945A98B9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6FEC42-3804-106F-0152-9763F28B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56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2B9799-5B2E-4285-DEC6-2DFF3575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7C8F58-141C-B19F-8718-740B60E4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1FE2BC-1993-4B79-C7EE-0FF341D2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93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96EF4-C6F5-C16E-7F8E-5A140A4D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B7DB2-3374-FF9F-2CB5-7384D2ECD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CE8AFF-D332-5A65-8ED8-409164D46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3A368E-9286-8326-5655-9EC938DC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1014B9-7C85-DE1F-B017-6427E5C5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CCAAC-6995-E42E-3190-B2A4F101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E62-DFDA-161C-C80D-762C5FD2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47C9D8-09FC-607A-1E9F-DDFCDBB3A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EF3F4B-0FEF-DFE2-908F-4A49DD1E8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9FBA7B-10A8-6CE5-0241-22CABA31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031ABC-0624-D33A-C1F1-2F200799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6E2724-572C-16AA-6424-CCB4E1DD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3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D6BF4-B253-00D3-4456-0D1E5F12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2527F-FF54-0ADF-A109-BB7B16900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7A4D9-3EBC-7392-79EB-38C753FEC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87F8C-4A8B-4BB2-A002-2EEEB7E53F23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50F7D-7177-0CCF-E42C-54C0CB70E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D5DA5-3138-5BBE-F1AF-43D096A4E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B8B0A-21C8-4D08-85E9-59F9B2124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34A29-3E55-B62F-35E2-AAE284A08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452A2-99E8-F38B-0909-C61F0D770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Хантыйский язык: от бумажных рукописей до цифровых платформ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8E101B-5B47-D6BB-7493-DB01A9AB1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410" y="4346348"/>
            <a:ext cx="5758004" cy="1675267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Молданова И.М., начальник отдела научно-образовательных технологий </a:t>
            </a:r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ОУИПИиР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канд. филол. наук</a:t>
            </a:r>
          </a:p>
        </p:txBody>
      </p:sp>
    </p:spTree>
    <p:extLst>
      <p:ext uri="{BB962C8B-B14F-4D97-AF65-F5344CB8AC3E}">
        <p14:creationId xmlns:p14="http://schemas.microsoft.com/office/powerpoint/2010/main" val="3777205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C2E13-5843-936E-316E-152973BE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LINGVODOC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ИНСТРУМЕНТЫ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E44901-53B8-0B87-E5A4-A2666E201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2" y="1892736"/>
            <a:ext cx="9786796" cy="46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9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TYPOLOGICAL DATABASE OF THE UGRIC LANGUAGES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79" y="1690689"/>
            <a:ext cx="7738330" cy="51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0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ABOUT THE DATABASE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59" y="1855178"/>
            <a:ext cx="7314881" cy="49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AF599-E8F4-B267-221F-9C7BF361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ДИАЛЕКТОЛОГИЧЕСКИЙ АТЛАС УРАЛЬСКИХ ЯЗЫКОВ, РАСПРОСТРАНЕННЫХ НА ТЕРРИТОРИИ ЯНАО (2014– 2016 гг.)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875A77A5-E298-14DE-0328-98A275CB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0" y="1825625"/>
            <a:ext cx="9614240" cy="4351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77E39-2184-2A11-7A70-1D988E0055E7}"/>
              </a:ext>
            </a:extLst>
          </p:cNvPr>
          <p:cNvSpPr txBox="1"/>
          <p:nvPr/>
        </p:nvSpPr>
        <p:spPr>
          <a:xfrm>
            <a:off x="1167897" y="6427960"/>
            <a:ext cx="747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Данные по хантыйскому, ненецкому, селькупскому и коми языкам</a:t>
            </a:r>
          </a:p>
        </p:txBody>
      </p:sp>
    </p:spTree>
    <p:extLst>
      <p:ext uri="{BB962C8B-B14F-4D97-AF65-F5344CB8AC3E}">
        <p14:creationId xmlns:p14="http://schemas.microsoft.com/office/powerpoint/2010/main" val="166008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1A444-ADD1-F0B0-69C4-B5F0FF94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3003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САЙТ ОБСКО-УГОРСКОГО ИНСТИТУТА ПРИКЛАДНЫХ ИССЛЕДОВАНИЙ И РАЗРАБОТОК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C0CC4528-39F1-A6F1-57AA-FB90BF401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76" y="1679840"/>
            <a:ext cx="6601506" cy="4959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62C121-A4F7-B51D-A483-2880A8025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98" y="1679841"/>
            <a:ext cx="1750336" cy="49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07FE5-7717-2324-C6CD-E3113A94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ДИАЛЕКТОЛОГИЧЕСКИЙ АТЛАС ОБСКО-УГОРСКИХ И САМОДИЙСКИХ ЯЗЫКОВ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8DC9DA-9551-9C0C-32E8-DA636CA4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9" y="1882302"/>
            <a:ext cx="9242101" cy="42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6D719-45A0-1523-D78A-481644F0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ДЕПОЗИТАРИЙ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HTTPS://FOLK.OUIPIIR.RU)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D79DA107-CBA6-C9C8-2B39-9FB8F6D3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2" y="1825624"/>
            <a:ext cx="8549232" cy="4430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82365E-0B94-DFDA-B97D-6DED79F2BB6B}"/>
              </a:ext>
            </a:extLst>
          </p:cNvPr>
          <p:cNvSpPr txBox="1"/>
          <p:nvPr/>
        </p:nvSpPr>
        <p:spPr>
          <a:xfrm>
            <a:off x="2803813" y="6390880"/>
            <a:ext cx="548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Аудио- и текстовые записи на хантыйском языке</a:t>
            </a:r>
          </a:p>
        </p:txBody>
      </p:sp>
    </p:spTree>
    <p:extLst>
      <p:ext uri="{BB962C8B-B14F-4D97-AF65-F5344CB8AC3E}">
        <p14:creationId xmlns:p14="http://schemas.microsoft.com/office/powerpoint/2010/main" val="416543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7E67F-E9EA-AB04-179B-258BA634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ЭЛЕКТРОННАЯ БИБЛИОТЕКА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35ED5C73-B771-EB62-FB14-731A94634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68" y="1825625"/>
            <a:ext cx="7242773" cy="47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6A43F-AFE1-629F-6B3E-3710263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ИДЕОГРАФИЧЕСКОЕ ОПИСАНИЕ ЛЕКСИКИ ЯЗЫКОВ КМН СЕВЕРА, СИБИРИ И ДАЛЬНЕГО ВОСТОКА РФ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52D4B1-7CE3-CA11-EBD2-9D9B660F0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97" y="2633901"/>
            <a:ext cx="8454349" cy="37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58D19-6D68-B1B0-1584-069E4834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ЗАКЛЮЧЕНИЕ </a:t>
            </a:r>
          </a:p>
        </p:txBody>
      </p:sp>
      <p:pic>
        <p:nvPicPr>
          <p:cNvPr id="3" name="Объект 6">
            <a:extLst>
              <a:ext uri="{FF2B5EF4-FFF2-40B4-BE49-F238E27FC236}">
                <a16:creationId xmlns:a16="http://schemas.microsoft.com/office/drawing/2014/main" id="{A0CDF86C-8C36-4C63-2EF2-162789887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85" y="1815464"/>
            <a:ext cx="6686764" cy="44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69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6789F-2638-5B9E-863E-2E90CCB2C3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134896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ПАМЯТНИКИ ХАНТЫЙСКОЙ ПИСЬМЕННОСТИ</a:t>
            </a: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366A93E0-290C-11EC-3606-F33170ACA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90" y="1689766"/>
            <a:ext cx="3177767" cy="4294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60C4F2-20F8-85A7-A220-80DF83A51C47}"/>
              </a:ext>
            </a:extLst>
          </p:cNvPr>
          <p:cNvSpPr txBox="1"/>
          <p:nvPr/>
        </p:nvSpPr>
        <p:spPr>
          <a:xfrm>
            <a:off x="760491" y="6165410"/>
            <a:ext cx="7395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Л. Вологодский «Евангелие от Матфея», 1868 г.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36B50C-3083-BCBA-7F25-B7D6C501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43" y="1658186"/>
            <a:ext cx="6821880" cy="432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0877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D3B88-A79C-D98C-0182-867A5C1C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2AEED045-3E16-C468-EA1F-CF07B03D9101}"/>
              </a:ext>
            </a:extLst>
          </p:cNvPr>
          <p:cNvSpPr/>
          <p:nvPr/>
        </p:nvSpPr>
        <p:spPr>
          <a:xfrm>
            <a:off x="1061165" y="2491476"/>
            <a:ext cx="5864735" cy="2689860"/>
          </a:xfrm>
          <a:prstGeom prst="wedgeEllipseCallout">
            <a:avLst>
              <a:gd name="adj1" fmla="val -28333"/>
              <a:gd name="adj2" fmla="val 77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Пөмащипа</a:t>
            </a:r>
            <a:r>
              <a:rPr lang="ru-RU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A409C567-BF9D-5EFC-07E8-EE12BE304B1F}"/>
              </a:ext>
            </a:extLst>
          </p:cNvPr>
          <p:cNvSpPr/>
          <p:nvPr/>
        </p:nvSpPr>
        <p:spPr>
          <a:xfrm>
            <a:off x="7290354" y="1925320"/>
            <a:ext cx="3840480" cy="1503680"/>
          </a:xfrm>
          <a:prstGeom prst="wedgeEllipseCallout">
            <a:avLst>
              <a:gd name="adj1" fmla="val 56803"/>
              <a:gd name="adj2" fmla="val -93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Тăԓаӈ</a:t>
            </a:r>
            <a:r>
              <a:rPr lang="ru-RU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йош</a:t>
            </a:r>
            <a:r>
              <a:rPr lang="ru-RU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тăԓаӈ</a:t>
            </a:r>
            <a:r>
              <a:rPr lang="ru-RU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кўр</a:t>
            </a:r>
            <a:r>
              <a:rPr lang="ru-RU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5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9FC1DA-7A7C-C449-3256-29534D67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НАУЧНОЕ ИЗУЧЕНИЕ ХАНТЫЙСКОГО ЯЗЫКА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C417D2-A625-88CC-8B92-89DAD0AE5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4" y="2185661"/>
            <a:ext cx="2617214" cy="3075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FFA131-2AD7-D59D-C1FC-0C8F26D24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0" y="2185662"/>
            <a:ext cx="2361088" cy="2117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487B7C-8721-F5C2-6250-D7200885B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5662"/>
            <a:ext cx="2160537" cy="3483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B24EA-3CFF-B39B-368D-CFAFA811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21" y="2185662"/>
            <a:ext cx="2368090" cy="3075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B905D-EBE0-5C53-D662-D622F3CDCDCE}"/>
              </a:ext>
            </a:extLst>
          </p:cNvPr>
          <p:cNvSpPr txBox="1"/>
          <p:nvPr/>
        </p:nvSpPr>
        <p:spPr>
          <a:xfrm>
            <a:off x="571844" y="5669528"/>
            <a:ext cx="19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М. А.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Кастрен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0F53C-B242-232B-D2F8-EDEA3F72702B}"/>
              </a:ext>
            </a:extLst>
          </p:cNvPr>
          <p:cNvSpPr txBox="1"/>
          <p:nvPr/>
        </p:nvSpPr>
        <p:spPr>
          <a:xfrm>
            <a:off x="3643933" y="4567449"/>
            <a:ext cx="137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А.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Регули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8E54B-AC2F-42D0-DA20-42F28FB3E3F8}"/>
              </a:ext>
            </a:extLst>
          </p:cNvPr>
          <p:cNvSpPr txBox="1"/>
          <p:nvPr/>
        </p:nvSpPr>
        <p:spPr>
          <a:xfrm>
            <a:off x="5842345" y="6020555"/>
            <a:ext cx="221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К. Карьялайнен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41BEB-CD9A-D11A-7B8F-9392F2E4B704}"/>
              </a:ext>
            </a:extLst>
          </p:cNvPr>
          <p:cNvSpPr txBox="1"/>
          <p:nvPr/>
        </p:nvSpPr>
        <p:spPr>
          <a:xfrm>
            <a:off x="9632887" y="5794218"/>
            <a:ext cx="155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А.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Алквист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7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0C41B-416C-567E-77CE-D6E68757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ХХ ВЕК: ВОЛЬФГАНГ ШТЕЙНИЦ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FB9538A7-EFF2-2447-7EA8-9AF5D187B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17" y="1825512"/>
            <a:ext cx="3278823" cy="4667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36435-3C06-C1AC-E74A-2F6E2AB3C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1829292"/>
            <a:ext cx="3278823" cy="4599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23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30DBA-EF2A-F0F5-E705-AA6C0105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в.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начало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XXI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в.</a:t>
            </a:r>
          </a:p>
        </p:txBody>
      </p:sp>
      <p:pic>
        <p:nvPicPr>
          <p:cNvPr id="3" name="Объект 8">
            <a:extLst>
              <a:ext uri="{FF2B5EF4-FFF2-40B4-BE49-F238E27FC236}">
                <a16:creationId xmlns:a16="http://schemas.microsoft.com/office/drawing/2014/main" id="{CD3795E6-2CC4-A119-5743-9B926B45B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8" y="2273959"/>
            <a:ext cx="2747193" cy="3496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37ED50-C37B-0639-B8BA-45F6FFE4B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20" y="2273959"/>
            <a:ext cx="2286000" cy="350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002576-B8E6-9091-CDE7-E1B311965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99" y="2281236"/>
            <a:ext cx="2369601" cy="3508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CB589-93F2-F304-7A36-DCDE44AD5AB0}"/>
              </a:ext>
            </a:extLst>
          </p:cNvPr>
          <p:cNvSpPr txBox="1"/>
          <p:nvPr/>
        </p:nvSpPr>
        <p:spPr>
          <a:xfrm>
            <a:off x="8274867" y="6065822"/>
            <a:ext cx="1771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Н.И. Терешкин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985E9-BF74-1985-3B96-A34AB9900C9F}"/>
              </a:ext>
            </a:extLst>
          </p:cNvPr>
          <p:cNvSpPr txBox="1"/>
          <p:nvPr/>
        </p:nvSpPr>
        <p:spPr>
          <a:xfrm>
            <a:off x="1959007" y="6056768"/>
            <a:ext cx="778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Я.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Гуя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C2574-8DB6-26C8-993D-0F33507B6CB2}"/>
              </a:ext>
            </a:extLst>
          </p:cNvPr>
          <p:cNvSpPr txBox="1"/>
          <p:nvPr/>
        </p:nvSpPr>
        <p:spPr>
          <a:xfrm>
            <a:off x="4988140" y="606582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М.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Чепреги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29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660925-AA4B-EBED-3236-70554721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ИССЛЕДОВАНИЕ И СОХРАНЕНИЕ ХАНТЫЙСКОГО ЯЗЫКА НА СОВРЕМЕННОМ ЭТАПЕ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DFD943-909E-D9EA-ED8E-6ECDB4984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Институт языкознания РАН (г. Москва);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Институт системного программирования им. В.П. Иванникова, лаборатория «Лингвистические платформы» (г. Москва);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Институт филологии СО РАН (г. Новосибирск);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«Обско-угорский институт прикладных исследований и разработок» (г. Ханты-Мансийск);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Научные исследования в Венгрии, Финляндии, Германии.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21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A504E-9E8F-3CB6-3D81-45C12D54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OB-UGRIC LANGUAGES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(2009 г.); </a:t>
            </a:r>
            <a:b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OB-UGRIC DATABASE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(2014 г.)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2E27E444-186A-9D34-9500-87435EF31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1" y="1757499"/>
            <a:ext cx="10843409" cy="4541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DCE6D-A3EE-1764-BAAB-C0E4D1B5D832}"/>
              </a:ext>
            </a:extLst>
          </p:cNvPr>
          <p:cNvSpPr txBox="1"/>
          <p:nvPr/>
        </p:nvSpPr>
        <p:spPr>
          <a:xfrm>
            <a:off x="3455693" y="6366010"/>
            <a:ext cx="5835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Совместный проект Австрии, Финляндии и Венгрии</a:t>
            </a:r>
          </a:p>
        </p:txBody>
      </p:sp>
    </p:spTree>
    <p:extLst>
      <p:ext uri="{BB962C8B-B14F-4D97-AF65-F5344CB8AC3E}">
        <p14:creationId xmlns:p14="http://schemas.microsoft.com/office/powerpoint/2010/main" val="111499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LINGUISTIC SECTION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07" y="1864081"/>
            <a:ext cx="8759031" cy="49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41877-FCF1-7F75-14AA-68727D7B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ЛИНГВИСТИЧЕСКАЯ ПЛАТФОРМА 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LINGVODOC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3.0 (2013 г.)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12277E59-C420-CB97-BA1D-A358E17F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42" y="2132964"/>
            <a:ext cx="9802116" cy="45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07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273</Words>
  <Application>Microsoft Office PowerPoint</Application>
  <PresentationFormat>Широкоэкранный</PresentationFormat>
  <Paragraphs>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Хантыйский язык: от бумажных рукописей до цифровых платформ</vt:lpstr>
      <vt:lpstr>ПАМЯТНИКИ ХАНТЫЙСКОЙ ПИСЬМЕННОСТИ</vt:lpstr>
      <vt:lpstr>НАУЧНОЕ ИЗУЧЕНИЕ ХАНТЫЙСКОГО ЯЗЫКА</vt:lpstr>
      <vt:lpstr>ХХ ВЕК: ВОЛЬФГАНГ ШТЕЙНИЦ</vt:lpstr>
      <vt:lpstr>XX в. – начало XXI в.</vt:lpstr>
      <vt:lpstr>ИССЛЕДОВАНИЕ И СОХРАНЕНИЕ ХАНТЫЙСКОГО ЯЗЫКА НА СОВРЕМЕННОМ ЭТАПЕ</vt:lpstr>
      <vt:lpstr>OB-UGRIC LANGUAGES (2009 г.);  OB-UGRIC DATABASE (2014 г.)</vt:lpstr>
      <vt:lpstr>LINGUISTIC SECTION</vt:lpstr>
      <vt:lpstr>ЛИНГВИСТИЧЕСКАЯ ПЛАТФОРМА LINGVODOC 3.0 (2013 г.)</vt:lpstr>
      <vt:lpstr>LINGVODOC: ИНСТРУМЕНТЫ</vt:lpstr>
      <vt:lpstr>TYPOLOGICAL DATABASE OF THE UGRIC LANGUAGES</vt:lpstr>
      <vt:lpstr>ABOUT THE DATABASE</vt:lpstr>
      <vt:lpstr>ДИАЛЕКТОЛОГИЧЕСКИЙ АТЛАС УРАЛЬСКИХ ЯЗЫКОВ, РАСПРОСТРАНЕННЫХ НА ТЕРРИТОРИИ ЯНАО (2014– 2016 гг.)</vt:lpstr>
      <vt:lpstr>САЙТ ОБСКО-УГОРСКОГО ИНСТИТУТА ПРИКЛАДНЫХ ИССЛЕДОВАНИЙ И РАЗРАБОТОК</vt:lpstr>
      <vt:lpstr>ДИАЛЕКТОЛОГИЧЕСКИЙ АТЛАС ОБСКО-УГОРСКИХ И САМОДИЙСКИХ ЯЗЫКОВ</vt:lpstr>
      <vt:lpstr>ДЕПОЗИТАРИЙ (HTTPS://FOLK.OUIPIIR.RU)</vt:lpstr>
      <vt:lpstr>ЭЛЕКТРОННАЯ БИБЛИОТЕКА</vt:lpstr>
      <vt:lpstr>ИДЕОГРАФИЧЕСКОЕ ОПИСАНИЕ ЛЕКСИКИ ЯЗЫКОВ КМН СЕВЕРА, СИБИРИ И ДАЛЬНЕГО ВОСТОКА РФ </vt:lpstr>
      <vt:lpstr>ЗАКЛЮЧЕНИЕ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Хантыйский язык: от бумажных рукописей до цифровых платформ</dc:title>
  <dc:creator>Irina M.</dc:creator>
  <cp:lastModifiedBy>Irina M.</cp:lastModifiedBy>
  <cp:revision>29</cp:revision>
  <dcterms:created xsi:type="dcterms:W3CDTF">2025-02-10T04:36:34Z</dcterms:created>
  <dcterms:modified xsi:type="dcterms:W3CDTF">2025-04-12T18:47:27Z</dcterms:modified>
</cp:coreProperties>
</file>