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2"/>
  </p:notesMasterIdLst>
  <p:sldIdLst>
    <p:sldId id="256" r:id="rId2"/>
    <p:sldId id="309" r:id="rId3"/>
    <p:sldId id="310" r:id="rId4"/>
    <p:sldId id="311" r:id="rId5"/>
    <p:sldId id="319" r:id="rId6"/>
    <p:sldId id="312" r:id="rId7"/>
    <p:sldId id="313" r:id="rId8"/>
    <p:sldId id="348" r:id="rId9"/>
    <p:sldId id="347" r:id="rId10"/>
    <p:sldId id="282" r:id="rId11"/>
    <p:sldId id="314" r:id="rId12"/>
    <p:sldId id="315" r:id="rId13"/>
    <p:sldId id="320" r:id="rId14"/>
    <p:sldId id="321" r:id="rId15"/>
    <p:sldId id="322" r:id="rId16"/>
    <p:sldId id="324" r:id="rId17"/>
    <p:sldId id="323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270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98" autoAdjust="0"/>
    <p:restoredTop sz="91963" autoAdjust="0"/>
  </p:normalViewPr>
  <p:slideViewPr>
    <p:cSldViewPr>
      <p:cViewPr varScale="1">
        <p:scale>
          <a:sx n="52" d="100"/>
          <a:sy n="52" d="100"/>
        </p:scale>
        <p:origin x="1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3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2350D-3F95-4D14-9B44-C24BE0A2EEEA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D06FC-E937-4D29-9D34-939DA6E61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9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D06FC-E937-4D29-9D34-939DA6E6140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992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D06FC-E937-4D29-9D34-939DA6E61403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51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3817E-23F3-4256-9D23-5A8DA67CF150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3C5EB-337B-494C-8721-60B5F33878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75639-EFFF-47A0-A53C-2D2D93B5DA84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417D2-1964-4E08-B8F4-C5D52EF610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0DA04-870E-41FD-B7CE-7F94DBF9B93B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873F9-0B07-4C3D-974A-2F8214274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AC2C3-3AE2-42DA-8759-421963899C1E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05831-EADD-4B7F-8D14-C9311C962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226-F6FD-4759-B997-466B7094A1D9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CC86B-F7D1-4E35-A17F-5FD83B48DA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1AF4E-4AAE-4ABA-8602-2FFA96A87BE7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371A9-E571-4439-BBC3-3E5687388F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5671B-68B5-4F75-8758-B1CB5A4775FF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4EF9B-2167-4BEA-91F4-3BFD2FDE25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D6EFC-AE94-4A1F-9683-27BCF5A5C403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5339B-1687-4EB2-AC61-68E2A2E879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AC9E3-88FE-40B0-9E34-2E01137C98CD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4300F-AC02-4D26-8872-B6A034B330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D7658-02B0-4553-9128-E3D5F5A98B07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A457B-5C33-47F6-8245-C61FF19F7C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74C03-DC44-4FC4-97DC-556EAAB110FA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5839D-E752-4222-BC13-1AB4F4043E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C95F9C-0ABB-40D3-9DB0-E237DA0770D7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4FA21A-B6BB-4183-B413-7D20D7AA9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452514"/>
            <a:ext cx="7772400" cy="70467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ЛСГ</a:t>
            </a:r>
            <a:r>
              <a:rPr lang="ru-RU" b="1" dirty="0">
                <a:solidFill>
                  <a:srgbClr val="00B050"/>
                </a:solidFill>
              </a:rPr>
              <a:t> глаголов ВРАЩЕНИЯ  в хантыйском языке</a:t>
            </a:r>
            <a:br>
              <a:rPr lang="ru-RU" dirty="0"/>
            </a:b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3600" dirty="0">
                <a:solidFill>
                  <a:srgbClr val="00B050"/>
                </a:solidFill>
              </a:rPr>
            </a:b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5392" y="4452514"/>
            <a:ext cx="6400800" cy="1752600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Соловар В.Н.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Ханты-Мансийск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05.03. 25</a:t>
            </a:r>
          </a:p>
        </p:txBody>
      </p:sp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0"/>
            <a:ext cx="755576" cy="685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23ECE0-60FD-1625-61B0-FE317614AE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7628384" cy="3861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Хӑԓэвәт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пєләкән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кўркәт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войәт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ӑрыԓәт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‘На востоке кружатся орлы и другие птицы’;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Кӑтьэн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ывǝ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пиԓа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йунтман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щи 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арыйǝ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катǝԓты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вўтщǝ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ԓԓэ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‘Кошка крутится и хочет поймать свой хвост’;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ыв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мухәԓайэԓа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шɵхман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щи 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ăрыйә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‘Он кружится вокруг них,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вистит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’;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Тащ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похәл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ăрыйә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‘Стадо кружит по кругу’; </a:t>
            </a:r>
          </a:p>
          <a:p>
            <a:pPr marL="0" indent="0" algn="just">
              <a:buNone/>
            </a:pP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приур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Хоԓпә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ԓ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нумпина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халэвәт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ăрыԓәт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‘Над его сетью кружатся чайки’,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Кӑтьи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ӑрыйә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пусэ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катәԓты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вуратә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‘Кошка крутится и хочет поймать свой хвост’,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Тӑм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щўӈкэн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ӑнт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ӑрыйә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‘Эта деталь не крутится’,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Йантәт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сора 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ԓ</a:t>
            </a:r>
            <a:r>
              <a:rPr lang="ru-RU" sz="2400" i="1" u="sng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ăрыйә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ԓ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‘Игрушка быстро вертится’.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40A19C0-1659-271F-9D2C-A06B7EE96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</a:t>
            </a:r>
            <a:r>
              <a:rPr lang="ru-RU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ăрыты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2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14884-9E37-4952-9650-AB50AD7FB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 </a:t>
            </a:r>
            <a:r>
              <a:rPr lang="ru-RU" sz="36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36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ăрыты</a:t>
            </a: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несколько значений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D54FD-4C3E-48C0-90F9-B35A83E12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AutoNum type="arabicParenR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кружить, кружиться;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Йухан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хурэ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хўват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єԓта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йиӈк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өхтыйн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ăрыԓǝт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‘По реке низко над водой кружат’; </a:t>
            </a:r>
          </a:p>
          <a:p>
            <a:pPr marL="0" indent="0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катиться;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Пӑщар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воњщәмут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нөхтэ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кўтән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нохәр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сємә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иԓән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ӑрыйә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‘Когда  они клевали ягоду-рябину, орешек внизу катился’;  </a:t>
            </a:r>
          </a:p>
          <a:p>
            <a:pPr marL="0" indent="0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крутиться;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Кӑѣэн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ывǝ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пиԓа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йунтман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щи 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арыйǝ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кӑтǝԓты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вўтщǝ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ԓԓэ Кошка крутится </a:t>
            </a: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хочет поймать свой хвост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0" indent="0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вертеться;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Кўр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иԓпийән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щи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ӑрыйә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‘Он вертится под ногами’; </a:t>
            </a:r>
          </a:p>
          <a:p>
            <a:pPr marL="0" indent="0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ворочаться; 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мӑр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щи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ӑрыйәс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Всю ночь он ворочался; </a:t>
            </a:r>
          </a:p>
          <a:p>
            <a:pPr marL="0" indent="0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6)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перенос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думать;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Нумсєм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ӑрыйәс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‘Я думала (долго об одном и том же)’.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644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E1DBA48-E332-4FB0-8021-1F4D244B6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западных диалектах ситуацию вращения, при которой субъект движется в горизонтальной плоскости по круговой траектории вокруг внешней оси (ориентира), находясь над ним, описывают глаголы </a:t>
            </a:r>
            <a:r>
              <a:rPr lang="ru-RU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ăрыты</a:t>
            </a:r>
            <a:r>
              <a:rPr lang="ru-RU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эвиты</a:t>
            </a:r>
            <a:r>
              <a:rPr lang="ru-RU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ыйиты</a:t>
            </a:r>
            <a:r>
              <a:rPr lang="ru-RU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‘кружить, кружиться’. Глаголы 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ăрыты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сэвиты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употребляются в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казымском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шурышкарском диалекте, в приуральском –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сыйиты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они описывают движение над ориентиром или вокруг ориентира.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229774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39B43B-D6C2-1428-1574-40FCA78B0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Хăԓэвәт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пєләкән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кўркәт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па 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войәт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ăрыԓәт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‘На востоке ястребы, другие птицы кружатся’; 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Йухан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хурэ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хўват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єԓта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йиӈк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өхтыйән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ăрыԓǝт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Вдоль реки низко над водой кружат; 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ыв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мухәԓайэԓа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шөхман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щи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ӑрыйә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‘Вокруг них кружит, свистит’; 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Кўр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иԓпийән</a:t>
            </a:r>
            <a:r>
              <a:rPr lang="ru-R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аԓ ԓ</a:t>
            </a:r>
            <a:r>
              <a:rPr lang="ru-R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ӑрыйа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‘Не крутись под ногами’.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877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C2F41BF-6A81-0FA8-651D-6571FA9F9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 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ӑрыты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ӑрыйты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пәӈәрӽәта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употребляется также в значении катиться, вращаясь: </a:t>
            </a:r>
            <a:r>
              <a:rPr lang="ru-RU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Нык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щи </a:t>
            </a:r>
            <a:r>
              <a:rPr lang="ru-RU" sz="36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36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ӑрыйәс</a:t>
            </a:r>
            <a:r>
              <a:rPr lang="ru-RU" sz="36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сӑӈхәм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иԓпийа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‘Скатился к воде, под яр’; шур. </a:t>
            </a:r>
            <a:r>
              <a:rPr lang="ru-RU" sz="36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36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ӑрыйәс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ӑрыйәс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хǒԓт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пеԓа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щи 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ушәмтәс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‘Катился, катился, куда-то исчез’; </a:t>
            </a:r>
            <a:r>
              <a:rPr lang="ru-RU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приур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Сохәм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пуӈ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кўрԓам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иԓпина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3600" i="1" u="sng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ԓ</a:t>
            </a:r>
            <a:r>
              <a:rPr lang="ru-RU" sz="3600" i="1" u="sng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ăрыйәс</a:t>
            </a:r>
            <a:r>
              <a:rPr lang="ru-RU" sz="36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‘Клубок ниток катится мне под ноги’; 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c</a:t>
            </a:r>
            <a:r>
              <a:rPr lang="ru-RU" sz="36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ург</a:t>
            </a:r>
            <a:r>
              <a:rPr lang="ru-RU" sz="36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. </a:t>
            </a:r>
            <a:r>
              <a:rPr lang="ru-RU" sz="36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Пÿксәл</a:t>
            </a:r>
            <a:r>
              <a:rPr lang="ru-RU" sz="36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пәӈәр</a:t>
            </a:r>
            <a:r>
              <a:rPr lang="ru-RU" sz="3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ӽә</a:t>
            </a:r>
            <a:r>
              <a:rPr lang="ru-RU" sz="3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‘Мячик катится’.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113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D19EB6D-F5F5-2F76-CF15-DB3FABF27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шурышкарском диалекте глагол 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формирует 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фразеологизм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Рөпатайә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њўр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аӈкә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мухәԓайа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ăрыйә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‘Она все делает быстро’ (букв.: работа как вокруг столба кружится), т. е.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выполняется без перерыва. В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казымском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сургутском диалектах перенос значения глагола возможен и в интеллектуальную сферу: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Щиты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хўв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-ван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нумсә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800" b="1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ăрыйәс</a:t>
            </a:r>
            <a:r>
              <a:rPr lang="ru-RU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‘Так он долго-коротко думал (букв.: мысль кружилась)’;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сург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нӑмсам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виҷәпә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уӽәмнә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лӓлӽә</a:t>
            </a:r>
            <a:r>
              <a:rPr lang="ru-RU" sz="2800" b="1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 Я постоянно думаю’ букв.: моя мысль постоянно в голове=моей крутится (кружится).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3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325C37E-6ADD-D803-6CB9-A15277488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 </a:t>
            </a:r>
            <a:r>
              <a:rPr lang="ru-RU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ӑрыты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очетается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 с одушевленными именами существительными, так и с неодушевленными предметами, он передает движение, при котором совершаемые обороты однонаправленные, однако движение может быть неравномерным и неупорядоченным: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Мєтщәкә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хуԓта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ӑрыйәс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‘И куда покатился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мятчик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’; 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пєԓа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ӑрысәм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‘Я покатился к двери’.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630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350C7B0-58D0-6E51-4586-50AA965B3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 </a:t>
            </a:r>
            <a:r>
              <a:rPr lang="ru-RU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сэвиты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‘кружить, кружиться’ описывает ситуацию вращения, при которой субъект движется в горизонтальной плоскости при круговой траектории вокруг внешней оси (ориентира), находясь над ним. Субъект находится над ориентиром, а не в одной плоскости с ним. В позиции субъекта находится имя, называющее птиц, например: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Нɵмән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кўрәкӈән-сывәсӈән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сэвиԓәӈән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‘Вверху орел с коршуном кружат’;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Хөԓәм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ԓор вой ԓор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нўмпийән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ăрысәт</a:t>
            </a: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‘Три гагары над озером кружились’; шур.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Тŏхԓәӈ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хоп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вош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нўмпийән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ăрыйәс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амолет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над поселком покружил’; 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 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унтәт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вўтәӈ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нўмпийән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ăрыты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питсәт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‘Лебеди стали кружить над широкой Обью’(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Лельхова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с. 75);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сург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К</a:t>
            </a:r>
            <a:r>
              <a:rPr lang="ru-RU" sz="24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ӱ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р</a:t>
            </a:r>
            <a:r>
              <a:rPr lang="ru-RU" sz="24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ә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к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ӄӑԓә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м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вэ</a:t>
            </a:r>
            <a:r>
              <a:rPr lang="ru-RU" sz="24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ԓ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и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му</a:t>
            </a:r>
            <a:r>
              <a:rPr lang="ru-RU" sz="24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ӄә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ли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нумпин</a:t>
            </a:r>
            <a:r>
              <a:rPr lang="ru-RU" sz="24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ә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л</a:t>
            </a:r>
            <a:r>
              <a:rPr lang="ru-RU" sz="24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ӓ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л</a:t>
            </a:r>
            <a:r>
              <a:rPr lang="ru-RU" sz="24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ӽә</a:t>
            </a:r>
            <a:r>
              <a:rPr lang="ru-RU" sz="2400" dirty="0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ԓ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‘Орел кружит над погибшим олененком’.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770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A53F30A-29BE-2C7E-7901-0E4A19E1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оњщ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пɵсәӈ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сэвийә</a:t>
            </a:r>
            <a:r>
              <a:rPr lang="ru-RU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‘Снежная пыль вьется’. Близкое значение имеет каузативный глагол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сэвиԓәты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который обозначает движение пара, 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которое представляет собой маленькое облачко, кружащее над чашкой горячей воды: 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шивән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сэвиԓәԓәв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‘Поставим чашку горячей воды (букв.: пар чашки заставим виться)’. Глагол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сэвиԓәты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допускает в качестве объекта пар, который движется хаотично.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931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BC4ED2-59FC-2F06-B37A-1CBA1D2BF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Приуральский диалект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6B88BF-A693-D194-09B0-679E6FE0F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44958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Сывәс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хӑԓәм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кӑлаӈ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хоща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сыйийә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‘Коршун кружит’;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Тухԓәӈ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хоп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сыйийә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амолет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кружит’;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Мўвєм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ӑԓ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сыйийә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‘Земля кружится’.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кроме глагола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ăрыты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используется также глагол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сыйиты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например: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Кăлаӈәт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ăрыԓәт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‘Олени кружатся (от испуга)’;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Кăлаӈәт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пăрта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ăрыԓәт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‘Олени кружатся (против солнца)’;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Ухԓем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ăрыйә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‘Нарты кружат’, но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Кăлаӈәт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сыйиԓәт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‘Олени кружат (по солнцу)’;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Тўтәӈ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хоп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сыйийә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‘Теплоход поворачивается (букв.: делает круг)’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50818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br>
              <a:rPr lang="en-US" b="1" dirty="0">
                <a:solidFill>
                  <a:srgbClr val="00B050"/>
                </a:solidFill>
              </a:rPr>
            </a:br>
            <a:r>
              <a:rPr lang="ru-RU" b="1" dirty="0">
                <a:solidFill>
                  <a:srgbClr val="00B050"/>
                </a:solidFill>
              </a:rPr>
              <a:t>Список литературы</a:t>
            </a:r>
            <a:br>
              <a:rPr lang="ru-RU" dirty="0"/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8813576"/>
          </a:xfrm>
        </p:spPr>
        <p:txBody>
          <a:bodyPr/>
          <a:lstStyle/>
          <a:p>
            <a:pPr marL="342900" lvl="0" indent="-342900" algn="just">
              <a:buFont typeface="+mj-lt"/>
              <a:buAutoNum type="arabicPeriod"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Ванеян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 С.,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Толдова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 Ю., Железнова В. А. Глаголы падения в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казымском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диалекте хантыйского языка //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Acta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Linguistica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Petropolitana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Труды института лингвистических исследований. 2020. Т. 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№ 1. С. 435-461.</a:t>
            </a:r>
          </a:p>
          <a:p>
            <a:pPr marL="342900" lvl="0" indent="-342900" algn="just">
              <a:lnSpc>
                <a:spcPct val="106000"/>
              </a:lnSpc>
              <a:buFont typeface="+mj-lt"/>
              <a:buAutoNum type="arabicPeriod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Диалектологический словарь хантыйского языка (шурышкарский и приуральский диалекты) / С. И.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Вальгамова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Н. Б. Кошкарева, С. В.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Онина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А. А. Шиянова. Екатеринбург: Баско, 2011. 208 с.</a:t>
            </a:r>
          </a:p>
          <a:p>
            <a:pPr marL="342900" lvl="0" indent="-342900" algn="just">
              <a:lnSpc>
                <a:spcPct val="106000"/>
              </a:lnSpc>
              <a:buFont typeface="+mj-lt"/>
              <a:buAutoNum type="arabicPeriod"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Лельхова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Ф.М. Словарь глаголов хантыйского языка (шурышкарский диалект). Ханты-Мансийск: ОАО «Издательский дом «Новости Югры», 2012. – 207 с. </a:t>
            </a:r>
          </a:p>
          <a:p>
            <a:pPr marL="342900" lvl="0" indent="-342900" algn="just">
              <a:lnSpc>
                <a:spcPct val="106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Лельхова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Ф. М. Глаголы со значением вертикального движения в хантыйском языке. Финно-угорский мир. 2013. № 4. С. 18–21.</a:t>
            </a:r>
          </a:p>
          <a:p>
            <a:pPr marL="342900" lvl="0" indent="-342900" algn="just">
              <a:lnSpc>
                <a:spcPct val="106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Лельхова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Ф.М. Семантическая структура глаголов движения питты,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рăкәнты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‘падать’ в хантыйском языке // Вестник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угроведения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2013. № 4 (15). С. 52–57.</a:t>
            </a:r>
          </a:p>
          <a:p>
            <a:pPr marL="342900" lvl="0" indent="-342900" algn="just">
              <a:lnSpc>
                <a:spcPct val="106000"/>
              </a:lnSpc>
              <a:buFont typeface="+mj-lt"/>
              <a:buAutoNum type="arabicPeriod"/>
            </a:pPr>
            <a:r>
              <a:rPr lang="ru-RU" sz="1400">
                <a:effectLst/>
                <a:latin typeface="Times New Roman" panose="02020603050405020304" pitchFamily="18" charset="0"/>
                <a:ea typeface="CharterITC-Italic"/>
                <a:cs typeface="Times New Roman" panose="02020603050405020304" pitchFamily="18" charset="0"/>
              </a:rPr>
              <a:t>Рахилина</a:t>
            </a:r>
            <a:r>
              <a:rPr lang="ru-RU" sz="1400" dirty="0">
                <a:effectLst/>
                <a:latin typeface="Times New Roman" panose="02020603050405020304" pitchFamily="18" charset="0"/>
                <a:ea typeface="CharterITC-Italic"/>
                <a:cs typeface="Times New Roman" panose="02020603050405020304" pitchFamily="18" charset="0"/>
              </a:rPr>
              <a:t> Е. В., Прокофьева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harterITC-Italic"/>
                <a:cs typeface="Times New Roman" panose="02020603050405020304" pitchFamily="18" charset="0"/>
              </a:rPr>
              <a:t> И. А. </a:t>
            </a:r>
            <a:r>
              <a:rPr lang="ru-RU" sz="14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Родственные</a:t>
            </a:r>
            <a:r>
              <a:rPr lang="ru-RU" sz="1400" dirty="0">
                <a:effectLst/>
                <a:latin typeface="CharterITC"/>
                <a:ea typeface="Times New Roman" panose="02020603050405020304" pitchFamily="18" charset="0"/>
                <a:cs typeface="CharterITC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языки как объект лексической типологии: русские и польские глаголы вращения // Вопросы языкознания, 2004. 1, 60–78.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buFont typeface="+mj-lt"/>
              <a:buAutoNum type="arabicPeriod"/>
            </a:pPr>
            <a:r>
              <a:rPr lang="ru-RU" sz="1400" dirty="0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Ибрагимова В. Л. Семантические классы глаголов колебательного и вращательного движения в русском языке // Исследования по семантике. Уфа: Изд-во Башкир. Гос. ун-та, 1982. С. 66-74.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buFont typeface="+mj-lt"/>
              <a:buAutoNum type="arabicPeriod"/>
            </a:pPr>
            <a:r>
              <a:rPr lang="ru-RU" sz="1400" dirty="0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Круглякова В. А.,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Рахилина</a:t>
            </a:r>
            <a:r>
              <a:rPr lang="ru-RU" sz="1400" dirty="0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 Е. В. Глаголы вращения: лексическая типология</a:t>
            </a:r>
            <a:r>
              <a:rPr lang="ru-RU" sz="1400" baseline="30000" dirty="0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1 </a:t>
            </a:r>
            <a:r>
              <a:rPr lang="en-US" sz="1400" dirty="0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Verbs of rotation</a:t>
            </a:r>
            <a:r>
              <a:rPr lang="ru-RU" sz="1400" dirty="0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: </a:t>
            </a:r>
            <a:r>
              <a:rPr lang="en-US" sz="1400" dirty="0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lexical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tipology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buFont typeface="+mj-lt"/>
              <a:buAutoNum type="arabicPeriod"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Чугунекова</a:t>
            </a:r>
            <a:r>
              <a:rPr lang="ru-RU" sz="1400" dirty="0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 А. Н. Категория пространства в хакасском языке.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Дис</a:t>
            </a:r>
            <a:r>
              <a:rPr lang="ru-RU" sz="1400" dirty="0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докт</a:t>
            </a:r>
            <a:r>
              <a:rPr lang="ru-RU" sz="1400" dirty="0"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. филол. н. Абакан, 2016. 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Behaghel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 O. Deutsche Syntax: Eine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geschichtliche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Darstellung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. Band 2: Die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Wortklassen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 und </a:t>
            </a: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Wordformen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. B.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А</a:t>
            </a: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dverbium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. C.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Verbium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Pro-Regular"/>
                <a:cs typeface="Times New Roman" panose="02020603050405020304" pitchFamily="18" charset="0"/>
              </a:rPr>
              <a:t>. Heidelberg. Winter, 1924. 444 s.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6000"/>
              </a:lnSpc>
              <a:spcAft>
                <a:spcPts val="800"/>
              </a:spcAft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80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78ED2-CF83-A12B-A8A7-62C259349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7030A0"/>
                </a:solidFill>
              </a:rPr>
              <a:t>Казымский</a:t>
            </a:r>
            <a:r>
              <a:rPr lang="ru-RU" b="1" dirty="0">
                <a:solidFill>
                  <a:srgbClr val="7030A0"/>
                </a:solidFill>
              </a:rPr>
              <a:t> диалект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D47C15-D249-4BBE-189E-2B0BE2C1C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Глаголы 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сэвємийәԓты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сэвємәты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приур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сыйэмийты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отражают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фольклорные и религиозные традиции. В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диалекте глагол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сэвиты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‘кружить, кружиться’ встречается в загадках; Приведем примеры: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 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өӈхԓан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тыв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сэвємәԓәт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‘Домашние духи=твои пусть здесь причащаются (букв.: сюда пусть кружат)’;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Глаголы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каз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мухәԓтты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мухәтты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кєрљәты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кєрәтты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приур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керәтты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сург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мӑ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ӽԓ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аӽтәта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мӑ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ӽԓ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әпта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‘объехать, обходить вокруг’ обозначают потенциально бесконечное вращение при контакте с плоскостью, характерное для глагола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ӑрыты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так и указывает на способ движения, при котором субъект совершает определенное количество оборотов вокруг ориентира или огибает его: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94365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326058E-8481-0557-BFAE-E97D5AEB7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Пўпи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хот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мухәԓайа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ин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вөнт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өӈх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хөйә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 щи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кєрљә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‘Дух леса обходит вокруг берлоги’;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Щи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йӑӈхә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йиӈкәӈ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пєләк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вөнтәӈ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пєләк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кєрәтман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‘Он обходит водную сторону, лесную сторону’. например: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каз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Турән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тый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варәс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тый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өхтыйа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хөӈхә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тăм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омәсты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мўв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кєрәтԓәԓэ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‘Залезает на кончик травы, на вершину куста, эту землю всю обходит’;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Пăсты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войәт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тащ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мухә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әт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‘Волки ходят вокруг стада’;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Ин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пɵхрә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мухәԓтты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щи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питсәԓэ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‘Он стал обходить вокруг остров’.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Тащєм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мухәтԓәм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‘Я обойду стадо вокруг’;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приур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лайаԓты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войәт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тащ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керәтман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йаӈхԓәт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‘Волки кружат вокруг стада’;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сург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 ԓор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вэԓи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äвәԓнат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мӑ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ӽԓ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аӽтэм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‘Я озеро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оленьей упряжке объехала’; </a:t>
            </a:r>
            <a:r>
              <a:rPr lang="ru-RU" sz="2400" i="1" dirty="0" err="1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Њ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эврэм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ӽ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ӽԓ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әпә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ӽ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‘Ребёнок дерево обошёл’;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Йимәӈ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йух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ӄөԓәмпа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ӽԓ</a:t>
            </a:r>
            <a:r>
              <a:rPr lang="ru-RU" sz="24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әпта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вященное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дерево трижды обойти нужно’.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872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FA8A3-6348-6273-F18E-00733F522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Глагол </a:t>
            </a:r>
            <a:r>
              <a:rPr lang="ru-RU" sz="32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</a:t>
            </a:r>
            <a:r>
              <a:rPr lang="ru-RU" sz="32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ӑрӈәԓтты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‘идти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 кругу (окружности)’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E778D6-C0E4-0B93-E14D-41818AAA5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4958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Хӑтә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мӑнты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ӑрӈәԓтсєм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хӑтә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пєләкән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мутшәсєм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‘Я по солнцу шел (букв.: кружил), со стороны солнца вход заметил’;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Щитємән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нөмәсыйә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әм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мӑнԓәм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мухәԓтԓєм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Щиты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мухәԓтмәсєм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ӑрӈәԓтԓєм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ӑнтө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‘А затем я думаю: пойду, обойду вокруг. Так обошёл я вокруг. Обхожу вокруг, нету’; шур.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 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ӑрӈәԓтты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ӑрәтты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ӑнт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рӑхә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‘Дом кругом обходить нельзя’. 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щăхрыты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обозначает длительное движение оленей по изменяющейся круговой траектории: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Тӑм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мӑл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хɵхԓыԓǝтэ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иныйɵ,Тӑм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мӑл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щӑхрыԓǝтэ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иныйɵ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‘Вот оно ведь бегает, Вот оно ведь кружит [стадо]’.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380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C8A61-D1B4-30F6-E585-7B4143C82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7BFC8-EF99-3440-21EE-7DF6EA719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Глагол </a:t>
            </a:r>
            <a:r>
              <a:rPr lang="ru-RU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</a:t>
            </a:r>
            <a:r>
              <a:rPr lang="ru-RU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ӑрӈәԓтты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‘идти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 кругу (окружности)’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7926ED-837A-38EB-5B33-E7E689FF7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4958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Хӑтә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мӑнты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ӑрӈәԓтсєм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хӑтә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пєләкән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овә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мутшәсєм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‘Я по солнцу шел (букв.: кружил), со стороны солнца вход заметил’;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Щитємән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нөмәсыйә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ԓԓ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мӑнԓәм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мухәԓтԓєм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Щиты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мухәԓтмәсєм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ӑрӈәԓтԓєм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ӑнтө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‘А затем я думаю: пойду, обойду вокруг. Так обошёл я вокруг. Обхожу вокруг, нету’; шур.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 ԓ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ӑрӈәԓтты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ӑрәтты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ӑнт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рӑхә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‘Дом кругом обходить нельзя’. 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щăхрыты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обозначает длительное движение оленей по изменяющейся круговой траектории: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Тӑм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мӑл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хɵхԓыԓǝтэ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иныйɵ,Тӑм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мӑл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щӑхрыԓǝтэ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иныйɵ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‘Вот оно ведь бегает, Вот оно ведь кружит [стадо]’.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437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54428-E427-2DC4-1E18-EFEC3F2DA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0468D-20BD-7FF9-0D59-A99DA7F9B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Глагол </a:t>
            </a:r>
            <a:r>
              <a:rPr lang="ru-RU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</a:t>
            </a:r>
            <a:r>
              <a:rPr lang="ru-RU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ӑрӈәԓтты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‘идти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 кругу (окружности)’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33B6C3-45AE-321E-1A69-17F5AF781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4958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Хӑтә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мӑнты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ӑрӈәԓтсєм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хӑтә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пєләкән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овә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мутшәсєм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‘Я по солнцу шел (букв.: кружил), со стороны солнца вход заметил’;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Щитємән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нөмәсыйә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ԓԓ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мӑнԓәм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мухәԓтԓєм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Щиты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мухәԓтмәсєм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ӑрӈәԓтԓєм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ӑнтө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‘А затем я думаю: пойду, обойду вокруг. Так обошёл я вокруг. Обхожу вокруг, нету’; шур.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 ԓ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ӑрӈәԓтты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ӑрәтты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ӑнт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рӑхә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‘Дом кругом обходить нельзя’. 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щăхрыты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обозначает длительное движение оленей по изменяющейся круговой траектории: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Тӑм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мӑл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хɵхԓыԓǝтэ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иныйɵ,Тӑм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мӑл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щӑхрыԓǝтэ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иныйɵ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‘Вот оно ведь бегает, Вот оно ведь кружит [стадо]’.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6708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1AF96-BC9C-3AE7-246C-5E2C461D9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Кружение в воздухе вокруг ориентира</a:t>
            </a:r>
            <a:br>
              <a:rPr lang="ru-RU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F4EC60-8FEC-41AB-480F-3D8F65A93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Различается движение по траектории, приближенной к идеальному кругу (вращение по кругу), и движение по хаотичной траектории, т. е. вращение множества однородных предметов/газообразных частиц, (олени, снежный вихрь, дым). При этом маркированным оказывается второй тип вращения, для обозначения которого в хантыйском используются глаголы </a:t>
            </a:r>
            <a:r>
              <a:rPr lang="ru-RU" sz="2800" b="1" i="1" dirty="0" err="1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шӑхԓәты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‘кружить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двигаться хаотично 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(о дыме, о снеге)’,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щӑхрыты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 ‘кружить, двигаться (об оленях)’ и др.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182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EFAEDA1-DC41-5272-516A-A57AE7305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Глаголы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кавәрты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‘кружить, кружиться,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кавәрмәты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‘закружиться’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описывают хаотичное движение множества насекомых вокруг ориентира, они находятся в одной плоскости с ним: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Пєԓӈа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кавәрмәс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‘Комары вьются (букв.: комар закипел); </a:t>
            </a:r>
            <a:r>
              <a:rPr lang="ru-RU" sz="2800" i="1" dirty="0" err="1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Њ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амаԓтԓам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мухәԓайєма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щи </a:t>
            </a:r>
            <a:r>
              <a:rPr lang="ru-RU" sz="2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кавәрԓәт</a:t>
            </a:r>
            <a:r>
              <a:rPr lang="ru-RU" sz="2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‘Мошки вокруг меня вьются’, эти глаголы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описывают неупорядоченное движение, похожее на движение частиц воды при закипании, они движутся вокруг человека без четкой круговой траектории. Однако, ср.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приур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Пиԓӈайәт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ма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нумпемна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800" i="1" u="sng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сыйиԓәт</a:t>
            </a:r>
            <a:r>
              <a:rPr lang="ru-RU" sz="2800" u="sng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‘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Комары вьются надо мной’;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сург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.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К</a:t>
            </a:r>
            <a:r>
              <a:rPr lang="ru-RU" sz="2800" i="1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ӓ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й</a:t>
            </a:r>
            <a:r>
              <a:rPr lang="ru-RU" sz="2800" i="1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ӈ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ит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ма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нумп</a:t>
            </a:r>
            <a:r>
              <a:rPr lang="ru-RU" sz="2800" i="1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э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мн</a:t>
            </a:r>
            <a:r>
              <a:rPr lang="ru-RU" sz="2800" i="1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ә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800" i="1" u="sng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л</a:t>
            </a:r>
            <a:r>
              <a:rPr lang="ru-RU" sz="2800" i="1" u="sng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ӑ</a:t>
            </a:r>
            <a:r>
              <a:rPr lang="ru-RU" sz="2800" i="1" u="sng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л</a:t>
            </a:r>
            <a:r>
              <a:rPr lang="ru-RU" sz="2800" i="1" u="sng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ә</a:t>
            </a:r>
            <a:r>
              <a:rPr lang="ru-RU" sz="2800" i="1" u="sng" dirty="0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ӽԓ</a:t>
            </a:r>
            <a:r>
              <a:rPr lang="ru-RU" sz="2800" i="1" u="sng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ә</a:t>
            </a:r>
            <a:r>
              <a:rPr lang="ru-RU" sz="2800" i="1" u="sng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т</a:t>
            </a:r>
            <a:r>
              <a:rPr lang="ru-RU" sz="2800" u="sng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‘Комары вьются надо мной’.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801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F0AEA-FAC1-909E-D05D-3A3DC4C0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 </a:t>
            </a:r>
            <a:r>
              <a:rPr lang="ru-RU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кавәрты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5ACC0-1B57-E6C0-E2FA-3B71D6E81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описывает также хаотичное движение множества людей: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Хăнты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нє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муԓәм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пўт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иты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кавәрә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‘Хантыйских женщин так много, двигаются, как кипящий котел’.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же глагол обслуживает в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казымском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движение тумана, вихря, как сущностей,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остоящих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множества частиц, которые представляют собой сплошное непроницаемое вещество: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Шива 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кавәрмәс</a:t>
            </a:r>
            <a:r>
              <a:rPr lang="ru-RU" sz="2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‘Кружится густой туман (букв.: к туману закипело)’;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оњщ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пөсәӈ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төп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кавәрмиԓәс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‘Снежный вихрь только кружился (букв.: закипал)’.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110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84F115-54CF-B0BE-0084-33BE6788C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04656"/>
          </a:xfrm>
        </p:spPr>
        <p:txBody>
          <a:bodyPr/>
          <a:lstStyle/>
          <a:p>
            <a:pPr marL="457200" indent="44958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Пөсәӈ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кавәрә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‘Дым клубится (букв.: кипит)’; Глагол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шӑхԓәты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передает более интенсивное движение частиц или вещества, представляющие собой более плотную их концентрацию в каком-либо пространстве: 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Тăмиты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вєра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вотаса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шăхԓәс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муй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мăнты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щир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‘Так сильно метель метёт, как идти’.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Вращение частиц снега с особой хаотичной вихревой траекторией описывают глаголы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кавәрмийәԓты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‘подниматься или падать, кружась’;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мгнов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кавәрмәты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Йэтән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пошәм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кавәрмиԓәс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‘Вечером мелкий снег кружился (букв.: закипал)’;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Ампә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щи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навәрмә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төп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оњщ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пөсәӈ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кавәрмийә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ԓ, ԓ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ўӈән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па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йиӈк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пөсәӈ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кавәрмийә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Собака=его прыгнула, только снежный вихрь (букв.: дым) поднялся (букв.: закипел), если летом, фонтан (букв.: водный дым закипает) поднимается’.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854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B6BFFF0-681D-1C3C-AB4A-6493BF962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 вращения зависит от свойств субъекта. В этом случае субъект состоит из многочисленных однородных снежинок, которые объединяются и создают однородное вещество – снежную пыль похожую на дым. Например:</a:t>
            </a:r>
            <a:r>
              <a:rPr lang="ru-RU" sz="4000" b="1" dirty="0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сург</a:t>
            </a:r>
            <a:r>
              <a:rPr lang="ru-RU" sz="4000" dirty="0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4000" i="1" dirty="0" err="1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Љоњҍ</a:t>
            </a:r>
            <a:r>
              <a:rPr lang="ru-RU" sz="4000" i="1" dirty="0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u="sng" dirty="0" err="1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сӓйәҳԓәмин</a:t>
            </a:r>
            <a:r>
              <a:rPr lang="ru-RU" sz="4000" i="1" dirty="0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њаҍҳә</a:t>
            </a:r>
            <a:r>
              <a:rPr lang="ru-RU" sz="4000" i="1" dirty="0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u="sng" dirty="0" err="1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питә</a:t>
            </a:r>
            <a:r>
              <a:rPr lang="ru-RU" sz="4000" i="1" u="sng" dirty="0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4000" dirty="0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‘Снег кружась, медленно падает’.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068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6FDBEC8-6B74-443E-B537-A09ECF63B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 algn="just">
              <a:buNone/>
            </a:pPr>
            <a:r>
              <a:rPr lang="ru-RU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Хантыйский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язык различает вращение предмета вокруг ориентира в одной плоскости с ним и любое другое вращение с контактом и без контакта с плоскостью (вращение субъекта вокруг собственной оси)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1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7491977-94BB-431E-F3B6-0257A8943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0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каз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Иса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кўш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ăрыйәс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ăрыйәс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аӈкэ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иса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ăн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вуйәԓтыйә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Ăн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вуйәԓтыйә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аӈкэ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ԓ,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хө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әԓэ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иса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вєрты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щи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ăрыта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ru-RU" sz="2000" i="1" u="sng" dirty="0" err="1">
                <a:effectLst/>
                <a:latin typeface="Xanty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Он слышит, что мать старается не уснуть, слышит, что ворочается без сна (букв.: крутится);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шур.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єԓәпән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ӑрысәм</a:t>
            </a:r>
            <a:r>
              <a:rPr lang="ru-RU" sz="2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‘У меня бессонница’ (букв.: на поверхности кружусь);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0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приур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Ащен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ат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хуват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сыйийә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ԓ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‘Отец всю ночь крутится (ворочается)’;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dirty="0" err="1">
                <a:effectLst/>
                <a:latin typeface="Times New Roman" panose="02020603050405020304" pitchFamily="18" charset="0"/>
                <a:ea typeface="TimesNewRomanPSMT"/>
              </a:rPr>
              <a:t>сург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NewRomanPSMT"/>
              </a:rPr>
              <a:t>.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NewRomanPSMT"/>
              </a:rPr>
              <a:t>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NewRomanPSMT"/>
              </a:rPr>
              <a:t>ÿв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NewRomanPSMT"/>
              </a:rPr>
              <a:t>ат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NewRomanPSMT"/>
              </a:rPr>
              <a:t>мäрә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NewRomanPSMT"/>
              </a:rPr>
              <a:t>ӑԓтә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NewRomanPSMT"/>
              </a:rPr>
              <a:t>лотнә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TimesNewRomanPSMT"/>
              </a:rPr>
              <a:t>пәӈәрӽә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TimesNewRomanPSMT"/>
              </a:rPr>
              <a:t>ӽ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NewRomanPSMT"/>
              </a:rPr>
              <a:t> ‘Он всю ночь крутился (ворочался) в постели’; </a:t>
            </a:r>
            <a:r>
              <a:rPr lang="ru-RU" sz="2000" i="1" dirty="0" err="1">
                <a:effectLst/>
                <a:latin typeface="PT Serif" panose="020A0603040505020204" pitchFamily="18" charset="-52"/>
                <a:ea typeface="TimesNewRomanPSMT"/>
                <a:cs typeface="Times New Roman" panose="02020603050405020304" pitchFamily="18" charset="0"/>
              </a:rPr>
              <a:t>Њ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NewRomanPSMT"/>
              </a:rPr>
              <a:t>эврэм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NewRomanPSMT"/>
              </a:rPr>
              <a:t>  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NewRomanPSMT"/>
              </a:rPr>
              <a:t>ат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NewRomanPSMT"/>
              </a:rPr>
              <a:t>мäрә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NewRomanPSMT"/>
              </a:rPr>
              <a:t> 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TimesNewRomanPSMT"/>
              </a:rPr>
              <a:t>сө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TimesNewRomanPS-ItalicMT"/>
              </a:rPr>
              <a:t>љӽәԓтәӽә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TimesNewRomanPS-ItalicMT"/>
              </a:rPr>
              <a:t>ԓ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NewRomanPSMT"/>
              </a:rPr>
              <a:t> ‘Ребенок всю ночь беспокойно ворочался’.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05615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2DDA836-3377-B33D-8D6C-0E685B1FE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5721499"/>
          </a:xfrm>
        </p:spPr>
        <p:txBody>
          <a:bodyPr/>
          <a:lstStyle/>
          <a:p>
            <a:pPr marL="11430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 сургутском диалекте глагол </a:t>
            </a:r>
            <a:r>
              <a:rPr lang="ru-RU" sz="2800" i="1" u="sng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</a:t>
            </a:r>
            <a:r>
              <a:rPr lang="ru-RU" sz="2800" i="1" u="sng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өљӽәԓтәӽәԓта</a:t>
            </a:r>
            <a:r>
              <a:rPr lang="ru-RU" sz="2800" u="sng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‘вертеться, крутиться, суетиться, беспорядочно двигаться’</a:t>
            </a:r>
            <a:r>
              <a:rPr lang="ru-RU" sz="2800" i="1" u="sng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имеет более широкую семантику, чем в западных диалектах, в которых эта ситуация закреплена за разными глаголами, например: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сург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.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Пӑх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төӈпайԓәккә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әнтә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омсә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ԓ, </a:t>
            </a:r>
            <a:r>
              <a:rPr lang="ru-RU" sz="28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ә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йсөӈнам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800" i="1" u="sng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</a:t>
            </a:r>
            <a:r>
              <a:rPr lang="ru-RU" sz="2800" i="1" u="sng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өљӽәԓтәӽә</a:t>
            </a:r>
            <a:r>
              <a:rPr lang="ru-RU" sz="2800" i="1" u="sng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ԓ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‘Мальчик спокойно не сидит, всё вертится’.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716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0CB86F-029E-ABAC-3AB3-15D29B686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822107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шивємәты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хуԓт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шивємәты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‘закружиться (о голове) ’(букв.: отуманиться), например: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Ухєм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шивємәсы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Ухєм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хуԓт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шивємәсы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‘Голова закружилась (букв.: отуманена)’; в шурышкарском диалекте помимо этого глагола используется и глагол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муләмты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Охем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шивемәсы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Охем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мулмәс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‘Голова закружилась’;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приур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Охэм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сыйиә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‘Голова кружится (букв.: отуманилась)’; в сургутском диалекте выявлено два глагола: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сӓйәҳԓәта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мӱӈклә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ӽԓ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әта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‘кружиться’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Ма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уӽәм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сӓйә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ӽԓәԓ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‘У меня кружится голова’;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Њэврэм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йу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ӽ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мӑӽәԓты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сорӽа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ӄөвәтԓә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ӽ,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уӽә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ԓ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сӓйә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ӽԓәԓ ‘Ребенок вокруг дерева быстро бегал, (у него) голова кружится’; Ма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уӽәм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төвә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мӱӈклә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ӽԓәӽ ‘Голова=моя кружится (букв.: завязалась узлом)’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43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BFE2E-9DAD-A8AF-AD75-759DABD15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Приуральский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диалект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EA5BAB-399F-3711-CB41-2788D6EE8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4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Кӑлаӈәт</a:t>
            </a:r>
            <a:r>
              <a:rPr lang="ru-RU" sz="4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сыйиԓәт</a:t>
            </a: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‘Олени кружатся (по солнцу)’; </a:t>
            </a:r>
            <a:r>
              <a:rPr lang="ru-RU" sz="4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Кӑлаӈәт</a:t>
            </a:r>
            <a:r>
              <a:rPr lang="ru-RU" sz="4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</a:t>
            </a:r>
            <a:r>
              <a:rPr lang="ru-RU" sz="4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ӑрыԓәт</a:t>
            </a: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‘Олени кружатся’.  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899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D3BEA-7908-3BC7-69EE-6387F337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harterITC"/>
              </a:rPr>
              <a:t>Аспектуальность вращения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harterITC"/>
              </a:rPr>
              <a:t>, 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</a:rPr>
              <a:t>способ вращения и пространство 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3D94FA-DCBE-4860-C753-D43B4ED3E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от глагола  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ԓ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ӑрыты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 с помощью 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суффикса =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ємә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образуются  глаголы моментального, одноактного действия;  суффикс =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ә</a:t>
            </a:r>
            <a:r>
              <a:rPr lang="ru-RU" sz="2800" i="1" dirty="0" err="1">
                <a:effectLst/>
                <a:latin typeface="Xanty" panose="02020603050405020304" pitchFamily="18" charset="0"/>
                <a:ea typeface="CharterITC"/>
                <a:cs typeface="Times New Roman" panose="02020603050405020304" pitchFamily="18" charset="0"/>
              </a:rPr>
              <a:t>n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љә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= формирует глаголы с семантикой множественных оборотов то в одну, то в другую сторону;  =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ӈәԓт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имеет семантику длительного кругового движения.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Превербы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ара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=, 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ким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=,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кӑтна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=, 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иԓ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= и др. способствуют формированию пространственной семантики этого глагола. Словообразовательные возможности глаголов вращения различаются по диалектам набором суффиксов и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превербов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.  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538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984879E-FB5E-0A7D-B9AA-DCD8E5ACC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данной зоне выделяются: а) параметр мгновенного действия: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ӑрємәты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‘покатиться’,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ким ԓ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ӑрємәты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‘выкатиться’,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сург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пәӈрәкинтта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‘покатиться’,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приур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сыйэмийты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‘прокружиться (об олене, человеке)’: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Йєша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вөс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ин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Воњщәмутсємийэ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 щи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хуԓты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пєԓа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ӑрємәс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шивә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хуԓас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 Прошло немного, Ягодка опять куда-то покатилась,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овсем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исчезла’;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путалэ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Ас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пєԓа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ăрємәс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кира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путалэ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хуԓта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ăрыйә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ўв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щив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мăнә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‘Гиря покатилась к большой реке, куда покатится гиря, он тоже туда идет’;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Имуԓт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артән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щи ԓ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ăрӈәԓтыйәԓта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кўтән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кира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путалэ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хөл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эвәԓт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ким ԓ</a:t>
            </a:r>
            <a:r>
              <a:rPr lang="ru-RU" sz="2400" b="1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ăрємәс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сург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Сувәм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вөйәм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пәӈрәкинт</a:t>
            </a: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‘Клубок ниток покатился’.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251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C87894E-F346-70F4-8485-F3ACC4006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б) многократное ,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длительное движение при котором субъект может менять направление движения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: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кєрљәты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 ‘обходить, ходить кругами (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многокр</a:t>
            </a:r>
            <a:r>
              <a:rPr lang="ru-RU" sz="2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.)’ 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ӑрәтљәты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‘кататься туда-сюда (о круглых предметах)’,  шур. 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ӑрәтԓыйты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‘кататься’. В рассматриваемой зоне качения выделяем вращение в контакте с плоскостью, сопровождаемое поступательным движением, например, 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иԓ ԓ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ӑрыты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‘скатиться (сверху вниз)’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кєрәтљәты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‘валяться’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обозначающее  вращение без существенных перемен, при которых субъект совершает многократные разнонаправленные обороты.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746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B9772CF-9880-C53C-BF8E-0F32D3C14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авәрт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павәрт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иԓ ԓ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ӑрыйәс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‘Тяжелое бревно скатилось’. Для предиката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кєрәтљәты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релевантным признаком является одушевленность субъекта: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Нурыйән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кєрәтљә</a:t>
            </a:r>
            <a:r>
              <a:rPr lang="ru-RU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‘Она валяется на кровати’, 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Ай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њаврєм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йунтман</a:t>
            </a:r>
            <a:r>
              <a:rPr lang="ru-RU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кєрәтљә</a:t>
            </a:r>
            <a:r>
              <a:rPr lang="ru-RU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‘Ребенок играет, валяется’;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Йив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пухэн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кєрәтљә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‘Медвежонок валяется’;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Кӑ</a:t>
            </a:r>
            <a:r>
              <a:rPr lang="ru-RU" i="1" dirty="0" err="1">
                <a:effectLst/>
                <a:latin typeface="Xanty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эн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тывэԓт-тухэԓт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кєрәтљә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ԓ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‘Кот сюда-туда валяется’.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744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EBDD68-43D6-BCD7-AD0F-B0DC074DA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замещении позиции субъекта неодушевленным предметом предполагается лишь его нахождение в пространстве, не предполагающее движение: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Пурмәсԓа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єваса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кєрәтљәԓәт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‘Вещи её в беспорядке валяются (т. е. лежат)’.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 же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ӑрәтљәты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‘кататься’ (туда-сюда)’/ 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п</a:t>
            </a:r>
            <a:r>
              <a:rPr lang="ru-RU" sz="2000" i="1" u="sng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әӈ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р</a:t>
            </a:r>
            <a:r>
              <a:rPr lang="ru-RU" sz="2000" i="1" u="sng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ә</a:t>
            </a:r>
            <a:r>
              <a:rPr lang="ru-RU" sz="2000" i="1" u="sng" dirty="0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ӽԓ</a:t>
            </a:r>
            <a:r>
              <a:rPr lang="ru-RU" sz="2000" i="1" u="sng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ә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позиции субъекта предполагает неодушевленный субъект: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муйсыр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йэӈта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путалы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щӑта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ӑрәтљә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‘И какой круглый предмет там катается?’;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ўв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өхтэԓән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муԓтэт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ăрәтљәтэ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ru-RU" sz="2000" i="1" dirty="0" err="1">
                <a:effectLst/>
                <a:latin typeface="Xanty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‘На нём что-то катается’;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сург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Ә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йм</a:t>
            </a:r>
            <a:r>
              <a:rPr lang="ru-RU" sz="20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ә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та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то</a:t>
            </a:r>
            <a:r>
              <a:rPr lang="ru-RU" sz="20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ӽ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в</a:t>
            </a:r>
            <a:r>
              <a:rPr lang="ru-RU" sz="20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ӑԓә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ӄӑ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рин</a:t>
            </a:r>
            <a:r>
              <a:rPr lang="ru-RU" sz="2000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ә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п</a:t>
            </a:r>
            <a:r>
              <a:rPr lang="ru-RU" sz="2000" i="1" u="sng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әӈ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р</a:t>
            </a:r>
            <a:r>
              <a:rPr lang="ru-RU" sz="2000" i="1" u="sng" dirty="0" err="1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ә</a:t>
            </a:r>
            <a:r>
              <a:rPr lang="ru-RU" sz="2000" i="1" u="sng" dirty="0">
                <a:effectLst/>
                <a:latin typeface="PT Serif" panose="020A0603040505020204" pitchFamily="18" charset="-52"/>
                <a:ea typeface="TimesNewRomanPS-ItalicMT"/>
                <a:cs typeface="Times New Roman" panose="02020603050405020304" pitchFamily="18" charset="0"/>
              </a:rPr>
              <a:t>ӽԓәԓ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NewRomanPS-ItalicMT"/>
                <a:cs typeface="Times New Roman" panose="02020603050405020304" pitchFamily="18" charset="0"/>
              </a:rPr>
              <a:t> ‘Что-то по полу катается’. 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разнонаправленное движение: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ара 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ӑрыты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ара ԓ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ӑрємәты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‘покатиться в разные стороны’: 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Сӑкԓам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ара ԓ</a:t>
            </a:r>
            <a:r>
              <a:rPr lang="ru-RU" sz="20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ӑрысәт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‘Бусы =мои покатились в разные стороны’.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113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A27B9-A0A0-6A72-9654-2C3AB816D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sz="1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УПРАЖНЕНИЕ</a:t>
            </a:r>
            <a:br>
              <a:rPr lang="ru-RU" sz="2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21D987-803A-9299-8377-C0BDB7F4E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dirty="0" err="1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Нөмән</a:t>
            </a:r>
            <a:endParaRPr lang="ru-RU" sz="3600" dirty="0">
              <a:effectLst/>
              <a:latin typeface="Times New Roman" panose="02020603050405020304" pitchFamily="18" charset="0"/>
              <a:ea typeface="CharterITC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 err="1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сывәсӈән-кўрәкӈән</a:t>
            </a:r>
            <a:r>
              <a:rPr lang="ru-RU" sz="36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>…   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Иԓән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 хор </a:t>
            </a:r>
            <a:r>
              <a:rPr lang="ru-RU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щӑхрыйә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ԓ.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DEF54E8-68BF-4AFD-3D2A-DEBF46AD2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383978-4C62-2C30-FE90-1EBC06F4D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7638"/>
            <a:ext cx="4211960" cy="51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72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64F07-12F5-4533-8B3F-DDBBD839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DEB208-070F-D8F1-CBDE-4B1BC96F8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052736"/>
            <a:ext cx="8784976" cy="5328592"/>
          </a:xfrm>
        </p:spPr>
      </p:pic>
    </p:spTree>
    <p:extLst>
      <p:ext uri="{BB962C8B-B14F-4D97-AF65-F5344CB8AC3E}">
        <p14:creationId xmlns:p14="http://schemas.microsoft.com/office/powerpoint/2010/main" val="572111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n\Desktop\Трясогузк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765" y="375442"/>
            <a:ext cx="5208587" cy="40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98F49EC-7657-4D9E-83F6-34E682FC6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31334"/>
            <a:ext cx="9432032" cy="6903678"/>
          </a:xfrm>
        </p:spPr>
      </p:pic>
      <p:pic>
        <p:nvPicPr>
          <p:cNvPr id="10" name="Рисунок 9" descr="Рисунок1.jpg">
            <a:extLst>
              <a:ext uri="{FF2B5EF4-FFF2-40B4-BE49-F238E27FC236}">
                <a16:creationId xmlns:a16="http://schemas.microsoft.com/office/drawing/2014/main" id="{055E0FD8-9131-4640-BC3C-B446BD5359B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6512" y="-26315"/>
            <a:ext cx="755576" cy="691169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3B5523B-F91D-4E0D-9CED-653F9E97E3C4}"/>
              </a:ext>
            </a:extLst>
          </p:cNvPr>
          <p:cNvSpPr txBox="1">
            <a:spLocks/>
          </p:cNvSpPr>
          <p:nvPr/>
        </p:nvSpPr>
        <p:spPr bwMode="auto">
          <a:xfrm>
            <a:off x="575412" y="3140968"/>
            <a:ext cx="83759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000" b="1" dirty="0">
              <a:solidFill>
                <a:srgbClr val="FFFFFF"/>
              </a:solidFill>
            </a:endParaRPr>
          </a:p>
          <a:p>
            <a:r>
              <a:rPr lang="ru-RU" sz="6000" b="1" dirty="0">
                <a:solidFill>
                  <a:srgbClr val="FFFFFF"/>
                </a:solidFill>
              </a:rPr>
              <a:t>      Па </a:t>
            </a:r>
            <a:r>
              <a:rPr lang="ru-RU" sz="6000" b="1" dirty="0" err="1">
                <a:solidFill>
                  <a:srgbClr val="FFFFFF"/>
                </a:solidFill>
              </a:rPr>
              <a:t>йӑм</a:t>
            </a:r>
            <a:r>
              <a:rPr lang="ru-RU" sz="6000" b="1" dirty="0">
                <a:solidFill>
                  <a:srgbClr val="FFFFFF"/>
                </a:solidFill>
              </a:rPr>
              <a:t> </a:t>
            </a:r>
            <a:r>
              <a:rPr lang="ru-RU" sz="6000" b="1" dirty="0" err="1">
                <a:solidFill>
                  <a:srgbClr val="FFFFFF"/>
                </a:solidFill>
              </a:rPr>
              <a:t>вөԓәм</a:t>
            </a:r>
            <a:endParaRPr lang="ru-RU" sz="6000" dirty="0">
              <a:solidFill>
                <a:srgbClr val="FFFFFF"/>
              </a:solidFill>
            </a:endParaRPr>
          </a:p>
          <a:p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5B1E11-3CD4-4223-8ADD-742168B50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19" y="610449"/>
            <a:ext cx="3312160" cy="25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77690"/>
      </p:ext>
    </p:extLst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AFF5F-0710-901E-6563-13AF4308E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Глаголы вращения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300BF3-3D01-DAD7-B849-F839EC44C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предикаты, описывающие ситуацию, при которой «предмет перемещается по кругу относительно воображаемой точки или движется по кругу относительно воображаемой линии, проходящей через его центр, неоднократно принимая одно и то же положение в пространстве» (НОСС 2004). 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856582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EC5A3-C680-46DF-891E-F1C2574A8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ЛСГ глаголов вращательного движения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B49021-5EB1-4017-BD1D-3D56CE522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‘кружить, кружиться (по земле, воздуху)’; крутиться, катиться’, вертеться;  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ӑрӈәԓтты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‘идти вокруг’,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мухәԓтты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‘обойти, объехать кругом’,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кєрәтты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‘обходить, объезжать’,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эвиты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‘кружить, кружиться’,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шӑхԓәты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‘кружить, двигаться хаотично (о дыме, снеге)’,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кєрљәты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‘обходить’, 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щăхрыты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‘двигаться (по кругу)’; шур. 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ԓ</a:t>
            </a:r>
            <a:r>
              <a:rPr lang="ru-R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ӑрыйты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‘катиться, двигаться, вращаясь’;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сург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лӓләӽта</a:t>
            </a:r>
            <a:r>
              <a:rPr lang="ru-RU" sz="2800" i="1" dirty="0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крутиться, кружить, кружиться, ворочаться’, </a:t>
            </a:r>
            <a:r>
              <a:rPr lang="ru-RU" sz="2800" i="1" dirty="0" err="1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сӓйәҳԓәта</a:t>
            </a:r>
            <a:r>
              <a:rPr lang="ru-RU" sz="2800" b="1" i="1" dirty="0"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‘кружиться (о голове)’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др.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234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747EDD0-634E-471D-A477-6FF55928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 algn="just">
              <a:buNone/>
            </a:pP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азличается движение по траектории, приближенной к идеальному кругу (люди, птицы, предметы)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/>
          </a:p>
        </p:txBody>
      </p:sp>
      <p:pic>
        <p:nvPicPr>
          <p:cNvPr id="2" name="Рисунок 1" descr="Птицы кружат в небе. Вороны в небе. Птицы кружат. Стая ворон в небе. Вороны кружат">
            <a:extLst>
              <a:ext uri="{FF2B5EF4-FFF2-40B4-BE49-F238E27FC236}">
                <a16:creationId xmlns:a16="http://schemas.microsoft.com/office/drawing/2014/main" id="{0DFB6BB3-6083-EBB8-E4B6-5B162812B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2667000" cy="2691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076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7494193-0ACA-367C-D164-0ACF77F50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692696"/>
            <a:ext cx="669607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802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A4BC299-D000-EBA7-77FF-A9927DA8C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хаотичное движение, т. е. вращение субстанции или множества мелких однородных предметов (снег, вихрь).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EAE86D-F7E2-2441-C04C-56B11990A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90800"/>
            <a:ext cx="4536504" cy="2926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47694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2890</TotalTime>
  <Words>3252</Words>
  <Application>Microsoft Office PowerPoint</Application>
  <PresentationFormat>Экран (4:3)</PresentationFormat>
  <Paragraphs>95</Paragraphs>
  <Slides>40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Calibri</vt:lpstr>
      <vt:lpstr>CharterITC</vt:lpstr>
      <vt:lpstr>PT Serif</vt:lpstr>
      <vt:lpstr>Times New Roman</vt:lpstr>
      <vt:lpstr>Xanty</vt:lpstr>
      <vt:lpstr>Тема Office</vt:lpstr>
      <vt:lpstr>     ЛСГ глаголов ВРАЩЕНИЯ  в хантыйском языке     </vt:lpstr>
      <vt:lpstr> Список литературы </vt:lpstr>
      <vt:lpstr>Презентация PowerPoint</vt:lpstr>
      <vt:lpstr>ПРИМЕРЫ</vt:lpstr>
      <vt:lpstr>Глаголы вращения </vt:lpstr>
      <vt:lpstr>ЛСГ глаголов вращательного движения</vt:lpstr>
      <vt:lpstr>Презентация PowerPoint</vt:lpstr>
      <vt:lpstr>Презентация PowerPoint</vt:lpstr>
      <vt:lpstr>Презентация PowerPoint</vt:lpstr>
      <vt:lpstr>ԓăрыты</vt:lpstr>
      <vt:lpstr>глагол ԓăрыты имеет несколько значений: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Приуральский диалект</vt:lpstr>
      <vt:lpstr>Казымский диалект</vt:lpstr>
      <vt:lpstr>Презентация PowerPoint</vt:lpstr>
      <vt:lpstr>Глагол ԓӑрӈәԓтты‘идти по кругу (окружности)’</vt:lpstr>
      <vt:lpstr>Глагол ԓӑрӈәԓтты‘идти по кругу (окружности)’</vt:lpstr>
      <vt:lpstr>Глагол ԓӑрӈәԓтты‘идти по кругу (окружности)’</vt:lpstr>
      <vt:lpstr> Кружение в воздухе вокруг ориентира </vt:lpstr>
      <vt:lpstr>Презентация PowerPoint</vt:lpstr>
      <vt:lpstr>Глагол кавәрты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Приуральский диалект</vt:lpstr>
      <vt:lpstr>Аспектуальность вращения, способ вращения и пространство </vt:lpstr>
      <vt:lpstr>Презентация PowerPoint</vt:lpstr>
      <vt:lpstr>Презентация PowerPoint</vt:lpstr>
      <vt:lpstr>Презентация PowerPoint</vt:lpstr>
      <vt:lpstr>Презентация PowerPoint</vt:lpstr>
      <vt:lpstr> УПРАЖНЕНИЕ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1</dc:creator>
  <cp:lastModifiedBy>Валентина Соловар</cp:lastModifiedBy>
  <cp:revision>356</cp:revision>
  <dcterms:created xsi:type="dcterms:W3CDTF">2011-10-03T07:07:59Z</dcterms:created>
  <dcterms:modified xsi:type="dcterms:W3CDTF">2025-03-18T05:55:18Z</dcterms:modified>
</cp:coreProperties>
</file>