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0" r:id="rId5"/>
    <p:sldId id="268" r:id="rId6"/>
    <p:sldId id="262" r:id="rId7"/>
    <p:sldId id="265" r:id="rId8"/>
    <p:sldId id="270" r:id="rId9"/>
    <p:sldId id="264" r:id="rId10"/>
    <p:sldId id="266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99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3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D38FD-7CB4-F662-B25B-C9C390950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B3F378-7108-3A18-596E-D1FEA9DEB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83F4B3-D71C-1A94-8FAE-FA7426FC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76532-8BC4-B894-0AC1-46BA1976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692009-9812-E69D-3724-BD511F60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8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C044F-F947-4FF3-9824-D58C8F2F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F9C585-5CF3-5683-A24A-16031577B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66397A-7CFE-BE9B-596E-7D05A5A3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2554C-879A-57BD-B8C4-63B47DD9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6A5CC0-5727-3CD2-97B1-8C95FFA6F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154DA4-464E-A775-7F38-E556C7DCC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0410D5-953F-2BBD-B648-F32219EB7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C40F7F-A1B5-D6C3-34AA-23316168A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B72E2A-CF02-FB26-121B-174F79E2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E48FF3-DDD1-EF38-3425-DEA816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3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F76A4-550E-0D97-A593-67A5205B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C43034-A22B-2077-2DDC-D3596FA96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0211D-CD03-286B-6E5B-1CB990933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80F173-60E4-97F5-C0F2-72A38E70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7E2788-60D0-3F79-4014-FFA0D4834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A3638-A810-5EA5-5423-E1A31DA1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7BFC38-8DAE-964F-EC7C-1E7D408BF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B0ACF8-14D1-7AAC-1044-D6E92551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058ED2-2C7C-DAA5-BD87-6839E738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58C0F7-291C-040D-C6B3-4675839C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1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A6494-861E-2B98-0EB7-55225543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9B7D75-6957-C180-7A0D-224E13680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650300-076C-671E-0717-48F8CD03C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FFD168-0B2B-7818-2E42-A7560B34A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42FA9E-CA2F-CC10-1882-19E05463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A43E2E-3E8D-ADE9-B917-5F69879E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1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60504-E4D2-71AA-C357-7561B723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6656FB-22E4-E0BF-9B57-6FDD6CCA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522DA8-8969-CB2F-6133-EA7430E15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65602B-6BFF-7AD5-6B7D-24F46CAAB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2C2760-0D9E-D4A0-FB50-CE1C6B50F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52D855-2EBE-2829-2151-76C91854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B55ED6-607D-386B-421A-0E85EE8E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8E03BD-5632-2DF5-54D8-41FC6C58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5C59E-E22F-E627-D6B4-0FF2CC80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4B6863-BED4-C053-A8BB-3ABB6B27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B09EC0-35D6-0755-D46E-F9B1AD2D9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730DED-EB58-34E3-0939-62C636680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3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1F9872-B9A9-D35A-FAA5-01224059A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F1E008-85BC-E5D3-86F2-2F5689CF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0839FE-BCF6-F1D6-7018-DC8D923D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7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6377B-B84F-2FF7-7042-F97D8188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3361CC-D5AA-812F-2511-D82FAA05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10A347-133E-F237-767D-6F575ECE0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C3D8C2-6DDB-91C8-2025-C33D0330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DDCD67-DB74-FA74-FA3B-5DFA1414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427DCB-16CA-ED6D-A10B-AFCC2F955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0A15A-F24B-92B5-0EB5-2C24C463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43E379-E46F-B0FF-B430-8356ACBFA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8ADD9F-BE59-C082-61E8-D5CEC3558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B12464-518B-1DDC-7073-2ED5B1CB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BEF5CF-B706-6B3F-B167-A43E6636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356F56-B8D1-2176-63BF-CA7830C2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AB3D3-BEFD-DA86-0127-8DFFECCA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8A577C-16CA-CA1C-DE44-9F34A42AF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688128-CD17-2E1D-9FB3-67028B261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5F8EC-442D-4A52-9407-980550622282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577C44-8C34-F51F-2332-FB139F3E4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903CC0-C6BB-B529-78B6-FC11A33E1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3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A65AF1-6587-7F1D-E96A-1E6313238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90452A-E8FF-8569-9B28-95FE9D376C0E}"/>
              </a:ext>
            </a:extLst>
          </p:cNvPr>
          <p:cNvSpPr txBox="1"/>
          <p:nvPr/>
        </p:nvSpPr>
        <p:spPr>
          <a:xfrm>
            <a:off x="390616" y="4958169"/>
            <a:ext cx="3071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февраля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390616" y="3104504"/>
            <a:ext cx="9228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Семинар-практикум «Новые форматы трансляции оленеводческой культуры»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D1393-7A30-3DC6-05D7-BC8DCC300157}"/>
              </a:ext>
            </a:extLst>
          </p:cNvPr>
          <p:cNvSpPr txBox="1"/>
          <p:nvPr/>
        </p:nvSpPr>
        <p:spPr>
          <a:xfrm>
            <a:off x="6341779" y="4958169"/>
            <a:ext cx="381523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Тарлина Александра Сергеевна</a:t>
            </a:r>
          </a:p>
          <a:p>
            <a:r>
              <a:rPr lang="ru-RU" sz="1600" dirty="0"/>
              <a:t>Научный сотрудник, </a:t>
            </a:r>
          </a:p>
          <a:p>
            <a:r>
              <a:rPr lang="ru-RU" sz="1600" dirty="0"/>
              <a:t>АУ «Обско-угорский институт прикладных исследований и разработок»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175DE4-7406-FD8C-50A0-0E591BCEDE1F}"/>
              </a:ext>
            </a:extLst>
          </p:cNvPr>
          <p:cNvSpPr txBox="1"/>
          <p:nvPr/>
        </p:nvSpPr>
        <p:spPr>
          <a:xfrm>
            <a:off x="870012" y="2555617"/>
            <a:ext cx="4843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Крупный заголовок темы не более шести слов</a:t>
            </a: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79E72-B555-5075-F1CC-AA1EA32F3EB4}"/>
              </a:ext>
            </a:extLst>
          </p:cNvPr>
          <p:cNvSpPr txBox="1"/>
          <p:nvPr/>
        </p:nvSpPr>
        <p:spPr>
          <a:xfrm>
            <a:off x="390616" y="1591231"/>
            <a:ext cx="11189217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>
                <a:solidFill>
                  <a:schemeClr val="accent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Єкшањщ</a:t>
            </a:r>
            <a:r>
              <a:rPr lang="en-US" sz="4400" b="1" dirty="0">
                <a:solidFill>
                  <a:schemeClr val="accent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ǝ</a:t>
            </a:r>
            <a:r>
              <a:rPr lang="ru-RU" sz="4400" b="1" dirty="0">
                <a:solidFill>
                  <a:schemeClr val="accent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п </a:t>
            </a:r>
            <a:r>
              <a:rPr lang="ru-RU" sz="4400" b="1" dirty="0" smtClean="0">
                <a:solidFill>
                  <a:schemeClr val="accent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ар (песня-предначертание) </a:t>
            </a:r>
          </a:p>
          <a:p>
            <a:r>
              <a:rPr lang="ru-RU" sz="4400" b="1" dirty="0" smtClean="0">
                <a:solidFill>
                  <a:schemeClr val="accent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как жанр детского фольклора</a:t>
            </a:r>
            <a:endParaRPr lang="ru-RU" sz="4400" b="1" dirty="0">
              <a:solidFill>
                <a:schemeClr val="accent1"/>
              </a:solidFill>
              <a:latin typeface="Favorit Pro" panose="02000006030000020004" pitchFamily="2" charset="0"/>
              <a:ea typeface="Favorit Pro" panose="02000006030000020004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594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572" y="807235"/>
            <a:ext cx="10913246" cy="13255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Favorit Pro"/>
                <a:cs typeface="Arial" panose="020B0604020202020204" pitchFamily="34" charset="0"/>
              </a:rPr>
              <a:t>Єкшањщǝп </a:t>
            </a:r>
            <a:r>
              <a:rPr lang="ru-RU" sz="3600" b="1" dirty="0">
                <a:latin typeface="Favorit Pro"/>
                <a:cs typeface="Arial" panose="020B0604020202020204" pitchFamily="34" charset="0"/>
              </a:rPr>
              <a:t>ар </a:t>
            </a:r>
            <a:r>
              <a:rPr lang="ru-RU" sz="3600" b="1" dirty="0" smtClean="0">
                <a:latin typeface="Favorit Pro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atin typeface="Favorit Pro"/>
                <a:cs typeface="Arial" panose="020B0604020202020204" pitchFamily="34" charset="0"/>
              </a:rPr>
            </a:br>
            <a:r>
              <a:rPr lang="ru-RU" sz="3600" b="1" dirty="0" smtClean="0">
                <a:latin typeface="Favorit Pro"/>
                <a:cs typeface="Arial" panose="020B0604020202020204" pitchFamily="34" charset="0"/>
              </a:rPr>
              <a:t>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хвалебная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песня, посвящённая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ребёнку (З. Н.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Лозямова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- хвалебная песня (В. Н.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Соловар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- разновидность колыбельных песен (А. Д.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Каксин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24572" y="2493404"/>
            <a:ext cx="5157787" cy="599345"/>
          </a:xfrm>
        </p:spPr>
        <p:txBody>
          <a:bodyPr/>
          <a:lstStyle/>
          <a:p>
            <a:r>
              <a:rPr lang="ru-RU" dirty="0" smtClean="0"/>
              <a:t>Хвалебная песня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824573" y="3305968"/>
            <a:ext cx="5157787" cy="3191426"/>
          </a:xfrm>
        </p:spPr>
        <p:txBody>
          <a:bodyPr/>
          <a:lstStyle/>
          <a:p>
            <a:r>
              <a:rPr lang="ru-RU" dirty="0" smtClean="0"/>
              <a:t>Выражение мотива благополучного будущего через восхваление положительных качеств ребёнка, создание его положительного облика.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004110" y="2477115"/>
            <a:ext cx="5183188" cy="631924"/>
          </a:xfrm>
        </p:spPr>
        <p:txBody>
          <a:bodyPr/>
          <a:lstStyle/>
          <a:p>
            <a:r>
              <a:rPr lang="ru-RU" dirty="0" smtClean="0"/>
              <a:t>Колыбельная песня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6172200" y="3305968"/>
            <a:ext cx="5183188" cy="3191426"/>
          </a:xfrm>
        </p:spPr>
        <p:txBody>
          <a:bodyPr/>
          <a:lstStyle/>
          <a:p>
            <a:r>
              <a:rPr lang="ru-RU" dirty="0" smtClean="0"/>
              <a:t>Защитная функция;</a:t>
            </a:r>
          </a:p>
          <a:p>
            <a:r>
              <a:rPr lang="ru-RU" dirty="0" smtClean="0"/>
              <a:t>Представления о сне; </a:t>
            </a:r>
          </a:p>
          <a:p>
            <a:r>
              <a:rPr lang="ru-RU" dirty="0" smtClean="0"/>
              <a:t>Высокое значение слов, произнесённых над колыбелью.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847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Favorit Pro"/>
                <a:cs typeface="Arial" panose="020B0604020202020204" pitchFamily="34" charset="0"/>
              </a:rPr>
              <a:t>Особенности песен-предначертаний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Небольшой </a:t>
            </a:r>
            <a:r>
              <a:rPr lang="ru-RU" dirty="0"/>
              <a:t>объём произведения; </a:t>
            </a:r>
            <a:endParaRPr lang="ru-RU" dirty="0" smtClean="0"/>
          </a:p>
          <a:p>
            <a:r>
              <a:rPr lang="ru-RU" dirty="0" smtClean="0"/>
              <a:t>Исполнение </a:t>
            </a:r>
            <a:r>
              <a:rPr lang="ru-RU" dirty="0"/>
              <a:t>как от первого, так и от третьего лица; </a:t>
            </a:r>
            <a:endParaRPr lang="ru-RU" dirty="0" smtClean="0"/>
          </a:p>
          <a:p>
            <a:r>
              <a:rPr lang="ru-RU" dirty="0" smtClean="0"/>
              <a:t>Посвящены </a:t>
            </a:r>
            <a:r>
              <a:rPr lang="ru-RU" dirty="0"/>
              <a:t>в основном ребёнку, в редких случаях посвящаются животным (оленёнку, котёнку); </a:t>
            </a:r>
            <a:endParaRPr lang="ru-RU" dirty="0" smtClean="0"/>
          </a:p>
          <a:p>
            <a:r>
              <a:rPr lang="ru-RU" dirty="0" smtClean="0"/>
              <a:t>Обязательным </a:t>
            </a:r>
            <a:r>
              <a:rPr lang="ru-RU" dirty="0"/>
              <a:t>является наличие мотива благополучного будущего, благопожелания; </a:t>
            </a:r>
            <a:endParaRPr lang="ru-RU" dirty="0" smtClean="0"/>
          </a:p>
          <a:p>
            <a:r>
              <a:rPr lang="ru-RU" dirty="0" smtClean="0"/>
              <a:t>Исполнителями </a:t>
            </a:r>
            <a:r>
              <a:rPr lang="ru-RU" dirty="0"/>
              <a:t>и носителями являются взрослые (близкие родственники: мать, отец, бабушка, дедушка, няня, приёмные родители). </a:t>
            </a:r>
            <a:endParaRPr lang="ru-RU" dirty="0" smtClean="0"/>
          </a:p>
          <a:p>
            <a:r>
              <a:rPr lang="ru-RU" dirty="0" smtClean="0"/>
              <a:t>Основное </a:t>
            </a:r>
            <a:r>
              <a:rPr lang="ru-RU" dirty="0"/>
              <a:t>содержание песен – пожелание благополучия, воспевание добрых качеств ребёнка, создание его благоприятного образа. </a:t>
            </a:r>
          </a:p>
        </p:txBody>
      </p:sp>
    </p:spTree>
    <p:extLst>
      <p:ext uri="{BB962C8B-B14F-4D97-AF65-F5344CB8AC3E}">
        <p14:creationId xmlns:p14="http://schemas.microsoft.com/office/powerpoint/2010/main" val="21317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338" y="365125"/>
            <a:ext cx="4111869" cy="1325563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Favorit Pro" panose="02000006030000020004"/>
              </a:rPr>
              <a:t>«Песня для внука»</a:t>
            </a:r>
            <a:endParaRPr lang="ru-RU" b="1" dirty="0">
              <a:latin typeface="Favorit Pro" panose="0200000603000002000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111869" cy="404356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Кольцевая композиция.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Синтаксический параллелизм осложнённый градацией, эпифора, анафора, эпитеты.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благополучного будущего реализуется в песни за счёт описания положительных качеств ребёнка: ловкость, проворство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Йош-кўр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рука-нога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898170"/>
              </p:ext>
            </p:extLst>
          </p:nvPr>
        </p:nvGraphicFramePr>
        <p:xfrm>
          <a:off x="4944207" y="919074"/>
          <a:ext cx="6508691" cy="6006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окумент" r:id="rId4" imgW="5928921" imgH="5469214" progId="Word.Document.12">
                  <p:embed/>
                </p:oleObj>
              </mc:Choice>
              <mc:Fallback>
                <p:oleObj name="Документ" r:id="rId4" imgW="5928921" imgH="54692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44207" y="919074"/>
                        <a:ext cx="6508691" cy="6006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5326" y="6056112"/>
            <a:ext cx="3168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Салахова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Е. Д., запись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Потпот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Р. 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338" y="365125"/>
            <a:ext cx="4111869" cy="1325563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Favorit Pro" panose="02000006030000020004"/>
              </a:rPr>
              <a:t>«Песня для сына»</a:t>
            </a:r>
            <a:endParaRPr lang="ru-RU" b="1" dirty="0">
              <a:latin typeface="Favorit Pro" panose="0200000603000002000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111869" cy="404356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Обращение с просьбой защиты.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Богиня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огня восхваляется как защитница и покровительница семьи,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человека.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Эпифора, повторы.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229" y="6073467"/>
            <a:ext cx="448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Каксин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А.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Дядюн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С. Д.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Няврєм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путрєт: Хантыйский детский фольклор.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697" y="435958"/>
            <a:ext cx="5941347" cy="642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338" y="365125"/>
            <a:ext cx="4111869" cy="1325563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Favorit Pro" panose="02000006030000020004"/>
              </a:rPr>
              <a:t>«Песня для дочери»</a:t>
            </a:r>
            <a:endParaRPr lang="ru-RU" b="1" dirty="0">
              <a:latin typeface="Favorit Pro" panose="0200000603000002000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111869" cy="404356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Занятие – метафора жизни.</a:t>
            </a: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ошийэн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каркам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проворные руки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Параллелизм, осложнённый синонимами, композиционный стык.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Глаголы в повелительном наклонении.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0119" y="5246846"/>
            <a:ext cx="4566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Тарлина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Е.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Дядюн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С. Д.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Няврєм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путрєт: Хантыйский детский фольклор.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19" y="901045"/>
            <a:ext cx="5941347" cy="460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338" y="365125"/>
            <a:ext cx="4111869" cy="1325563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Favorit Pro" panose="02000006030000020004"/>
              </a:rPr>
              <a:t>«Песня для внучки»</a:t>
            </a:r>
            <a:endParaRPr lang="ru-RU" b="1" dirty="0">
              <a:latin typeface="Favorit Pro" panose="0200000603000002000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914553" cy="404356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Кольцевая композиция.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 благополучного будущего выражается через описание внешнего вида.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нафора, эпифора, синтаксический параллелизм, повторы, сравнение. </a:t>
            </a: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5860" y="5558479"/>
            <a:ext cx="4566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Салахова Е. Д., запись Аликова Т. Н.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97836"/>
              </p:ext>
            </p:extLst>
          </p:nvPr>
        </p:nvGraphicFramePr>
        <p:xfrm>
          <a:off x="4944207" y="914768"/>
          <a:ext cx="6396094" cy="4565650"/>
        </p:xfrm>
        <a:graphic>
          <a:graphicData uri="http://schemas.openxmlformats.org/drawingml/2006/table">
            <a:tbl>
              <a:tblPr firstRow="1" firstCol="1" bandRow="1"/>
              <a:tblGrid>
                <a:gridCol w="3197724">
                  <a:extLst>
                    <a:ext uri="{9D8B030D-6E8A-4147-A177-3AD203B41FA5}">
                      <a16:colId xmlns:a16="http://schemas.microsoft.com/office/drawing/2014/main" val="1161811007"/>
                    </a:ext>
                  </a:extLst>
                </a:gridCol>
                <a:gridCol w="3198370">
                  <a:extLst>
                    <a:ext uri="{9D8B030D-6E8A-4147-A177-3AD203B41FA5}">
                      <a16:colId xmlns:a16="http://schemas.microsoft.com/office/drawing/2014/main" val="943776836"/>
                    </a:ext>
                  </a:extLst>
                </a:gridCol>
              </a:tblGrid>
              <a:tr h="4334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Варәс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кӑрщәт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ай эви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Турән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кӑрщәт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ай эви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Эви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шɵшємийєԓтал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Эви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йєкємийєԓта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ԓ.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Ања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йєрнас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ԓ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ɵмтәм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нє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Ања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ухшам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пунәм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нє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Эви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йєкємийєԓта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ԓ,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Эви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лэщўмтыйєԓта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ԓ.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Пӑста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мӑнтаԓ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пурайән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Тухԓәӈ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войи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вɵн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пӑкәт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пɵрԓємийє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ԓԓ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әт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Ара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мӑнємийє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ԓԓ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әт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Хŏхәԓта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ԓ ки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пурайән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Кӑт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сэвә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ԓ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Кӑтна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вущкийиєԓта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ԓ,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Кӑтна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вущкийиєԓта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ԓ.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Варәс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кӑрщәт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ай эви,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Турән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кӑрщәт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ай эви.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Варәс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кӑрщәт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ай эви,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Турән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кӑрщәт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ай эви.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‘Ростом с кустик маленькая девочка,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Ростом с травинку маленькая девочка.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Девочка гуляет,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Девочка пританцовывает.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Красивое платье девочка надела,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Красивый платочек девочка накинула.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Девочка приплясывает,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Девочка пританцовывает.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 она быстро идёт,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стаи птиц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Разлетаются,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разные стороны разлетаются.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 она бежит,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Две её косички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две стороны развеваются,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две стороны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разлетеются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Ростом с кустик маленькая девочка,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Ростом с травинку маленькая девочка.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Ростом с кустик маленькая девочка,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Ростом с травинку маленькая девочка’.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01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6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8868"/>
            <a:ext cx="4111869" cy="1325563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Favorit Pro" panose="02000006030000020004"/>
              </a:rPr>
              <a:t>«Оленёнок»</a:t>
            </a:r>
            <a:endParaRPr lang="ru-RU" b="1" dirty="0">
              <a:latin typeface="Favorit Pro" panose="0200000603000002000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69477"/>
            <a:ext cx="3914553" cy="389970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Обращение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Эпитеты, лексический повтор, повтор, анафора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существительных с уменьшительно-ласкательным суффиксом.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 благополучного будущего.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3282" y="4938736"/>
            <a:ext cx="261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Каксина Е. Д.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439137"/>
              </p:ext>
            </p:extLst>
          </p:nvPr>
        </p:nvGraphicFramePr>
        <p:xfrm>
          <a:off x="4944207" y="1991398"/>
          <a:ext cx="6696809" cy="2958148"/>
        </p:xfrm>
        <a:graphic>
          <a:graphicData uri="http://schemas.openxmlformats.org/drawingml/2006/table">
            <a:tbl>
              <a:tblPr firstRow="1" firstCol="1" bandRow="1"/>
              <a:tblGrid>
                <a:gridCol w="3348067">
                  <a:extLst>
                    <a:ext uri="{9D8B030D-6E8A-4147-A177-3AD203B41FA5}">
                      <a16:colId xmlns:a16="http://schemas.microsoft.com/office/drawing/2014/main" val="4237592703"/>
                    </a:ext>
                  </a:extLst>
                </a:gridCol>
                <a:gridCol w="3348742">
                  <a:extLst>
                    <a:ext uri="{9D8B030D-6E8A-4147-A177-3AD203B41FA5}">
                      <a16:colId xmlns:a16="http://schemas.microsoft.com/office/drawing/2014/main" val="1867721336"/>
                    </a:ext>
                  </a:extLst>
                </a:gridCol>
              </a:tblGrid>
              <a:tr h="295814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Ай </a:t>
                      </a:r>
                      <a:r>
                        <a:rPr lang="ru-RU" sz="16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авийэ</a:t>
                      </a: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авийэ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Хурамǝӈ ай </a:t>
                      </a: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вўԓыйэ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Ања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њуԓǝпавийэ,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Ања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сапԓǝп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пєшийэ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Йӑма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сора </a:t>
                      </a: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єнма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Вөн </a:t>
                      </a:r>
                      <a:r>
                        <a:rPr lang="ru-RU" sz="16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вўԓыйа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йўва.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Йӑма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сора </a:t>
                      </a: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єнма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Вөн </a:t>
                      </a:r>
                      <a:r>
                        <a:rPr lang="ru-RU" sz="16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вўԓыйа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йўва.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‘Оленёнок маленький, олешка,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 какой красивенький,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 и носик пёстренький.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Мой красавчик-оленёнок,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 расти, мой величавый,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Стань большим оленем.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 расти, мой величавый,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Стань большим оленем’.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791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0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A39A51-E002-F96E-70AA-B5EF6C4F4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EF984F-8851-1B04-7222-9E9C81CA39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1" y="1865157"/>
            <a:ext cx="364192" cy="36190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BC649ED-6FB0-4A0A-9CC0-7755AB06F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195857"/>
              </p:ext>
            </p:extLst>
          </p:nvPr>
        </p:nvGraphicFramePr>
        <p:xfrm>
          <a:off x="4363607" y="2347421"/>
          <a:ext cx="8534616" cy="2743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22603">
                  <a:extLst>
                    <a:ext uri="{9D8B030D-6E8A-4147-A177-3AD203B41FA5}">
                      <a16:colId xmlns:a16="http://schemas.microsoft.com/office/drawing/2014/main" val="2808903832"/>
                    </a:ext>
                  </a:extLst>
                </a:gridCol>
                <a:gridCol w="4412013">
                  <a:extLst>
                    <a:ext uri="{9D8B030D-6E8A-4147-A177-3AD203B41FA5}">
                      <a16:colId xmlns:a16="http://schemas.microsoft.com/office/drawing/2014/main" val="28680446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158973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Favorit Pro"/>
              </a:rPr>
              <a:t>Композиция </a:t>
            </a:r>
            <a:endParaRPr lang="ru-RU" sz="3600" b="1" dirty="0">
              <a:latin typeface="Favorit Pro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98731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Зачин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начальная формула)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представление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ребёнка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через род бабушки, родителей, членов семьи.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5525663"/>
              </p:ext>
            </p:extLst>
          </p:nvPr>
        </p:nvGraphicFramePr>
        <p:xfrm>
          <a:off x="5528244" y="899421"/>
          <a:ext cx="6049308" cy="2655276"/>
        </p:xfrm>
        <a:graphic>
          <a:graphicData uri="http://schemas.openxmlformats.org/drawingml/2006/table">
            <a:tbl>
              <a:tblPr firstRow="1" firstCol="1" bandRow="1"/>
              <a:tblGrid>
                <a:gridCol w="2620308">
                  <a:extLst>
                    <a:ext uri="{9D8B030D-6E8A-4147-A177-3AD203B41FA5}">
                      <a16:colId xmlns:a16="http://schemas.microsoft.com/office/drawing/2014/main" val="1306215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081172666"/>
                    </a:ext>
                  </a:extLst>
                </a:gridCol>
              </a:tblGrid>
              <a:tr h="265527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Таниԓ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упи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упийэ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Хӑнты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ики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ащийєм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Йўрəн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ими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аӈкийєм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Хөԓəм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йаӈ вўԓы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тӑйљəма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ԓ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Ай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Моԓтан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хө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ащийєм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Йўрəн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ими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аӈкийєм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Молдан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ики вөн эви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Ма, ма, ма, ма.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98" marR="56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‘Данила сестра, сестрица я.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Хантыйский мужчина, отец мой,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Ненецкая женщина, мать моя.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Тридцать оленей имел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Отец мой из рода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Молдановых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Ненецкая женщина, мать моя.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Мужчины Молданова старшая дочь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Я, я, я, я’.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98" marR="56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5095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40321" y="545480"/>
            <a:ext cx="2659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Пяк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Е. Д., запись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Потпот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Р. М.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320060"/>
              </p:ext>
            </p:extLst>
          </p:nvPr>
        </p:nvGraphicFramePr>
        <p:xfrm>
          <a:off x="5528244" y="3742124"/>
          <a:ext cx="6049308" cy="2664143"/>
        </p:xfrm>
        <a:graphic>
          <a:graphicData uri="http://schemas.openxmlformats.org/drawingml/2006/table">
            <a:tbl>
              <a:tblPr firstRow="1" firstCol="1" bandRow="1"/>
              <a:tblGrid>
                <a:gridCol w="2836243">
                  <a:extLst>
                    <a:ext uri="{9D8B030D-6E8A-4147-A177-3AD203B41FA5}">
                      <a16:colId xmlns:a16="http://schemas.microsoft.com/office/drawing/2014/main" val="1244928277"/>
                    </a:ext>
                  </a:extLst>
                </a:gridCol>
                <a:gridCol w="3213065">
                  <a:extLst>
                    <a:ext uri="{9D8B030D-6E8A-4147-A177-3AD203B41FA5}">
                      <a16:colId xmlns:a16="http://schemas.microsoft.com/office/drawing/2014/main" val="1785023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Йурəн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хопэ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икийэ (нэ)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арытаԓэ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Йурəн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хопэ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икийэ (нэ) щи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луптаԓэ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Вөљашка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икийэ вөн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эвийϵмэ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Њуки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йонтəмэ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хўв йухан хур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 ай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Өкщэња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йэ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мал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тёпəӈ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эвийϵмэ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 ай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Ващкайэ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пухийϵмэ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Щӑтащихӑщм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ϵԓэ,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хӑщм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ϵԓԓыйэ.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‘Мужчина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Ерныхов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я пою,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Мужчина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Ерныхов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я говорю.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Моя [супруга], старшая дочь мужчины Алексея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длинном повороте реки, с названием «Поворот шитья кожи»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Моя младшая Ксения, милая дочка,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Маленький Василий мой сыночек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Они там остались, остались’.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31709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93631" y="5902118"/>
            <a:ext cx="364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Каксина Е. Д. Личные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песни хантов, созданные в период войны 1941-1945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гг.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A39A51-E002-F96E-70AA-B5EF6C4F4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EF984F-8851-1B04-7222-9E9C81CA39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1" y="1865157"/>
            <a:ext cx="364192" cy="36190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BC649ED-6FB0-4A0A-9CC0-7755AB06F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195857"/>
              </p:ext>
            </p:extLst>
          </p:nvPr>
        </p:nvGraphicFramePr>
        <p:xfrm>
          <a:off x="4363607" y="2347421"/>
          <a:ext cx="8534616" cy="2743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22603">
                  <a:extLst>
                    <a:ext uri="{9D8B030D-6E8A-4147-A177-3AD203B41FA5}">
                      <a16:colId xmlns:a16="http://schemas.microsoft.com/office/drawing/2014/main" val="2808903832"/>
                    </a:ext>
                  </a:extLst>
                </a:gridCol>
                <a:gridCol w="4412013">
                  <a:extLst>
                    <a:ext uri="{9D8B030D-6E8A-4147-A177-3AD203B41FA5}">
                      <a16:colId xmlns:a16="http://schemas.microsoft.com/office/drawing/2014/main" val="28680446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158973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Favorit Pro"/>
              </a:rPr>
              <a:t>Композиция </a:t>
            </a:r>
            <a:endParaRPr lang="ru-RU" sz="3600" b="1" dirty="0">
              <a:latin typeface="Favorit Pro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98731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внешнего облика ребёнка и его положительных качеств.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Концовка (финальная формула) – завет, слова напутствия, обращение.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1311984"/>
            <a:ext cx="575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Каксин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А. Д.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С. Д. Дядюн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Няврєм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путрєт: Хантыйский детский фольклор.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3104005"/>
            <a:ext cx="557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Тарлина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Е.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С. Д. Дядюн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Няврєм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путрєт: Хантыйский детский фольклор.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4034459"/>
              </p:ext>
            </p:extLst>
          </p:nvPr>
        </p:nvGraphicFramePr>
        <p:xfrm>
          <a:off x="6172199" y="1865157"/>
          <a:ext cx="5688624" cy="888048"/>
        </p:xfrm>
        <a:graphic>
          <a:graphicData uri="http://schemas.openxmlformats.org/drawingml/2006/table">
            <a:tbl>
              <a:tblPr firstRow="1" firstCol="1" bandRow="1"/>
              <a:tblGrid>
                <a:gridCol w="2844025">
                  <a:extLst>
                    <a:ext uri="{9D8B030D-6E8A-4147-A177-3AD203B41FA5}">
                      <a16:colId xmlns:a16="http://schemas.microsoft.com/office/drawing/2014/main" val="3221813485"/>
                    </a:ext>
                  </a:extLst>
                </a:gridCol>
                <a:gridCol w="2844599">
                  <a:extLst>
                    <a:ext uri="{9D8B030D-6E8A-4147-A177-3AD203B41FA5}">
                      <a16:colId xmlns:a16="http://schemas.microsoft.com/office/drawing/2014/main" val="501500937"/>
                    </a:ext>
                  </a:extLst>
                </a:gridCol>
              </a:tblGrid>
              <a:tr h="73159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Ԓўв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пӑсты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нумсыйэ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ԓ,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Ащэԓǝн-аӈкэԓǝн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мийǝм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Иса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пӑсты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ат вөԓ.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98" marR="56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‘Его быстрый ум,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отцом-матерью,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Пусть будет быстрым всегда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98" marR="56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31992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08" y="3652048"/>
            <a:ext cx="365792" cy="359695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643364"/>
              </p:ext>
            </p:extLst>
          </p:nvPr>
        </p:nvGraphicFramePr>
        <p:xfrm>
          <a:off x="6150218" y="3652048"/>
          <a:ext cx="5710605" cy="1217930"/>
        </p:xfrm>
        <a:graphic>
          <a:graphicData uri="http://schemas.openxmlformats.org/drawingml/2006/table">
            <a:tbl>
              <a:tblPr firstRow="1" firstCol="1" bandRow="1"/>
              <a:tblGrid>
                <a:gridCol w="2659674">
                  <a:extLst>
                    <a:ext uri="{9D8B030D-6E8A-4147-A177-3AD203B41FA5}">
                      <a16:colId xmlns:a16="http://schemas.microsoft.com/office/drawing/2014/main" val="1923361581"/>
                    </a:ext>
                  </a:extLst>
                </a:gridCol>
                <a:gridCol w="3050931">
                  <a:extLst>
                    <a:ext uri="{9D8B030D-6E8A-4147-A177-3AD203B41FA5}">
                      <a16:colId xmlns:a16="http://schemas.microsoft.com/office/drawing/2014/main" val="185727247"/>
                    </a:ext>
                  </a:extLst>
                </a:gridCol>
              </a:tblGrid>
              <a:tr h="117246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Хӑншийэ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йонтты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эвийэ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Төрǝма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нумсэн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нух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пўна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Хурамǝт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йонтты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эвийэ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Вөԓǝпсэн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кӑрща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йэ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ԓ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тува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‘Узоры вышивающая девочка,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Положись на бога,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Узоры вышивающая девочка,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жизни иди прямой дорогой’.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420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43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Favorit Pro"/>
                <a:cs typeface="Arial" panose="020B0604020202020204" pitchFamily="34" charset="0"/>
              </a:rPr>
              <a:t>Художественные особенности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Повтор, принцип равенства слогов; </a:t>
            </a:r>
          </a:p>
          <a:p>
            <a:r>
              <a:rPr lang="ru-RU" dirty="0" smtClean="0"/>
              <a:t>Анафора, эпифора, лексический повтор, синтаксический параллелизм, осложнённый параллелизм, композиционный стык; </a:t>
            </a:r>
          </a:p>
          <a:p>
            <a:r>
              <a:rPr lang="ru-RU" dirty="0" smtClean="0"/>
              <a:t>Сравнения, эпитеты; </a:t>
            </a:r>
          </a:p>
          <a:p>
            <a:r>
              <a:rPr lang="ru-RU" dirty="0" smtClean="0"/>
              <a:t>Мотив красоты, </a:t>
            </a:r>
            <a:r>
              <a:rPr lang="ru-RU" dirty="0"/>
              <a:t>мотив </a:t>
            </a:r>
            <a:r>
              <a:rPr lang="ru-RU" dirty="0" smtClean="0"/>
              <a:t>йош-кўр </a:t>
            </a:r>
            <a:r>
              <a:rPr lang="en-US" dirty="0" smtClean="0"/>
              <a:t>‘</a:t>
            </a:r>
            <a:r>
              <a:rPr lang="ru-RU" dirty="0" smtClean="0"/>
              <a:t>рука-нога</a:t>
            </a:r>
            <a:r>
              <a:rPr lang="en-US" dirty="0" smtClean="0"/>
              <a:t>’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Глаголы в повелительном наклонении, существительные с уменьшительно-ласкательным суффиксом, просторечия. </a:t>
            </a:r>
          </a:p>
          <a:p>
            <a:r>
              <a:rPr lang="ru-RU" dirty="0" smtClean="0"/>
              <a:t>Линейная или кольцевая композиция.</a:t>
            </a:r>
          </a:p>
        </p:txBody>
      </p:sp>
    </p:spTree>
    <p:extLst>
      <p:ext uri="{BB962C8B-B14F-4D97-AF65-F5344CB8AC3E}">
        <p14:creationId xmlns:p14="http://schemas.microsoft.com/office/powerpoint/2010/main" val="19742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623637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3464169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672813"/>
            <a:ext cx="491361" cy="488271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32407" y="0"/>
            <a:ext cx="10520082" cy="152932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Favorit Pro"/>
                <a:cs typeface="Arial" panose="020B0604020202020204" pitchFamily="34" charset="0"/>
              </a:rPr>
              <a:t>Понятие детского фольклора</a:t>
            </a:r>
            <a:endParaRPr lang="ru-RU" sz="3600" b="1" dirty="0">
              <a:latin typeface="Favorit Pro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232407" y="1690688"/>
            <a:ext cx="10255864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Детский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фольклор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это специфическая область устного художественного творчества, имеющая, в отличие от фольклора взрослых, свою поэтику, свои формы бытования и своих носителей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широком смысле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детский фольклор включает материнскую поэзию (материнский фольклор) или «поэзию пестования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(О. И.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Капица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узком смысле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совокупность словесных произведений, известных детям и не входящих в репертуар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взрослых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(Г. С. Виноградов).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79" y="-297"/>
            <a:ext cx="12193057" cy="68585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679E72-B555-5075-F1CC-AA1EA32F3EB4}"/>
              </a:ext>
            </a:extLst>
          </p:cNvPr>
          <p:cNvSpPr txBox="1"/>
          <p:nvPr/>
        </p:nvSpPr>
        <p:spPr>
          <a:xfrm>
            <a:off x="831850" y="1828562"/>
            <a:ext cx="112585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solidFill>
                  <a:schemeClr val="accent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Єкшањщ</a:t>
            </a:r>
            <a:r>
              <a:rPr lang="en-US" sz="4000" b="1" dirty="0">
                <a:solidFill>
                  <a:schemeClr val="accent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ǝ</a:t>
            </a:r>
            <a:r>
              <a:rPr lang="ru-RU" sz="4000" b="1" dirty="0">
                <a:solidFill>
                  <a:schemeClr val="accent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п </a:t>
            </a:r>
            <a:r>
              <a:rPr lang="ru-RU" sz="4000" b="1" dirty="0" smtClean="0">
                <a:solidFill>
                  <a:schemeClr val="accent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ар (песня-предначертание) </a:t>
            </a:r>
          </a:p>
          <a:p>
            <a:r>
              <a:rPr lang="ru-RU" sz="4000" b="1" dirty="0" smtClean="0">
                <a:solidFill>
                  <a:schemeClr val="accent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как жанр детского фольклора</a:t>
            </a:r>
            <a:endParaRPr lang="ru-RU" sz="4000" b="1" dirty="0">
              <a:solidFill>
                <a:schemeClr val="accent1"/>
              </a:solidFill>
              <a:latin typeface="Favorit Pro" panose="02000006030000020004" pitchFamily="2" charset="0"/>
              <a:ea typeface="Favorit Pro" panose="02000006030000020004" pitchFamily="2" charset="0"/>
            </a:endParaRPr>
          </a:p>
          <a:p>
            <a:pPr algn="ctr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31850" y="3261825"/>
            <a:ext cx="10515600" cy="150018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изучения детского фольклора. Проблема жанрового состава и классификации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Єкшањщǝп ар (песня-предначертание) как жанр детского фольклора.</a:t>
            </a:r>
          </a:p>
        </p:txBody>
      </p:sp>
    </p:spTree>
    <p:extLst>
      <p:ext uri="{BB962C8B-B14F-4D97-AF65-F5344CB8AC3E}">
        <p14:creationId xmlns:p14="http://schemas.microsoft.com/office/powerpoint/2010/main" val="377772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6940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Favorit Pro"/>
              </a:rPr>
              <a:t>Понятие детского фольклора</a:t>
            </a:r>
            <a:endParaRPr lang="ru-RU" sz="3600" b="1" dirty="0">
              <a:latin typeface="Favorit Pro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94965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Г. С. Виноградов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Оттого, что их исполняют и дети, произведения этой группы не делаются детским фольклором, подобно тому, как исполнение детьми солдатских песен не дает права на включение солдатской песни в детский фольклор, пока эти песни не выпадут из фольклора взрослых и не станут достоянием только детей»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63165" t="17828" r="1273" b="1717"/>
          <a:stretch/>
        </p:blipFill>
        <p:spPr>
          <a:xfrm>
            <a:off x="7207622" y="1825625"/>
            <a:ext cx="3387108" cy="431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A39A51-E002-F96E-70AA-B5EF6C4F4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EF984F-8851-1B04-7222-9E9C81CA39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1" y="2354711"/>
            <a:ext cx="364192" cy="3619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3FCC90-0932-2BBB-72FD-33BC97B3F8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" y="3202945"/>
            <a:ext cx="364192" cy="3619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F8F3D6-D418-5DAC-8FC3-36A67932A2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1" y="3742539"/>
            <a:ext cx="364192" cy="3619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638" y="211129"/>
            <a:ext cx="115443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Favorit Pro"/>
              </a:rPr>
              <a:t>Понятие детского фольклора</a:t>
            </a:r>
            <a:endParaRPr lang="ru-RU" sz="3600" b="1" dirty="0">
              <a:latin typeface="Favorit Pro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27638" y="174782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Связь детского и взрослого фольклора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Произведения отличаются методикой исполнения, лексическим составом, стилем.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Песни, сказки, загадки.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Произведения детского фольклора с учётом происхождения: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Перешедшие в детский фольклор из фольклора взрослых (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заклички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Созданные самими детьми (считалки)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Созданные взрослыми для детей (колыбельная песня)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A39A51-E002-F96E-70AA-B5EF6C4F4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EF984F-8851-1B04-7222-9E9C81CA39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3" y="2173760"/>
            <a:ext cx="364192" cy="3619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3FCC90-0932-2BBB-72FD-33BC97B3F8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3" y="2716614"/>
            <a:ext cx="364192" cy="3619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F8F3D6-D418-5DAC-8FC3-36A67932A2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3" y="3185480"/>
            <a:ext cx="364192" cy="3619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426619-BB1D-97B3-AD64-AB771A7375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3" y="3690538"/>
            <a:ext cx="364192" cy="3619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646" y="146111"/>
            <a:ext cx="115443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Favorit Pro"/>
              </a:rPr>
              <a:t>Понятие детского фольклора</a:t>
            </a:r>
            <a:endParaRPr lang="ru-RU" sz="3600" b="1" dirty="0">
              <a:latin typeface="Favorit Pro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42646" y="1617785"/>
            <a:ext cx="10515600" cy="483222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Признаки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Простые конструкции;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есложный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динамично развивающийся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сюжет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Яркие, запоминающиеся образы;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ростые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синтаксические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конструкции;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ёткий ритм;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вукоподражания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аллитерации, повторы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23" y="4169219"/>
            <a:ext cx="365792" cy="3657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23" y="4675998"/>
            <a:ext cx="365792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Favorit Pro"/>
              </a:rPr>
              <a:t>Краткая история изучения</a:t>
            </a:r>
            <a:endParaRPr lang="ru-RU" sz="3600" b="1" dirty="0">
              <a:latin typeface="Favorit Pro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839788" y="1346398"/>
            <a:ext cx="5157787" cy="8239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Русский детский фольклор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39788" y="2295722"/>
            <a:ext cx="5157787" cy="36845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1860-х гг. – как специфическая группа произведений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1920-е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гг. – предмет специального исследования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О. И.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Капица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Г. С. Виноградов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А. Н.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Мартынова,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М. Н.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Мельников,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М. П.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Чередникова.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М. Ю.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Новицкая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6172200" y="1346398"/>
            <a:ext cx="5658301" cy="8239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Финно-угорский детский фольклор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172200" y="2313896"/>
            <a:ext cx="5183188" cy="368458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етская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поэзия мордвы, удмуртов, мари и коми.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Жанры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марийского и коми-пермяцкого детских фольклоров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XXI в. началось собирание и изучение материалов фольклора детей обско-угорских народов – манси и ханты.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Э. Н.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Таракина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Л. Н. Долганова, А. Н. Петухова, С. А.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Рассыхаев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Т. В.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Волдина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Т. А. Молданова, С. Д. Дядюн, Р. К.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Слепенкова</a:t>
            </a:r>
            <a:r>
              <a:rPr lang="ru-RU" dirty="0"/>
              <a:t>, Л. Ф. Котова.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549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A39A51-E002-F96E-70AA-B5EF6C4F4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" y="16948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EF984F-8851-1B04-7222-9E9C81CA39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8" y="1423568"/>
            <a:ext cx="364192" cy="36190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E51FF8C-40F3-48E1-B51A-9C6831F52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51321"/>
              </p:ext>
            </p:extLst>
          </p:nvPr>
        </p:nvGraphicFramePr>
        <p:xfrm>
          <a:off x="1917530" y="2304486"/>
          <a:ext cx="8937160" cy="2743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68129">
                  <a:extLst>
                    <a:ext uri="{9D8B030D-6E8A-4147-A177-3AD203B41FA5}">
                      <a16:colId xmlns:a16="http://schemas.microsoft.com/office/drawing/2014/main" val="2728699938"/>
                    </a:ext>
                  </a:extLst>
                </a:gridCol>
                <a:gridCol w="4469031">
                  <a:extLst>
                    <a:ext uri="{9D8B030D-6E8A-4147-A177-3AD203B41FA5}">
                      <a16:colId xmlns:a16="http://schemas.microsoft.com/office/drawing/2014/main" val="41964018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7955294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Favorit Pro"/>
              </a:rPr>
              <a:t>Классификация</a:t>
            </a:r>
            <a:endParaRPr lang="ru-RU" sz="3600" b="1" dirty="0">
              <a:latin typeface="Favorit Pro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897118" y="1457299"/>
            <a:ext cx="6301729" cy="5192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 наличию игровых элементов: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Колыбельные песни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Произведения, связанные с игровыми действиями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Произведения, исполняемые независимо от игровых действий</a:t>
            </a:r>
          </a:p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3.1 Сатирическая лирика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Дразнилки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Поддевки</a:t>
            </a:r>
          </a:p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3.2 Календарный фольклор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Детские обрядовые песни</a:t>
            </a:r>
          </a:p>
          <a:p>
            <a:pPr>
              <a:buFontTx/>
              <a:buChar char="-"/>
            </a:pP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Заклички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Приговоры</a:t>
            </a:r>
          </a:p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3.3 Бытовой фольклор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Детские сказки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Песни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Загадки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Страшилки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7368393" y="1457299"/>
            <a:ext cx="4654062" cy="3977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По форме:</a:t>
            </a:r>
          </a:p>
          <a:p>
            <a:pPr marL="514350" indent="-514350">
              <a:buAutoNum type="arabicParenR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Словесно-речевые жанры</a:t>
            </a:r>
          </a:p>
          <a:p>
            <a:pPr marL="514350" indent="-514350">
              <a:buAutoNum type="arabicParenR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Повествовательные</a:t>
            </a:r>
          </a:p>
          <a:p>
            <a:pPr marL="514350" indent="-514350">
              <a:buAutoNum type="arabicParenR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Песенные жанры</a:t>
            </a:r>
          </a:p>
          <a:p>
            <a:pPr marL="0" indent="0">
              <a:buNone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По происхождению:</a:t>
            </a:r>
          </a:p>
          <a:p>
            <a:pPr marL="342900" indent="-342900">
              <a:buAutoNum type="arabicParenR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Материнский фольклор</a:t>
            </a:r>
          </a:p>
          <a:p>
            <a:pPr marL="342900" indent="-342900">
              <a:buAutoNum type="arabicParenR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Собственно-детский фольклор</a:t>
            </a:r>
          </a:p>
          <a:p>
            <a:pPr>
              <a:buFontTx/>
              <a:buChar char="-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Произведения, перешедшие в детский фольклор из фольклора взрослых</a:t>
            </a:r>
          </a:p>
          <a:p>
            <a:pPr>
              <a:buFontTx/>
              <a:buChar char="-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Произведения, созданные и исполняемые детьми</a:t>
            </a:r>
          </a:p>
          <a:p>
            <a:pPr marL="342900" indent="-342900">
              <a:buAutoNum type="arabicParenR"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632" y="1425775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A39A51-E002-F96E-70AA-B5EF6C4F4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EF984F-8851-1B04-7222-9E9C81CA39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7" y="1635685"/>
            <a:ext cx="364192" cy="36190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E51FF8C-40F3-48E1-B51A-9C6831F52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51321"/>
              </p:ext>
            </p:extLst>
          </p:nvPr>
        </p:nvGraphicFramePr>
        <p:xfrm>
          <a:off x="1917530" y="2304486"/>
          <a:ext cx="8937160" cy="2743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68129">
                  <a:extLst>
                    <a:ext uri="{9D8B030D-6E8A-4147-A177-3AD203B41FA5}">
                      <a16:colId xmlns:a16="http://schemas.microsoft.com/office/drawing/2014/main" val="2728699938"/>
                    </a:ext>
                  </a:extLst>
                </a:gridCol>
                <a:gridCol w="4469031">
                  <a:extLst>
                    <a:ext uri="{9D8B030D-6E8A-4147-A177-3AD203B41FA5}">
                      <a16:colId xmlns:a16="http://schemas.microsoft.com/office/drawing/2014/main" val="41964018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7955294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Favorit Pro"/>
              </a:rPr>
              <a:t>Классификация хантыйского детского фольклора</a:t>
            </a:r>
            <a:endParaRPr lang="ru-RU" sz="3600" b="1" dirty="0">
              <a:latin typeface="Favorit Pro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897118" y="1690688"/>
            <a:ext cx="6301729" cy="4958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Т. А. Молданова</a:t>
            </a:r>
          </a:p>
          <a:p>
            <a:pPr marL="342900" indent="-342900">
              <a:buAutoNum type="arabicPeriod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Материнский фольклор</a:t>
            </a:r>
          </a:p>
          <a:p>
            <a:pPr marL="0" indent="0"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Колыбельные песни (њаврєм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вөԓты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арәт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Побудительные стихи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 песни (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пестушки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поскакушки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прибаутки)</a:t>
            </a:r>
          </a:p>
          <a:p>
            <a:pPr>
              <a:buFontTx/>
              <a:buChar char="-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Песни-предначертания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(єкшањщәп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арәт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2. Собственно детский фольклор</a:t>
            </a:r>
          </a:p>
          <a:p>
            <a:pPr>
              <a:buFontTx/>
              <a:buChar char="-"/>
            </a:pP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Заклички</a:t>
            </a: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Приговорки</a:t>
            </a:r>
          </a:p>
          <a:p>
            <a:pPr>
              <a:buFontTx/>
              <a:buChar char="-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Дразнилки</a:t>
            </a:r>
          </a:p>
          <a:p>
            <a:pPr>
              <a:buFontTx/>
              <a:buChar char="-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Песни, исполняемые детьми</a:t>
            </a:r>
          </a:p>
          <a:p>
            <a:pPr>
              <a:buFontTx/>
              <a:buChar char="-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Песни, сочинённые и исполняемые детьми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7353327" y="1690688"/>
            <a:ext cx="4654062" cy="3977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С. Д. Дядюн</a:t>
            </a:r>
          </a:p>
          <a:p>
            <a:pPr marL="0" indent="0"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1. Обрядовый фольклор</a:t>
            </a:r>
          </a:p>
          <a:p>
            <a:pPr>
              <a:buFontTx/>
              <a:buChar char="-"/>
            </a:pP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Заклички</a:t>
            </a: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Заговоры</a:t>
            </a:r>
          </a:p>
          <a:p>
            <a:pPr marL="0" indent="0"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2. Материнский фольклор</a:t>
            </a:r>
          </a:p>
          <a:p>
            <a:pPr>
              <a:buFontTx/>
              <a:buChar char="-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Колыбельные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песни (њаврєм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вөԓты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арәт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Песни-предначертания (єкшањщәп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арәт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Потешки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пестушки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прибаутки  (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китаԓты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пуњхитты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й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снәт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Песни-причитания (хоԓԓ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әп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арәт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099" y="1635685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A39A51-E002-F96E-70AA-B5EF6C4F4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EF984F-8851-1B04-7222-9E9C81CA39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9" y="1865157"/>
            <a:ext cx="364192" cy="3619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3FCC90-0932-2BBB-72FD-33BC97B3F8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08" y="1865157"/>
            <a:ext cx="364192" cy="36190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BC649ED-6FB0-4A0A-9CC0-7755AB06F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195857"/>
              </p:ext>
            </p:extLst>
          </p:nvPr>
        </p:nvGraphicFramePr>
        <p:xfrm>
          <a:off x="4363607" y="2347421"/>
          <a:ext cx="8534616" cy="2743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22603">
                  <a:extLst>
                    <a:ext uri="{9D8B030D-6E8A-4147-A177-3AD203B41FA5}">
                      <a16:colId xmlns:a16="http://schemas.microsoft.com/office/drawing/2014/main" val="2808903832"/>
                    </a:ext>
                  </a:extLst>
                </a:gridCol>
                <a:gridCol w="4412013">
                  <a:extLst>
                    <a:ext uri="{9D8B030D-6E8A-4147-A177-3AD203B41FA5}">
                      <a16:colId xmlns:a16="http://schemas.microsoft.com/office/drawing/2014/main" val="28680446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158973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Favorit Pro"/>
              </a:rPr>
              <a:t>Єкшањщ</a:t>
            </a:r>
            <a:r>
              <a:rPr lang="en-US" sz="3600" b="1" dirty="0">
                <a:latin typeface="Favorit Pro"/>
              </a:rPr>
              <a:t>ǝ</a:t>
            </a:r>
            <a:r>
              <a:rPr lang="ru-RU" sz="3600" b="1" dirty="0">
                <a:latin typeface="Favorit Pro"/>
              </a:rPr>
              <a:t>п ар (песня-предначертание)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Єкшањщ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ǝ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 ар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песня,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созданная матерью (близкими родственниками 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ребёнка. 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ыражается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желание матери на счастливое будущее ребёнка, представление о том,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каким 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должен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Термин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єкшањщ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ǝ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 происходит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глагола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ekšaś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[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kaz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єkšańśti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говорить ласково с ребёнком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(В.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Штейниц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1633</Words>
  <Application>Microsoft Office PowerPoint</Application>
  <PresentationFormat>Широкоэкранный</PresentationFormat>
  <Paragraphs>264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Favorit Pro</vt:lpstr>
      <vt:lpstr>Times New Roman</vt:lpstr>
      <vt:lpstr>Тема Office</vt:lpstr>
      <vt:lpstr>Документ</vt:lpstr>
      <vt:lpstr>Презентация PowerPoint</vt:lpstr>
      <vt:lpstr>Понятие детского фольклора</vt:lpstr>
      <vt:lpstr>Понятие детского фольклора</vt:lpstr>
      <vt:lpstr>Понятие детского фольклора</vt:lpstr>
      <vt:lpstr>Понятие детского фольклора</vt:lpstr>
      <vt:lpstr>Краткая история изучения</vt:lpstr>
      <vt:lpstr>Классификация</vt:lpstr>
      <vt:lpstr>Классификация хантыйского детского фольклора</vt:lpstr>
      <vt:lpstr>Єкшањщǝп ар (песня-предначертание) </vt:lpstr>
      <vt:lpstr>Єкшањщǝп ар     - хвалебная песня, посвящённая ребёнку (З. Н. Лозямова).      - хвалебная песня (В. Н. Соловар)      - разновидность колыбельных песен (А. Д. Каксин). </vt:lpstr>
      <vt:lpstr>Особенности песен-предначертаний</vt:lpstr>
      <vt:lpstr>«Песня для внука»</vt:lpstr>
      <vt:lpstr>«Песня для сына»</vt:lpstr>
      <vt:lpstr>«Песня для дочери»</vt:lpstr>
      <vt:lpstr>«Песня для внучки»</vt:lpstr>
      <vt:lpstr>«Оленёнок»</vt:lpstr>
      <vt:lpstr>Композиция </vt:lpstr>
      <vt:lpstr>Композиция </vt:lpstr>
      <vt:lpstr>Художественные особенности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</dc:creator>
  <cp:lastModifiedBy>011</cp:lastModifiedBy>
  <cp:revision>47</cp:revision>
  <dcterms:created xsi:type="dcterms:W3CDTF">2024-06-17T05:17:42Z</dcterms:created>
  <dcterms:modified xsi:type="dcterms:W3CDTF">2025-04-11T10:27:58Z</dcterms:modified>
</cp:coreProperties>
</file>