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4"/>
  </p:notesMasterIdLst>
  <p:sldIdLst>
    <p:sldId id="256" r:id="rId2"/>
    <p:sldId id="311" r:id="rId3"/>
    <p:sldId id="366" r:id="rId4"/>
    <p:sldId id="319" r:id="rId5"/>
    <p:sldId id="313" r:id="rId6"/>
    <p:sldId id="348" r:id="rId7"/>
    <p:sldId id="347" r:id="rId8"/>
    <p:sldId id="282" r:id="rId9"/>
    <p:sldId id="315" r:id="rId10"/>
    <p:sldId id="320" r:id="rId11"/>
    <p:sldId id="321" r:id="rId12"/>
    <p:sldId id="322" r:id="rId13"/>
    <p:sldId id="324" r:id="rId14"/>
    <p:sldId id="323" r:id="rId15"/>
    <p:sldId id="325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9" r:id="rId37"/>
    <p:sldId id="350" r:id="rId38"/>
    <p:sldId id="351" r:id="rId39"/>
    <p:sldId id="352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270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2" autoAdjust="0"/>
    <p:restoredTop sz="91963" autoAdjust="0"/>
  </p:normalViewPr>
  <p:slideViewPr>
    <p:cSldViewPr>
      <p:cViewPr varScale="1">
        <p:scale>
          <a:sx n="100" d="100"/>
          <a:sy n="100" d="100"/>
        </p:scale>
        <p:origin x="22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2350D-3F95-4D14-9B44-C24BE0A2EEEA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D06FC-E937-4D29-9D34-939DA6E61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9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D06FC-E937-4D29-9D34-939DA6E614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9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D06FC-E937-4D29-9D34-939DA6E6140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51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817E-23F3-4256-9D23-5A8DA67CF150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3C5EB-337B-494C-8721-60B5F3387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5639-EFFF-47A0-A53C-2D2D93B5DA84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417D2-1964-4E08-B8F4-C5D52EF61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0DA04-870E-41FD-B7CE-7F94DBF9B93B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873F9-0B07-4C3D-974A-2F8214274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AC2C3-3AE2-42DA-8759-421963899C1E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05831-EADD-4B7F-8D14-C9311C962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226-F6FD-4759-B997-466B7094A1D9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C86B-F7D1-4E35-A17F-5FD83B48D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AF4E-4AAE-4ABA-8602-2FFA96A87BE7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371A9-E571-4439-BBC3-3E5687388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1B-68B5-4F75-8758-B1CB5A4775FF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4EF9B-2167-4BEA-91F4-3BFD2FDE2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6EFC-AE94-4A1F-9683-27BCF5A5C403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339B-1687-4EB2-AC61-68E2A2E87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AC9E3-88FE-40B0-9E34-2E01137C98CD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300F-AC02-4D26-8872-B6A034B33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7658-02B0-4553-9128-E3D5F5A98B07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A457B-5C33-47F6-8245-C61FF19F7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4C03-DC44-4FC4-97DC-556EAAB110FA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5839D-E752-4222-BC13-1AB4F4043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C95F9C-0ABB-40D3-9DB0-E237DA0770D7}" type="datetimeFigureOut">
              <a:rPr lang="ru-RU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4FA21A-B6BB-4183-B413-7D20D7AA9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452514"/>
            <a:ext cx="7772400" cy="70467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B050"/>
                </a:solidFill>
              </a:rPr>
              <a:t/>
            </a:r>
            <a:br>
              <a:rPr lang="ru-RU" sz="3600" dirty="0">
                <a:solidFill>
                  <a:srgbClr val="00B050"/>
                </a:solidFill>
              </a:rPr>
            </a:b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5392" y="908720"/>
            <a:ext cx="6400800" cy="388843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4400" b="1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Трудности хантыйско-русского и русско-хантыйского перевода </a:t>
            </a:r>
            <a:endParaRPr lang="ru-RU" sz="14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Соловар В.Н.</a:t>
            </a:r>
            <a:endParaRPr lang="en-US" sz="5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Ханты-Мансийск</a:t>
            </a:r>
            <a:endParaRPr lang="en-US" sz="5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19.03. 25</a:t>
            </a:r>
          </a:p>
        </p:txBody>
      </p:sp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755576" cy="6858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39B43B-D6C2-1428-1574-40FCA78B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эквивалента в другом языке не означает невозможность передачи исходной единицы перевода средствами другого языка. В этом случае в зависимости от вида и типа перевода, а также его цели приходится прибегать к использованию различных переводческих приемов и их комбинаций. Однако, даже используя весь арсенал переводческих операций при понимании смысла сказанного или написанного в оригинале, переводчик располагает лишь ограниченными возможностями передачи этого смысла, что приводит к смысловым потерям при толковании подлежащих переводу значений слов, перенесенных в иную речевую среду. 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87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6A63DCBF-9D10-7D12-20B8-3F8CE6B3B6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367300"/>
              </p:ext>
            </p:extLst>
          </p:nvPr>
        </p:nvGraphicFramePr>
        <p:xfrm>
          <a:off x="323528" y="404664"/>
          <a:ext cx="8568950" cy="6170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8">
                  <a:extLst>
                    <a:ext uri="{9D8B030D-6E8A-4147-A177-3AD203B41FA5}">
                      <a16:colId xmlns:a16="http://schemas.microsoft.com/office/drawing/2014/main" val="1250684273"/>
                    </a:ext>
                  </a:extLst>
                </a:gridCol>
                <a:gridCol w="2856018">
                  <a:extLst>
                    <a:ext uri="{9D8B030D-6E8A-4147-A177-3AD203B41FA5}">
                      <a16:colId xmlns:a16="http://schemas.microsoft.com/office/drawing/2014/main" val="1452211018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1155394137"/>
                    </a:ext>
                  </a:extLst>
                </a:gridCol>
              </a:tblGrid>
              <a:tr h="89906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</a:rPr>
                        <a:t>Версия оригинала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</a:rPr>
                        <a:t>Переводческая версия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kern="0">
                          <a:solidFill>
                            <a:schemeClr val="tx1"/>
                          </a:solidFill>
                          <a:effectLst/>
                        </a:rPr>
                        <a:t>Комментарии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659368"/>
                  </a:ext>
                </a:extLst>
              </a:tr>
              <a:tr h="514961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Атэлт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кǝртн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ики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семьяйл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пила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320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одиночной </a:t>
                      </a: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юрте жил мужчина с семьей.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kern="0" dirty="0">
                          <a:solidFill>
                            <a:schemeClr val="tx1"/>
                          </a:solidFill>
                          <a:effectLst/>
                        </a:rPr>
                        <a:t>В далеком стойбище один мужчина жил с семьей.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Неточный перевод определения к слову стойбище.</a:t>
                      </a:r>
                      <a:endParaRPr lang="ru-RU" sz="320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09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11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19EB6D-F5F5-2F76-CF15-DB3FABF2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E90670F-C3E7-215B-4677-523B4A8EB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490844"/>
              </p:ext>
            </p:extLst>
          </p:nvPr>
        </p:nvGraphicFramePr>
        <p:xfrm>
          <a:off x="323528" y="404664"/>
          <a:ext cx="8363270" cy="6276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7465">
                  <a:extLst>
                    <a:ext uri="{9D8B030D-6E8A-4147-A177-3AD203B41FA5}">
                      <a16:colId xmlns:a16="http://schemas.microsoft.com/office/drawing/2014/main" val="2983097662"/>
                    </a:ext>
                  </a:extLst>
                </a:gridCol>
                <a:gridCol w="2787465">
                  <a:extLst>
                    <a:ext uri="{9D8B030D-6E8A-4147-A177-3AD203B41FA5}">
                      <a16:colId xmlns:a16="http://schemas.microsoft.com/office/drawing/2014/main" val="572681762"/>
                    </a:ext>
                  </a:extLst>
                </a:gridCol>
                <a:gridCol w="2788340">
                  <a:extLst>
                    <a:ext uri="{9D8B030D-6E8A-4147-A177-3AD203B41FA5}">
                      <a16:colId xmlns:a16="http://schemas.microsoft.com/office/drawing/2014/main" val="2434336155"/>
                    </a:ext>
                  </a:extLst>
                </a:gridCol>
              </a:tblGrid>
              <a:tr h="604867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ван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шушелн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ёша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павтас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тахи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эвалт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вǝйтсалэ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ёша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паватсалэ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сохлаӈ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 ли, мало ли воды утекло с тех пор, как он поселился в этой местности, каким-то путем приобрел где-то сильного быстроногого оленя с доской.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Переводчик полностью отошел от оригинального текста: 1) включил обороты, которых нет в тексте Много ли, мало ли воды утекло с тех пор, как он поселился; обстоятельство </a:t>
                      </a:r>
                      <a:r>
                        <a:rPr lang="ru-RU" sz="20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откуда-то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заменено обстоятельством образа действия; глаголы  </a:t>
                      </a:r>
                      <a:r>
                        <a:rPr lang="ru-RU" sz="20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вǝйтсалэ</a:t>
                      </a:r>
                      <a:r>
                        <a:rPr lang="ru-RU" sz="20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ёша</a:t>
                      </a:r>
                      <a:r>
                        <a:rPr lang="ru-RU" sz="20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паватсалэ</a:t>
                      </a:r>
                      <a:r>
                        <a:rPr lang="ru-RU" sz="20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заменены одним глаголом, внесены определения, к слову олень которых не было в оригинале.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29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E40402E-E469-D775-5C84-5784E7CD4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243196"/>
              </p:ext>
            </p:extLst>
          </p:nvPr>
        </p:nvGraphicFramePr>
        <p:xfrm>
          <a:off x="251521" y="332656"/>
          <a:ext cx="8496942" cy="6264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8">
                  <a:extLst>
                    <a:ext uri="{9D8B030D-6E8A-4147-A177-3AD203B41FA5}">
                      <a16:colId xmlns:a16="http://schemas.microsoft.com/office/drawing/2014/main" val="104537437"/>
                    </a:ext>
                  </a:extLst>
                </a:gridCol>
                <a:gridCol w="2832018">
                  <a:extLst>
                    <a:ext uri="{9D8B030D-6E8A-4147-A177-3AD203B41FA5}">
                      <a16:colId xmlns:a16="http://schemas.microsoft.com/office/drawing/2014/main" val="225060990"/>
                    </a:ext>
                  </a:extLst>
                </a:gridCol>
                <a:gridCol w="2832906">
                  <a:extLst>
                    <a:ext uri="{9D8B030D-6E8A-4147-A177-3AD203B41FA5}">
                      <a16:colId xmlns:a16="http://schemas.microsoft.com/office/drawing/2014/main" val="3733264024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Хотл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маттырн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ай лор, ай ас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малткем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симась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вǝн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сорни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хот,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вух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хот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вǝлмал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Дом, оказывается, как маленькое озеро, как маленькая речка величиной: такой большой золотой дом,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денежный 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 его, оказывается, размером с маленькое озеро, маленькую реку: такой большой золотой дом,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79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63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1FD786A-6729-778A-9372-2D5DC28C0F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915212"/>
              </p:ext>
            </p:extLst>
          </p:nvPr>
        </p:nvGraphicFramePr>
        <p:xfrm>
          <a:off x="251521" y="692696"/>
          <a:ext cx="8568952" cy="6226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9">
                  <a:extLst>
                    <a:ext uri="{9D8B030D-6E8A-4147-A177-3AD203B41FA5}">
                      <a16:colId xmlns:a16="http://schemas.microsoft.com/office/drawing/2014/main" val="1779641690"/>
                    </a:ext>
                  </a:extLst>
                </a:gridCol>
                <a:gridCol w="2856019">
                  <a:extLst>
                    <a:ext uri="{9D8B030D-6E8A-4147-A177-3AD203B41FA5}">
                      <a16:colId xmlns:a16="http://schemas.microsoft.com/office/drawing/2014/main" val="169400338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898052513"/>
                    </a:ext>
                  </a:extLst>
                </a:gridCol>
              </a:tblGrid>
              <a:tr h="568863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Я щи,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инмәнты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хәԓум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ким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єтмăст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Трое мужчин вышли на улицу.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переводе отсутствует частицы: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 вот; те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не передано аспектуальное значение глагола мгновенного действия: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 </a:t>
                      </a:r>
                      <a:r>
                        <a:rPr lang="ru-RU" sz="32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єтмăст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‘выскочили’. 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966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77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D6A072C-9D61-41C0-F65C-248EC3699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693078"/>
              </p:ext>
            </p:extLst>
          </p:nvPr>
        </p:nvGraphicFramePr>
        <p:xfrm>
          <a:off x="179512" y="404664"/>
          <a:ext cx="8712970" cy="5950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4020">
                  <a:extLst>
                    <a:ext uri="{9D8B030D-6E8A-4147-A177-3AD203B41FA5}">
                      <a16:colId xmlns:a16="http://schemas.microsoft.com/office/drawing/2014/main" val="1712218955"/>
                    </a:ext>
                  </a:extLst>
                </a:gridCol>
                <a:gridCol w="2904020">
                  <a:extLst>
                    <a:ext uri="{9D8B030D-6E8A-4147-A177-3AD203B41FA5}">
                      <a16:colId xmlns:a16="http://schemas.microsoft.com/office/drawing/2014/main" val="2751511332"/>
                    </a:ext>
                  </a:extLst>
                </a:gridCol>
                <a:gridCol w="2904930">
                  <a:extLst>
                    <a:ext uri="{9D8B030D-6E8A-4147-A177-3AD203B41FA5}">
                      <a16:colId xmlns:a16="http://schemas.microsoft.com/office/drawing/2014/main" val="3832312704"/>
                    </a:ext>
                  </a:extLst>
                </a:gridCol>
              </a:tblGrid>
              <a:tr h="555770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Кўтщăтышăк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ԓ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щи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янь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хоптыԓаԓн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щиты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утса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путăрса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(Касум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моньщат-путрат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С. 52-53.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[Наконец] понемногу начал пьянеть; он продолжает пить, олени так велели, так сказали. 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 он слегка начал пьянеть; он опять пьет, как велели ему олени, как сказали.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 дает в скобках наречие, которого нет в тексте, но выпускает частицу и подлежащее; неточно употреблено наречие понемногу; простое глагольное сказуемое заменено на составное глагольное сказуемое, пропущено наречие па щи ‘опять’; союзы заменены на утвердительные частицы.  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334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931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00B58BB-39D1-1105-7FDE-B06333D77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100526"/>
              </p:ext>
            </p:extLst>
          </p:nvPr>
        </p:nvGraphicFramePr>
        <p:xfrm>
          <a:off x="323528" y="332656"/>
          <a:ext cx="8640960" cy="6192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5434">
                  <a:extLst>
                    <a:ext uri="{9D8B030D-6E8A-4147-A177-3AD203B41FA5}">
                      <a16:colId xmlns:a16="http://schemas.microsoft.com/office/drawing/2014/main" val="390024548"/>
                    </a:ext>
                  </a:extLst>
                </a:gridCol>
                <a:gridCol w="3077280">
                  <a:extLst>
                    <a:ext uri="{9D8B030D-6E8A-4147-A177-3AD203B41FA5}">
                      <a16:colId xmlns:a16="http://schemas.microsoft.com/office/drawing/2014/main" val="4206004207"/>
                    </a:ext>
                  </a:extLst>
                </a:gridCol>
                <a:gridCol w="3078246">
                  <a:extLst>
                    <a:ext uri="{9D8B030D-6E8A-4147-A177-3AD203B41FA5}">
                      <a16:colId xmlns:a16="http://schemas.microsoft.com/office/drawing/2014/main" val="4017481633"/>
                    </a:ext>
                  </a:extLst>
                </a:gridCol>
              </a:tblGrid>
              <a:tr h="10285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Версия оригинала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Переводческая версия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Комментарии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01900"/>
                  </a:ext>
                </a:extLst>
              </a:tr>
              <a:tr h="516413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Увс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сёрс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лухн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Тәрум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ләхс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заливе Северного моря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Торум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друга имел.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заливе Северного моря у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Торума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был друг.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тексте перевода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597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365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AAC1689-BAF2-D9D8-3F12-D17EE83B3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249860"/>
              </p:ext>
            </p:extLst>
          </p:nvPr>
        </p:nvGraphicFramePr>
        <p:xfrm>
          <a:off x="251520" y="332656"/>
          <a:ext cx="8568952" cy="5976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0147">
                  <a:extLst>
                    <a:ext uri="{9D8B030D-6E8A-4147-A177-3AD203B41FA5}">
                      <a16:colId xmlns:a16="http://schemas.microsoft.com/office/drawing/2014/main" val="3664973186"/>
                    </a:ext>
                  </a:extLst>
                </a:gridCol>
                <a:gridCol w="2958938">
                  <a:extLst>
                    <a:ext uri="{9D8B030D-6E8A-4147-A177-3AD203B41FA5}">
                      <a16:colId xmlns:a16="http://schemas.microsoft.com/office/drawing/2014/main" val="1811754138"/>
                    </a:ext>
                  </a:extLst>
                </a:gridCol>
                <a:gridCol w="2959867">
                  <a:extLst>
                    <a:ext uri="{9D8B030D-6E8A-4147-A177-3AD203B41FA5}">
                      <a16:colId xmlns:a16="http://schemas.microsoft.com/office/drawing/2014/main" val="3376389928"/>
                    </a:ext>
                  </a:extLst>
                </a:gridCol>
              </a:tblGrid>
              <a:tr h="3702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Версия оригинала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Переводческая версия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Комментарии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330319"/>
                  </a:ext>
                </a:extLst>
              </a:tr>
              <a:tr h="560643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Аӈка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там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вәԓтємăн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ащи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муй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йина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ăнт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тăйԓум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Земля кошачьего локотка). С. 122.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 я живу сейчас, мама, я имею отца? С.18.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Мама, вот сейчас я живу, у меня, правда, нет отца?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сложном предложении имеется зависимая предикативная единица, выраженная причастием настоящее-будущего времени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ԓ=т=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ємăн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в главном предложении сказуемое выражено глаголом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ăн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тăйлум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который переводится на русский язык сказуемым - нет .  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271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87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4D0F2FD-E239-BDC0-C267-C575FF29E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774533"/>
              </p:ext>
            </p:extLst>
          </p:nvPr>
        </p:nvGraphicFramePr>
        <p:xfrm>
          <a:off x="179512" y="404664"/>
          <a:ext cx="8568952" cy="57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9">
                  <a:extLst>
                    <a:ext uri="{9D8B030D-6E8A-4147-A177-3AD203B41FA5}">
                      <a16:colId xmlns:a16="http://schemas.microsoft.com/office/drawing/2014/main" val="1546928051"/>
                    </a:ext>
                  </a:extLst>
                </a:gridCol>
                <a:gridCol w="2856019">
                  <a:extLst>
                    <a:ext uri="{9D8B030D-6E8A-4147-A177-3AD203B41FA5}">
                      <a16:colId xmlns:a16="http://schemas.microsoft.com/office/drawing/2014/main" val="576697278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2069381887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Щи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хурасп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вән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нохрăт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тăйл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С. 24.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Такие большие шишки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 25.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Глагол обладания </a:t>
                      </a:r>
                      <a:r>
                        <a:rPr lang="ru-RU" sz="32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тăйты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русском языке формирует бытийный тип: На нем такие большие шишки.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723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38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8A61-D1B4-30F6-E585-7B4143C8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D6C33B1-46E3-592D-BD9F-82AEEF578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357267"/>
              </p:ext>
            </p:extLst>
          </p:nvPr>
        </p:nvGraphicFramePr>
        <p:xfrm>
          <a:off x="179512" y="375655"/>
          <a:ext cx="9754521" cy="62242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3967414199"/>
                    </a:ext>
                  </a:extLst>
                </a:gridCol>
                <a:gridCol w="2577144">
                  <a:extLst>
                    <a:ext uri="{9D8B030D-6E8A-4147-A177-3AD203B41FA5}">
                      <a16:colId xmlns:a16="http://schemas.microsoft.com/office/drawing/2014/main" val="129299982"/>
                    </a:ext>
                  </a:extLst>
                </a:gridCol>
                <a:gridCol w="2784889">
                  <a:extLst>
                    <a:ext uri="{9D8B030D-6E8A-4147-A177-3AD203B41FA5}">
                      <a16:colId xmlns:a16="http://schemas.microsoft.com/office/drawing/2014/main" val="178653730"/>
                    </a:ext>
                  </a:extLst>
                </a:gridCol>
              </a:tblGrid>
              <a:tr h="512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Версия оригинала 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Переводческая версия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Комментарии</a:t>
                      </a:r>
                      <a:endParaRPr lang="ru-RU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6122399"/>
                  </a:ext>
                </a:extLst>
              </a:tr>
              <a:tr h="293623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Атэԓт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хащс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Одиноким остался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Остался он один. 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переводе необходимо вставить подлежащее; наблюдается неточный перевод лексемы </a:t>
                      </a:r>
                      <a:r>
                        <a:rPr lang="ru-RU" sz="20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атэԓт</a:t>
                      </a: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2329650"/>
                  </a:ext>
                </a:extLst>
              </a:tr>
              <a:tr h="265782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Щитэԓн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ким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єтсăт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Земля кошачьего локотка). С.121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Опять вышли на улицу. С. 17.  </a:t>
                      </a:r>
                      <a:endParaRPr lang="ru-RU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 они и вышли на улицу. (т.е. их просьбу не выполнили). Лексема </a:t>
                      </a:r>
                      <a:r>
                        <a:rPr lang="ru-RU" sz="180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щитэԓн</a:t>
                      </a:r>
                      <a:r>
                        <a:rPr lang="ru-RU" sz="180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переведена не точно.  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7146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43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64F07-12F5-4533-8B3F-DDBBD839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170918-5880-4764-8B61-F64459285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604867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Илюшкина М. Ю. Теория перевода: основные понятия и проблемы. Екатеринбург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Издательство Уральского университета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2015. – 84 с.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Комиссаров В.Н. Лингвистика перевода / В.Н. Комиссаров – М.: Международные отношения,1980. – 167с.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Сдобников В. В. Проблемы теории, практики и критики художественного перевода. Н.-Новгород, 2000. –  448 с.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4.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Рецкер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Я.И. Теория перевода и переводческая практика: Очерки лингвистической теории перевода. – 2-е изд., стер. – М.: Р.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Валент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2007. – 240 с.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Смирнов А.А. Мастерство литературного перевода. М., 1934. – 531 с.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6. </a:t>
            </a:r>
            <a:r>
              <a:rPr lang="ru-RU" sz="1600" kern="1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Бархударов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Л.С. Язык и перевод: Вопросы общей и частной теории перевода. – 2-е изд. – М.: ЛКИ, 2008. – 240 с.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Черемисина М.И., Кошкарева Н.Б. Сложное и осложненное предложение в хантыйском языке. Методические указания и лабораторные работы к курсу «Общее языкознание». Новосибирск, 1991. С. 100.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111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4428-E427-2DC4-1E18-EFEC3F2D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6F78419-B986-191D-DAFA-7CA0DA8476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242109"/>
              </p:ext>
            </p:extLst>
          </p:nvPr>
        </p:nvGraphicFramePr>
        <p:xfrm>
          <a:off x="323528" y="476672"/>
          <a:ext cx="8229600" cy="590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222">
                  <a:extLst>
                    <a:ext uri="{9D8B030D-6E8A-4147-A177-3AD203B41FA5}">
                      <a16:colId xmlns:a16="http://schemas.microsoft.com/office/drawing/2014/main" val="1482333297"/>
                    </a:ext>
                  </a:extLst>
                </a:gridCol>
                <a:gridCol w="2491263">
                  <a:extLst>
                    <a:ext uri="{9D8B030D-6E8A-4147-A177-3AD203B41FA5}">
                      <a16:colId xmlns:a16="http://schemas.microsoft.com/office/drawing/2014/main" val="2493237810"/>
                    </a:ext>
                  </a:extLst>
                </a:gridCol>
                <a:gridCol w="3248115">
                  <a:extLst>
                    <a:ext uri="{9D8B030D-6E8A-4147-A177-3AD203B41FA5}">
                      <a16:colId xmlns:a16="http://schemas.microsoft.com/office/drawing/2014/main" val="484213082"/>
                    </a:ext>
                  </a:extLst>
                </a:gridCol>
              </a:tblGrid>
              <a:tr h="859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Версия оригинала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Переводческая версия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Комментарии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713882"/>
                  </a:ext>
                </a:extLst>
              </a:tr>
              <a:tr h="50447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И никто не мог справиться с ними.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нэмхоят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тывыт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нох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питта ант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мошитыс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С.5.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нємхуйат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ыв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нўмпэԓа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ăнт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питәс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 заимствованный глагол мочь </a:t>
                      </a:r>
                      <a:r>
                        <a:rPr lang="ru-RU" sz="240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40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мошитты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’, который воспринимается как инородный. Нет согласования между неопределенной формой сказуемого и прямым дополнением.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8426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708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1AF96-BC9C-3AE7-246C-5E2C461D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54B924-6ABA-579E-7238-2C71B528FF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358190"/>
              </p:ext>
            </p:extLst>
          </p:nvPr>
        </p:nvGraphicFramePr>
        <p:xfrm>
          <a:off x="251520" y="548680"/>
          <a:ext cx="8435280" cy="576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459">
                  <a:extLst>
                    <a:ext uri="{9D8B030D-6E8A-4147-A177-3AD203B41FA5}">
                      <a16:colId xmlns:a16="http://schemas.microsoft.com/office/drawing/2014/main" val="1673541866"/>
                    </a:ext>
                  </a:extLst>
                </a:gridCol>
                <a:gridCol w="2553526">
                  <a:extLst>
                    <a:ext uri="{9D8B030D-6E8A-4147-A177-3AD203B41FA5}">
                      <a16:colId xmlns:a16="http://schemas.microsoft.com/office/drawing/2014/main" val="1703369574"/>
                    </a:ext>
                  </a:extLst>
                </a:gridCol>
                <a:gridCol w="3329295">
                  <a:extLst>
                    <a:ext uri="{9D8B030D-6E8A-4147-A177-3AD203B41FA5}">
                      <a16:colId xmlns:a16="http://schemas.microsoft.com/office/drawing/2014/main" val="1507301410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Зазнались фашисты, решили, что легко победят и нас.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Нанг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защитниктан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Фашистыт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ишиксыт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нумыссыт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мунгыт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кена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сэнгктыт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Фашистәт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ухамтыйәԓты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питсәт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щирэԓән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төԓта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мўӈ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нўмпэва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питԓәт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Неточный перевод слова зазнались, переведено словом хвалили; лексема легко переведена неточно – лексемой кена, которая не сочетается с данным глаголом; глагол победят переведен глаголом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сэнгкты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‘разбить’, однако он сочетается с объектами, обозначающими неодушевленные предметы (напр., посуда).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223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182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2C84BE2-53B3-E9AC-78F8-BF977E74ED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521669"/>
              </p:ext>
            </p:extLst>
          </p:nvPr>
        </p:nvGraphicFramePr>
        <p:xfrm>
          <a:off x="323528" y="620688"/>
          <a:ext cx="8496944" cy="6991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004">
                  <a:extLst>
                    <a:ext uri="{9D8B030D-6E8A-4147-A177-3AD203B41FA5}">
                      <a16:colId xmlns:a16="http://schemas.microsoft.com/office/drawing/2014/main" val="2005988759"/>
                    </a:ext>
                  </a:extLst>
                </a:gridCol>
                <a:gridCol w="2880019">
                  <a:extLst>
                    <a:ext uri="{9D8B030D-6E8A-4147-A177-3AD203B41FA5}">
                      <a16:colId xmlns:a16="http://schemas.microsoft.com/office/drawing/2014/main" val="2663842392"/>
                    </a:ext>
                  </a:extLst>
                </a:gridCol>
                <a:gridCol w="2880921">
                  <a:extLst>
                    <a:ext uri="{9D8B030D-6E8A-4147-A177-3AD203B41FA5}">
                      <a16:colId xmlns:a16="http://schemas.microsoft.com/office/drawing/2014/main" val="3054622461"/>
                    </a:ext>
                  </a:extLst>
                </a:gridCol>
              </a:tblGrid>
              <a:tr h="417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Версия оригинала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Переводческая версия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Комментарии</a:t>
                      </a:r>
                      <a:endParaRPr lang="ru-RU" sz="2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95758"/>
                  </a:ext>
                </a:extLst>
              </a:tr>
              <a:tr h="52712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 барин пришёл в зверинец и узнал свою собачку; он сказал, что собачка его собственная, и попросил хозяина зверинца отдать ему.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кәся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воит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ванԓтупсыя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юхтăс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и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лўв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ампă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уша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С.63.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Глагол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уша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</a:t>
                      </a:r>
                      <a:r>
                        <a:rPr lang="ru-RU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должен быть в переводе в объектном спряжении, так глагол интеллектуального действия  предполагает объект, и он известен – собака. В этом случае он всегда должен употребляться в объектном спряжении. </a:t>
                      </a:r>
                      <a:endParaRPr lang="ru-RU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81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80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F0AEA-FAC1-909E-D05D-3A3DC4C0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73D1FFC-A977-4A04-95D1-A0A9FA69C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671882"/>
              </p:ext>
            </p:extLst>
          </p:nvPr>
        </p:nvGraphicFramePr>
        <p:xfrm>
          <a:off x="251521" y="1772816"/>
          <a:ext cx="8435279" cy="460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466">
                  <a:extLst>
                    <a:ext uri="{9D8B030D-6E8A-4147-A177-3AD203B41FA5}">
                      <a16:colId xmlns:a16="http://schemas.microsoft.com/office/drawing/2014/main" val="959566986"/>
                    </a:ext>
                  </a:extLst>
                </a:gridCol>
                <a:gridCol w="2811466">
                  <a:extLst>
                    <a:ext uri="{9D8B030D-6E8A-4147-A177-3AD203B41FA5}">
                      <a16:colId xmlns:a16="http://schemas.microsoft.com/office/drawing/2014/main" val="1407633084"/>
                    </a:ext>
                  </a:extLst>
                </a:gridCol>
                <a:gridCol w="2812347">
                  <a:extLst>
                    <a:ext uri="{9D8B030D-6E8A-4147-A177-3AD203B41FA5}">
                      <a16:colId xmlns:a16="http://schemas.microsoft.com/office/drawing/2014/main" val="3255095631"/>
                    </a:ext>
                  </a:extLst>
                </a:gridCol>
              </a:tblGrid>
              <a:tr h="460851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Хозяин хотел унести мёртвую собачку, но лев никого не подпускал к ней.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Кәся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хăԓум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ким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вутсиԓәс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тәп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лев вана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нэмхоят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ăнт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эсԓăс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С.63.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Глагол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вутсиԓәс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должен быть в форме объектного спряжения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вўтщийәԓсәԓэ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так как для говорящего важно, кого именно хозяин хотел вынести.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1394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110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E146413-6C7C-A293-8060-BD779FE6F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491551"/>
              </p:ext>
            </p:extLst>
          </p:nvPr>
        </p:nvGraphicFramePr>
        <p:xfrm>
          <a:off x="251521" y="620688"/>
          <a:ext cx="8496942" cy="5472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8">
                  <a:extLst>
                    <a:ext uri="{9D8B030D-6E8A-4147-A177-3AD203B41FA5}">
                      <a16:colId xmlns:a16="http://schemas.microsoft.com/office/drawing/2014/main" val="2392105257"/>
                    </a:ext>
                  </a:extLst>
                </a:gridCol>
                <a:gridCol w="2832018">
                  <a:extLst>
                    <a:ext uri="{9D8B030D-6E8A-4147-A177-3AD203B41FA5}">
                      <a16:colId xmlns:a16="http://schemas.microsoft.com/office/drawing/2014/main" val="4107427304"/>
                    </a:ext>
                  </a:extLst>
                </a:gridCol>
                <a:gridCol w="2832906">
                  <a:extLst>
                    <a:ext uri="{9D8B030D-6E8A-4147-A177-3AD203B41FA5}">
                      <a16:colId xmlns:a16="http://schemas.microsoft.com/office/drawing/2014/main" val="4182733155"/>
                    </a:ext>
                  </a:extLst>
                </a:gridCol>
              </a:tblGrid>
              <a:tr h="54726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…стал хлестать себя хвостом по бокам,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шойтăԓн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ий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ўвăт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песь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пуӈă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эвăԓт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сэӈкты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шойтәԓән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ўвәт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вўрщиты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питсәԓэ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Вспомогательный глагол должен стоять в объектном спряжении, так как объект – личное местоимение в аккузативе.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92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85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6BFFF0-681D-1C3C-AB4A-6493BF962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7DE7305-6593-193F-09CE-6DD5EBA1E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165666"/>
              </p:ext>
            </p:extLst>
          </p:nvPr>
        </p:nvGraphicFramePr>
        <p:xfrm>
          <a:off x="179513" y="166984"/>
          <a:ext cx="8640959" cy="6245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019">
                  <a:extLst>
                    <a:ext uri="{9D8B030D-6E8A-4147-A177-3AD203B41FA5}">
                      <a16:colId xmlns:a16="http://schemas.microsoft.com/office/drawing/2014/main" val="688317057"/>
                    </a:ext>
                  </a:extLst>
                </a:gridCol>
                <a:gridCol w="2880019">
                  <a:extLst>
                    <a:ext uri="{9D8B030D-6E8A-4147-A177-3AD203B41FA5}">
                      <a16:colId xmlns:a16="http://schemas.microsoft.com/office/drawing/2014/main" val="3286585288"/>
                    </a:ext>
                  </a:extLst>
                </a:gridCol>
                <a:gridCol w="2880921">
                  <a:extLst>
                    <a:ext uri="{9D8B030D-6E8A-4147-A177-3AD203B41FA5}">
                      <a16:colId xmlns:a16="http://schemas.microsoft.com/office/drawing/2014/main" val="3307991483"/>
                    </a:ext>
                  </a:extLst>
                </a:gridCol>
              </a:tblGrid>
              <a:tr h="579350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Вєра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вохты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вєра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яма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вәсӈăн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щи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мăнсăӈн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стал звать, очень хорошо жили [раньше], [согласился].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Стали его звать настойчиво, очень хорошо они жили, вот и пошли.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исходном тексте в первом простом предложении вспомогательный глагол стоит в пассивном спряжении, подлежащего в предложении нет; по контексту понятно, что пропущено косвенное дополнение, выраженное личным местоимением </a:t>
                      </a: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</a:t>
                      </a:r>
                      <a:r>
                        <a:rPr lang="ru-RU" sz="18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</a:t>
                      </a:r>
                      <a:r>
                        <a:rPr lang="ru-RU" sz="18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‘его’; в переводе в первом предложении не должно быть подлежащего. Во втором предложении подлежащее лучше вставить, чтобы смысл предложения был понятен.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60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06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BCECCE2-A254-50E5-56BE-2618BABFA6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987961"/>
              </p:ext>
            </p:extLst>
          </p:nvPr>
        </p:nvGraphicFramePr>
        <p:xfrm>
          <a:off x="467544" y="980728"/>
          <a:ext cx="8280919" cy="5711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698038222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3332072806"/>
                    </a:ext>
                  </a:extLst>
                </a:gridCol>
                <a:gridCol w="2760883">
                  <a:extLst>
                    <a:ext uri="{9D8B030D-6E8A-4147-A177-3AD203B41FA5}">
                      <a16:colId xmlns:a16="http://schemas.microsoft.com/office/drawing/2014/main" val="567723625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Версия оригинала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Переводческая версия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Комментарии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2368790"/>
                  </a:ext>
                </a:extLst>
              </a:tr>
              <a:tr h="452961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 Си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кутн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 Хинь-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ики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сэм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павтас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Тǝрум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лǝхсал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ики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хот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лыпийн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хотхары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кутупн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симась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маваӈ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лант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ураӈ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лант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пасан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тывмал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омсасьмал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800" b="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этот же момент мужчина Хинь заметил: у друга </a:t>
                      </a:r>
                      <a:r>
                        <a:rPr lang="ru-RU" sz="2800" b="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Торума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внутри дома, посреди пола богатый разной едой стол появился. </a:t>
                      </a:r>
                      <a:endParaRPr lang="ru-RU" sz="2800" b="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Слово </a:t>
                      </a:r>
                      <a:r>
                        <a:rPr lang="ru-RU" sz="2800" b="0" i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мужчина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нужно выпустить, словосочетание </a:t>
                      </a:r>
                      <a:r>
                        <a:rPr lang="ru-RU" sz="2800" b="0" i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 дома </a:t>
                      </a:r>
                      <a:r>
                        <a:rPr lang="ru-RU" sz="2800" b="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заменить: в доме; далее автор делает свободный перевод. </a:t>
                      </a:r>
                      <a:endParaRPr lang="ru-RU" sz="2800" b="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3056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615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02E1038-C876-C418-3D34-A69879CD9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392106"/>
              </p:ext>
            </p:extLst>
          </p:nvPr>
        </p:nvGraphicFramePr>
        <p:xfrm>
          <a:off x="323528" y="548680"/>
          <a:ext cx="8280920" cy="5945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2857647490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3596425588"/>
                    </a:ext>
                  </a:extLst>
                </a:gridCol>
                <a:gridCol w="2760884">
                  <a:extLst>
                    <a:ext uri="{9D8B030D-6E8A-4147-A177-3AD203B41FA5}">
                      <a16:colId xmlns:a16="http://schemas.microsoft.com/office/drawing/2014/main" val="215008975"/>
                    </a:ext>
                  </a:extLst>
                </a:gridCol>
              </a:tblGrid>
              <a:tr h="554461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… кат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омсыйлты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пасан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вǝлмал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 стула откуда-то появились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…два стула было=оказывается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Глагольная связка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=м=ал употреблена в исходном тексте в неочевидном наклонении; автор не передал несоответствие ожидания говорящего и того, что реально произошло в тексте.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979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716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E36B884-3AB9-4CC7-E3B3-AB3EF8ED9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030007"/>
              </p:ext>
            </p:extLst>
          </p:nvPr>
        </p:nvGraphicFramePr>
        <p:xfrm>
          <a:off x="395536" y="692696"/>
          <a:ext cx="8280919" cy="590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4212416246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652409689"/>
                    </a:ext>
                  </a:extLst>
                </a:gridCol>
                <a:gridCol w="2760883">
                  <a:extLst>
                    <a:ext uri="{9D8B030D-6E8A-4147-A177-3AD203B41FA5}">
                      <a16:colId xmlns:a16="http://schemas.microsoft.com/office/drawing/2014/main" val="2663143171"/>
                    </a:ext>
                  </a:extLst>
                </a:gridCol>
              </a:tblGrid>
              <a:tr h="40655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 Ват, ям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йиӈк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вǝлмал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Да, хорошая водица у тебя!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 хорошая вода была=оказывается; глагольная связка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вǝлмал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употреблена в неочевидном наклонении, а на русский язык глагольная связка, передающая некоторое несоответствие положения дел ожиданию говорящего, не переведена.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268886"/>
                  </a:ext>
                </a:extLst>
              </a:tr>
              <a:tr h="183906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 Ким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этсаӈн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 Хинь-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икел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вантыйл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си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вǝнат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осят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тайтал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Вышли на улицу, мужчина Хинь смотрит и удивляется: такие большие огороды из белого железа, нет им ни конца, ни края.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Вышли они на улицу, поглядывает Хинь: такие большие огороды у него есть=оказывается.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788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743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BD1A695-D99B-E167-19E9-465EDDDB5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714970"/>
              </p:ext>
            </p:extLst>
          </p:nvPr>
        </p:nvGraphicFramePr>
        <p:xfrm>
          <a:off x="323528" y="764704"/>
          <a:ext cx="8229599" cy="6462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913">
                  <a:extLst>
                    <a:ext uri="{9D8B030D-6E8A-4147-A177-3AD203B41FA5}">
                      <a16:colId xmlns:a16="http://schemas.microsoft.com/office/drawing/2014/main" val="3358497603"/>
                    </a:ext>
                  </a:extLst>
                </a:gridCol>
                <a:gridCol w="2742913">
                  <a:extLst>
                    <a:ext uri="{9D8B030D-6E8A-4147-A177-3AD203B41FA5}">
                      <a16:colId xmlns:a16="http://schemas.microsoft.com/office/drawing/2014/main" val="3531981273"/>
                    </a:ext>
                  </a:extLst>
                </a:gridCol>
                <a:gridCol w="2743773">
                  <a:extLst>
                    <a:ext uri="{9D8B030D-6E8A-4147-A177-3AD203B41FA5}">
                      <a16:colId xmlns:a16="http://schemas.microsoft.com/office/drawing/2014/main" val="1515166168"/>
                    </a:ext>
                  </a:extLst>
                </a:gridCol>
              </a:tblGrid>
              <a:tr h="532859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 Я си,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етна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ювмал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 44.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 вот, вечер </a:t>
                      </a:r>
                      <a:r>
                        <a:rPr lang="ru-RU" sz="28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наступил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С.41.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 вот, </a:t>
                      </a:r>
                      <a:r>
                        <a:rPr lang="ru-RU" sz="28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наступил =оказывается 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глагола неочевидного наклонения </a:t>
                      </a:r>
                      <a:r>
                        <a:rPr lang="ru-RU" sz="28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юв</a:t>
                      </a:r>
                      <a:r>
                        <a:rPr lang="ru-RU" sz="28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=м=ал 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передает факт, который для говорящего является несколько неожиданным.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161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9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23C955-F882-1582-3297-3BB38346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Художественный перевод текстов с русского на хантыйский язык был предпринят в учебных целях с 1946 – 1950 гг. ХХ  века. В это время в издательстве «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Учпедгиз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изданы переводы с русского языка на хантыйский  нескольких книг, в том числе: Л. Кассиль «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Нанг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защитниктан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(1946); А.С. Пушкин «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ветты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хо па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хутые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отынгны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моньсь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(1948); С. Маршак.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Катхосьянг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тылысь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(1949); В. Катаев. Полк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пох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(1949); Л. Савельев. Хоты зимний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тятьны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вусы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(1950); К. Д. Ушинский.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Потрыт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моньсит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(1951); А. Гайдар. РВС (1950); В. Губарев. Павлик Морозов (1952) и др.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3055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3D94FA-DCBE-4860-C753-D43B4ED3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378EE0A-F9AA-F1CB-9BD9-8228DD39C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17987"/>
              </p:ext>
            </p:extLst>
          </p:nvPr>
        </p:nvGraphicFramePr>
        <p:xfrm>
          <a:off x="251521" y="548681"/>
          <a:ext cx="8435282" cy="6034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467">
                  <a:extLst>
                    <a:ext uri="{9D8B030D-6E8A-4147-A177-3AD203B41FA5}">
                      <a16:colId xmlns:a16="http://schemas.microsoft.com/office/drawing/2014/main" val="61761797"/>
                    </a:ext>
                  </a:extLst>
                </a:gridCol>
                <a:gridCol w="2811467">
                  <a:extLst>
                    <a:ext uri="{9D8B030D-6E8A-4147-A177-3AD203B41FA5}">
                      <a16:colId xmlns:a16="http://schemas.microsoft.com/office/drawing/2014/main" val="4130536177"/>
                    </a:ext>
                  </a:extLst>
                </a:gridCol>
                <a:gridCol w="2812348">
                  <a:extLst>
                    <a:ext uri="{9D8B030D-6E8A-4147-A177-3AD203B41FA5}">
                      <a16:colId xmlns:a16="http://schemas.microsoft.com/office/drawing/2014/main" val="3747672686"/>
                    </a:ext>
                  </a:extLst>
                </a:gridCol>
              </a:tblGrid>
              <a:tr h="603468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 ԓ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апăт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вәрт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вәԓме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ԓ, па ух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сухԓа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хурумăт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щăԓта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няр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па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няр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наӈк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ихтумăт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Тови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халєв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халєв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щăта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вотумăт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(Земля кошачьего локотка.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3. 2003. С. 122.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семеро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богатарей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были, скальпы с них сняли и на высокие лиственницы, на высокие ели повесили. Как весенний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халей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как осенний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халей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там высохли.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Семеро богатырей было=оказывается, их скальпы сняты=оказывается и повешены=оказывается на высокие лиственницы, на высокие ели. Они обветрились=оказывается, как весенняя чайка, как осенняя чайка.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Халей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диалектное рус. слово.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Глагол в форме неочевидного наклонения указывает на давно прошедшие события.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121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538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B8D97D5-3AF9-897C-D42E-FB8FD2890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05452"/>
              </p:ext>
            </p:extLst>
          </p:nvPr>
        </p:nvGraphicFramePr>
        <p:xfrm>
          <a:off x="395536" y="764704"/>
          <a:ext cx="8280919" cy="6531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3025700531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71659656"/>
                    </a:ext>
                  </a:extLst>
                </a:gridCol>
                <a:gridCol w="2760883">
                  <a:extLst>
                    <a:ext uri="{9D8B030D-6E8A-4147-A177-3AD203B41FA5}">
                      <a16:colId xmlns:a16="http://schemas.microsoft.com/office/drawing/2014/main" val="1506206446"/>
                    </a:ext>
                  </a:extLst>
                </a:gridCol>
              </a:tblGrid>
              <a:tr h="568863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Вулэл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йǝр</a:t>
                      </a: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 настолько силен был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 такой сильный…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времени в переводе не соответствует оригиналу.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Неточный перевод сочетания 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 </a:t>
                      </a:r>
                      <a:r>
                        <a:rPr lang="ru-RU" sz="32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</a:t>
                      </a:r>
                      <a:r>
                        <a:rPr lang="ru-RU" sz="32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32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557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251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36B2AD2-7CE5-16FA-3258-44EBE24C7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22124"/>
              </p:ext>
            </p:extLst>
          </p:nvPr>
        </p:nvGraphicFramePr>
        <p:xfrm>
          <a:off x="179513" y="332656"/>
          <a:ext cx="8424934" cy="6567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018">
                  <a:extLst>
                    <a:ext uri="{9D8B030D-6E8A-4147-A177-3AD203B41FA5}">
                      <a16:colId xmlns:a16="http://schemas.microsoft.com/office/drawing/2014/main" val="54656491"/>
                    </a:ext>
                  </a:extLst>
                </a:gridCol>
                <a:gridCol w="2808018">
                  <a:extLst>
                    <a:ext uri="{9D8B030D-6E8A-4147-A177-3AD203B41FA5}">
                      <a16:colId xmlns:a16="http://schemas.microsoft.com/office/drawing/2014/main" val="1602740336"/>
                    </a:ext>
                  </a:extLst>
                </a:gridCol>
                <a:gridCol w="2808898">
                  <a:extLst>
                    <a:ext uri="{9D8B030D-6E8A-4147-A177-3AD203B41FA5}">
                      <a16:colId xmlns:a16="http://schemas.microsoft.com/office/drawing/2014/main" val="2910087743"/>
                    </a:ext>
                  </a:extLst>
                </a:gridCol>
              </a:tblGrid>
              <a:tr h="312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0">
                          <a:effectLst/>
                        </a:rPr>
                        <a:t>Версия оригинала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0">
                          <a:effectLst/>
                        </a:rPr>
                        <a:t>Переводческая версия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0">
                          <a:effectLst/>
                        </a:rPr>
                        <a:t>Комментарии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731679"/>
                  </a:ext>
                </a:extLst>
              </a:tr>
              <a:tr h="59520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омастал-са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хулся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тум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олаӈ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эвалт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лэтут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кавартты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ёх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юхатсат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 сидели они вдвоем, разговаривали. Вдруг откуда ни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возмись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повара пришли.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он так сидел, откуда-то с той стороны повара пришли.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Аналитико-синтетическая конструкция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семантикой одновременности; сказуемое зависимой части выражено причастием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омастал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сочетании с послелогом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Сложное предложение переводчик заменил на простое бессоюзное.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1223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746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77A9E95-471A-92C5-CBA5-40241B244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813219"/>
              </p:ext>
            </p:extLst>
          </p:nvPr>
        </p:nvGraphicFramePr>
        <p:xfrm>
          <a:off x="395536" y="620688"/>
          <a:ext cx="8280919" cy="6361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2557831917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1818453006"/>
                    </a:ext>
                  </a:extLst>
                </a:gridCol>
                <a:gridCol w="2760883">
                  <a:extLst>
                    <a:ext uri="{9D8B030D-6E8A-4147-A177-3AD203B41FA5}">
                      <a16:colId xmlns:a16="http://schemas.microsoft.com/office/drawing/2014/main" val="1231211147"/>
                    </a:ext>
                  </a:extLst>
                </a:gridCol>
              </a:tblGrid>
              <a:tr h="576063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 Ват, -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лупийл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куршка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йиӈкал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ясьмал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юпийн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 ям па си ям!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(Касум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ики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путрат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С.41.)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Вот, - говорит после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выпития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воды из кружки, - очень хорошо – да, очень хорошо!  С. 38.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сложном предложении зависимая ПЕ формируется с помощью причастия и послелога; перевод состоит из простых предложений, должно быть: после того, как выпил воду из кружки…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911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744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153D641-F5FA-6FFA-877F-AA5E360A4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572075"/>
              </p:ext>
            </p:extLst>
          </p:nvPr>
        </p:nvGraphicFramePr>
        <p:xfrm>
          <a:off x="251521" y="260648"/>
          <a:ext cx="8496942" cy="6264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8">
                  <a:extLst>
                    <a:ext uri="{9D8B030D-6E8A-4147-A177-3AD203B41FA5}">
                      <a16:colId xmlns:a16="http://schemas.microsoft.com/office/drawing/2014/main" val="869413411"/>
                    </a:ext>
                  </a:extLst>
                </a:gridCol>
                <a:gridCol w="2832018">
                  <a:extLst>
                    <a:ext uri="{9D8B030D-6E8A-4147-A177-3AD203B41FA5}">
                      <a16:colId xmlns:a16="http://schemas.microsoft.com/office/drawing/2014/main" val="2074543915"/>
                    </a:ext>
                  </a:extLst>
                </a:gridCol>
                <a:gridCol w="2832906">
                  <a:extLst>
                    <a:ext uri="{9D8B030D-6E8A-4147-A177-3AD203B41FA5}">
                      <a16:colId xmlns:a16="http://schemas.microsoft.com/office/drawing/2014/main" val="2110034838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200"/>
                        <a:buFont typeface="Times New Roman" panose="02020603050405020304" pitchFamily="18" charset="0"/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Вәԓтэ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кутан,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имуԓтыян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аԓян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юхăтсаят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(Земля кошачьего локотка).  С. 121.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Однажды к ним с войной пришли.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они так жили, однажды к ним пришло вражеское войско.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Аналитико-синтетическая конструкция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семантикой одновременности; сказуемое зависимой части выражено причастием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вәԓтэ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в сочетании с послелогом кутан.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Сложное предложение при переводе на русский язык автор заменяет простым предложением.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2160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113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A27B9-A0A0-6A72-9654-2C3AB816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CharterITC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7345D6D-E500-B6B2-D111-DBC9252E5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2192570"/>
              </p:ext>
            </p:extLst>
          </p:nvPr>
        </p:nvGraphicFramePr>
        <p:xfrm>
          <a:off x="457201" y="274638"/>
          <a:ext cx="8363271" cy="6308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7466">
                  <a:extLst>
                    <a:ext uri="{9D8B030D-6E8A-4147-A177-3AD203B41FA5}">
                      <a16:colId xmlns:a16="http://schemas.microsoft.com/office/drawing/2014/main" val="2310133961"/>
                    </a:ext>
                  </a:extLst>
                </a:gridCol>
                <a:gridCol w="2949179">
                  <a:extLst>
                    <a:ext uri="{9D8B030D-6E8A-4147-A177-3AD203B41FA5}">
                      <a16:colId xmlns:a16="http://schemas.microsoft.com/office/drawing/2014/main" val="2770105422"/>
                    </a:ext>
                  </a:extLst>
                </a:gridCol>
                <a:gridCol w="2626626">
                  <a:extLst>
                    <a:ext uri="{9D8B030D-6E8A-4147-A177-3AD203B41FA5}">
                      <a16:colId xmlns:a16="http://schemas.microsoft.com/office/drawing/2014/main" val="4059323911"/>
                    </a:ext>
                  </a:extLst>
                </a:gridCol>
              </a:tblGrid>
              <a:tr h="630872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 Щиты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мăнтаԓн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хәԓăнтыя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ԓ: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муԓты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мăрия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мăттырн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Тәрум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ащеԓ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овă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пушма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па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тєԓякеӈ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әхă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ԓ. (Земля кошачьего локотка).   С. 124.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 тем как идет, слышит что-то гремит, смотрит: Отец-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торум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открыл двери и едет к нему на телеге.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он идет, прислушивается, что-то гремит, оказывается, великий отец-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Торум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дверь открыл=оказывается, и телега вот едет.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сложном предложении, в зависимой предикативной единице имеется причастие </a:t>
                      </a:r>
                      <a:r>
                        <a:rPr lang="ru-RU" sz="16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мăн</a:t>
                      </a:r>
                      <a:r>
                        <a:rPr lang="ru-RU" sz="16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=т=аԓ=</a:t>
                      </a:r>
                      <a:r>
                        <a:rPr lang="ru-RU" sz="16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</a:t>
                      </a:r>
                      <a:r>
                        <a:rPr lang="ru-RU" sz="1600" b="0" i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которое выражено синтетической формой, и оно соответствует в русском языке сложному предложению, формируемому союзом </a:t>
                      </a:r>
                      <a:r>
                        <a:rPr lang="ru-RU" sz="1600" b="0" i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4517446"/>
                  </a:ext>
                </a:extLst>
              </a:tr>
            </a:tbl>
          </a:graphicData>
        </a:graphic>
      </p:graphicFrame>
      <p:sp>
        <p:nvSpPr>
          <p:cNvPr id="4" name="AutoShape 2">
            <a:extLst>
              <a:ext uri="{FF2B5EF4-FFF2-40B4-BE49-F238E27FC236}">
                <a16:creationId xmlns:a16="http://schemas.microsoft.com/office/drawing/2014/main" id="{ADEF54E8-68BF-4AFD-3D2A-DEBF46AD2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72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8A067F0-9924-E05C-0831-4E5F71CBC7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942805"/>
              </p:ext>
            </p:extLst>
          </p:nvPr>
        </p:nvGraphicFramePr>
        <p:xfrm>
          <a:off x="251521" y="404664"/>
          <a:ext cx="8435279" cy="8359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466">
                  <a:extLst>
                    <a:ext uri="{9D8B030D-6E8A-4147-A177-3AD203B41FA5}">
                      <a16:colId xmlns:a16="http://schemas.microsoft.com/office/drawing/2014/main" val="1328731917"/>
                    </a:ext>
                  </a:extLst>
                </a:gridCol>
                <a:gridCol w="2811466">
                  <a:extLst>
                    <a:ext uri="{9D8B030D-6E8A-4147-A177-3AD203B41FA5}">
                      <a16:colId xmlns:a16="http://schemas.microsoft.com/office/drawing/2014/main" val="3111259092"/>
                    </a:ext>
                  </a:extLst>
                </a:gridCol>
                <a:gridCol w="2812347">
                  <a:extLst>
                    <a:ext uri="{9D8B030D-6E8A-4147-A177-3AD203B41FA5}">
                      <a16:colId xmlns:a16="http://schemas.microsoft.com/office/drawing/2014/main" val="2360489657"/>
                    </a:ext>
                  </a:extLst>
                </a:gridCol>
              </a:tblGrid>
              <a:tr h="334888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Щитă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усума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пунма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кемăн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курă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яма щи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йис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С. 127.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этого нога совсем зажила.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она положила это [камень]под подушку, нога=её поправилась.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Сложное предложение переведено простым предложением.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198084"/>
                  </a:ext>
                </a:extLst>
              </a:tr>
              <a:tr h="282981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 Па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товия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йитыйн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ищи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тыв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тыхԓăԓа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юхăт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йиԓпа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карăӈ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пушăх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пунты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Тёв-тёв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тыхă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ԓ. С. 10.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следующую весну он снова прилетит сюда на свое гнездо.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опять наступит весна, она снова прилетит откладывать яйца в гнездо.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385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464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C55D21D-8D6A-0DF3-09A2-E8AE955224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869721"/>
              </p:ext>
            </p:extLst>
          </p:nvPr>
        </p:nvGraphicFramePr>
        <p:xfrm>
          <a:off x="323528" y="404664"/>
          <a:ext cx="8496943" cy="604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8">
                  <a:extLst>
                    <a:ext uri="{9D8B030D-6E8A-4147-A177-3AD203B41FA5}">
                      <a16:colId xmlns:a16="http://schemas.microsoft.com/office/drawing/2014/main" val="1873486128"/>
                    </a:ext>
                  </a:extLst>
                </a:gridCol>
                <a:gridCol w="2832018">
                  <a:extLst>
                    <a:ext uri="{9D8B030D-6E8A-4147-A177-3AD203B41FA5}">
                      <a16:colId xmlns:a16="http://schemas.microsoft.com/office/drawing/2014/main" val="302914533"/>
                    </a:ext>
                  </a:extLst>
                </a:gridCol>
                <a:gridCol w="2832907">
                  <a:extLst>
                    <a:ext uri="{9D8B030D-6E8A-4147-A177-3AD203B41FA5}">
                      <a16:colId xmlns:a16="http://schemas.microsoft.com/office/drawing/2014/main" val="1903369131"/>
                    </a:ext>
                  </a:extLst>
                </a:gridCol>
              </a:tblGrid>
              <a:tr h="6048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 Когда совсем рассвело, пришел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дворник,взял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гуся за лапы и унес его куда-то. С. 61.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новыя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(дворник) курт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ёвытты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ики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ёхтыс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тунт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курнгыт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эвыт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вустэ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хотты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петы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тустэ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Сложноподчиненное 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предложение с союзом когда переведено на хантыйский язык с этим же союзом. Такая ППК образуется с помощью причастия, присоединяющего местно-творительный падеж: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нувийа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йўвәм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5398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808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D86F77C-AC62-DA28-F673-CBF9EB4FE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815764"/>
              </p:ext>
            </p:extLst>
          </p:nvPr>
        </p:nvGraphicFramePr>
        <p:xfrm>
          <a:off x="251521" y="548680"/>
          <a:ext cx="8568952" cy="7254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9">
                  <a:extLst>
                    <a:ext uri="{9D8B030D-6E8A-4147-A177-3AD203B41FA5}">
                      <a16:colId xmlns:a16="http://schemas.microsoft.com/office/drawing/2014/main" val="1819056385"/>
                    </a:ext>
                  </a:extLst>
                </a:gridCol>
                <a:gridCol w="2856019">
                  <a:extLst>
                    <a:ext uri="{9D8B030D-6E8A-4147-A177-3AD203B41FA5}">
                      <a16:colId xmlns:a16="http://schemas.microsoft.com/office/drawing/2014/main" val="3612219483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1183655236"/>
                    </a:ext>
                  </a:extLst>
                </a:gridCol>
              </a:tblGrid>
              <a:tr h="603468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 Когда хозяин бросил льву мяса, лев оторвал кусок и оставил собачке.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Хăтԓые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62.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хәяԓн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нюхийн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мăсы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лев си нюхи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пўл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мăншăсԓэ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амплэӈкия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хăйс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Көщайәԓән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њухийән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вущкәм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лев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њухи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пўл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мєнмәс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ай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ампәԓа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хăйсәԓэ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Сложноподчиненное предложение с союзом когда переведено на хантыйский язык с этим же союзом. Это произошло под влиянием структуры русского предложения. Подобная ППК в хантыйском  языке формируется синтетическим способом с помощью причастия, присоединяющего суффикс местно-творительного падежа =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513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130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21AD9DB-0E06-1E08-3997-2637F086D0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130252"/>
              </p:ext>
            </p:extLst>
          </p:nvPr>
        </p:nvGraphicFramePr>
        <p:xfrm>
          <a:off x="251520" y="404664"/>
          <a:ext cx="8496944" cy="7520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9">
                  <a:extLst>
                    <a:ext uri="{9D8B030D-6E8A-4147-A177-3AD203B41FA5}">
                      <a16:colId xmlns:a16="http://schemas.microsoft.com/office/drawing/2014/main" val="1109388638"/>
                    </a:ext>
                  </a:extLst>
                </a:gridCol>
                <a:gridCol w="2832019">
                  <a:extLst>
                    <a:ext uri="{9D8B030D-6E8A-4147-A177-3AD203B41FA5}">
                      <a16:colId xmlns:a16="http://schemas.microsoft.com/office/drawing/2014/main" val="2026955338"/>
                    </a:ext>
                  </a:extLst>
                </a:gridCol>
                <a:gridCol w="2832906">
                  <a:extLst>
                    <a:ext uri="{9D8B030D-6E8A-4147-A177-3AD203B41FA5}">
                      <a16:colId xmlns:a16="http://schemas.microsoft.com/office/drawing/2014/main" val="1788679906"/>
                    </a:ext>
                  </a:extLst>
                </a:gridCol>
              </a:tblGrid>
              <a:tr h="612068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 Когда он понял, что она умерла, он вдруг вспрыгнул, ощетинился, стал хлестать себя хвостом по бокам, бросился на стену клетки и стал грызть засовы и пол.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лев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версă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ԓԓэ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хăԓум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оԓăӈн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пўнԓа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пуньрисаԓэ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утшама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навармас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шойтăԓн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ий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ўвăт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песь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пуӈă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эвăԓт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сэӈкты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Ампә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сурма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йўвәм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вєр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мутшә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=м=аԓ=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роман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навәрмәс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пўнԓа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шумайа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ољсәт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шойтәԓән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ўвәт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вўрщиты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питсәԓэ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карты хот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йитә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щоԓәта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нăптәс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туман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картэт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хот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хăры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пурты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нармәс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Сложноподчиненное предложение с союзом когда переведено на хантыйский язык с помощью союза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хөн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Это влияние структуры русского предложения. Подобная ППК в хантыйском  языке формируется синтетическим способом с помощью причастия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мутшә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=м=аԓ=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присоединяющего суффикс местно-творительного падежа =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extLst>
                  <a:ext uri="{0D108BD9-81ED-4DB2-BD59-A6C34878D82A}">
                    <a16:rowId xmlns:a16="http://schemas.microsoft.com/office/drawing/2014/main" val="1230453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11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44B0911-C92E-D942-AC3F-AA42767B6C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633127"/>
              </p:ext>
            </p:extLst>
          </p:nvPr>
        </p:nvGraphicFramePr>
        <p:xfrm>
          <a:off x="467544" y="260648"/>
          <a:ext cx="7920879" cy="633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986">
                  <a:extLst>
                    <a:ext uri="{9D8B030D-6E8A-4147-A177-3AD203B41FA5}">
                      <a16:colId xmlns:a16="http://schemas.microsoft.com/office/drawing/2014/main" val="1358312100"/>
                    </a:ext>
                  </a:extLst>
                </a:gridCol>
                <a:gridCol w="2952614">
                  <a:extLst>
                    <a:ext uri="{9D8B030D-6E8A-4147-A177-3AD203B41FA5}">
                      <a16:colId xmlns:a16="http://schemas.microsoft.com/office/drawing/2014/main" val="3291708893"/>
                    </a:ext>
                  </a:extLst>
                </a:gridCol>
                <a:gridCol w="2520279">
                  <a:extLst>
                    <a:ext uri="{9D8B030D-6E8A-4147-A177-3AD203B41FA5}">
                      <a16:colId xmlns:a16="http://schemas.microsoft.com/office/drawing/2014/main" val="285206335"/>
                    </a:ext>
                  </a:extLst>
                </a:gridCol>
              </a:tblGrid>
              <a:tr h="7291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Версия оригинала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Переводческая версия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solidFill>
                            <a:schemeClr val="tx1"/>
                          </a:solidFill>
                          <a:effectLst/>
                        </a:rPr>
                        <a:t>Комментарии</a:t>
                      </a:r>
                      <a:endParaRPr lang="ru-RU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2004933"/>
                  </a:ext>
                </a:extLst>
              </a:tr>
              <a:tr h="56075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kern="0" dirty="0">
                          <a:effectLst/>
                        </a:rPr>
                        <a:t>1.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Новыя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йита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питыс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, па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комнатайны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си ант каты па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хоят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ант ус, мата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хоят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Амп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800" kern="0" dirty="0" err="1">
                          <a:solidFill>
                            <a:schemeClr val="tx1"/>
                          </a:solidFill>
                          <a:effectLst/>
                        </a:rPr>
                        <a:t>пакныптыс</a:t>
                      </a:r>
                      <a:r>
                        <a:rPr lang="ru-RU" sz="2800" kern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ru-RU" sz="2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0" dirty="0">
                          <a:effectLst/>
                        </a:rPr>
                        <a:t>…</a:t>
                      </a:r>
                      <a:r>
                        <a:rPr lang="ru-RU" sz="2800" kern="0" dirty="0">
                          <a:effectLst/>
                        </a:rPr>
                        <a:t>и в комнате…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Обстоятельство комната=й=</a:t>
                      </a:r>
                      <a:r>
                        <a:rPr lang="ru-RU" sz="2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образовано от русского слова комната при присоединении суффикса местно-творительного падежа =</a:t>
                      </a:r>
                      <a:r>
                        <a:rPr lang="ru-RU" sz="2000" b="1" i="1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однако в хантыйском языке  имеется аналог – хот </a:t>
                      </a:r>
                      <a:r>
                        <a:rPr lang="ru-RU" sz="2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</a:t>
                      </a:r>
                      <a:r>
                        <a:rPr lang="ru-RU" sz="2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5011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582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9F5AABB-D601-4BE6-F165-1DB84B271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802283"/>
              </p:ext>
            </p:extLst>
          </p:nvPr>
        </p:nvGraphicFramePr>
        <p:xfrm>
          <a:off x="323528" y="404664"/>
          <a:ext cx="8568952" cy="8246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9">
                  <a:extLst>
                    <a:ext uri="{9D8B030D-6E8A-4147-A177-3AD203B41FA5}">
                      <a16:colId xmlns:a16="http://schemas.microsoft.com/office/drawing/2014/main" val="2949175488"/>
                    </a:ext>
                  </a:extLst>
                </a:gridCol>
                <a:gridCol w="2856019">
                  <a:extLst>
                    <a:ext uri="{9D8B030D-6E8A-4147-A177-3AD203B41FA5}">
                      <a16:colId xmlns:a16="http://schemas.microsoft.com/office/drawing/2014/main" val="921458540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3003835296"/>
                    </a:ext>
                  </a:extLst>
                </a:gridCol>
              </a:tblGrid>
              <a:tr h="824642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 Па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тăԓта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иԓы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єсԓуммємăн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хăннєхәя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йиԓум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?! 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 отсюда вниз спрыгнув, человеком разве я опять стану?!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 если я отсюда спрыгну, разве я останусь живым.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этом сложном предложении причастие  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єсԓум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</a:t>
                      </a:r>
                      <a:r>
                        <a:rPr lang="ru-RU" sz="1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ємăн</a:t>
                      </a: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переведено деепричастием; главное предложение переведено буквально; добавлено слово опять.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Это сложное предложение  с семантикой нереального условия. В зависимой части предложения имеется причастие прошедшего времени, выраженное синтетическим способом; зависимая часть обозначает такое условие, при исполнении которого осуществилось бы действие главного предложения, но оно не будет выполнено, поэтому не осуществится и главная часть предложения. </a:t>
                      </a:r>
                      <a:endParaRPr lang="ru-RU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67" marR="63467" marT="0" marB="0"/>
                </a:tc>
                <a:extLst>
                  <a:ext uri="{0D108BD9-81ED-4DB2-BD59-A6C34878D82A}">
                    <a16:rowId xmlns:a16="http://schemas.microsoft.com/office/drawing/2014/main" val="66449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527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7499B24-0874-01ED-58FC-C9C88D2E3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412414"/>
              </p:ext>
            </p:extLst>
          </p:nvPr>
        </p:nvGraphicFramePr>
        <p:xfrm>
          <a:off x="251521" y="548680"/>
          <a:ext cx="8496942" cy="6152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2018">
                  <a:extLst>
                    <a:ext uri="{9D8B030D-6E8A-4147-A177-3AD203B41FA5}">
                      <a16:colId xmlns:a16="http://schemas.microsoft.com/office/drawing/2014/main" val="2672326651"/>
                    </a:ext>
                  </a:extLst>
                </a:gridCol>
                <a:gridCol w="2832018">
                  <a:extLst>
                    <a:ext uri="{9D8B030D-6E8A-4147-A177-3AD203B41FA5}">
                      <a16:colId xmlns:a16="http://schemas.microsoft.com/office/drawing/2014/main" val="1698674530"/>
                    </a:ext>
                  </a:extLst>
                </a:gridCol>
                <a:gridCol w="2832906">
                  <a:extLst>
                    <a:ext uri="{9D8B030D-6E8A-4147-A177-3AD203B41FA5}">
                      <a16:colId xmlns:a16="http://schemas.microsoft.com/office/drawing/2014/main" val="2927531626"/>
                    </a:ext>
                  </a:extLst>
                </a:gridCol>
              </a:tblGrid>
              <a:tr h="369668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 Когда не было больше сил работать, Дзержинский уходил за ширму, стягивал сапоги и ложился.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Дзержинский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хув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рупута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йитны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шенгк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туймыс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ширма сая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сопекнгыт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энгхыс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(Дзержинский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отынгны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потрыт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с. 5.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Сложноподчиненное предложение переведено на хантыйский язык с помощью бессоюзного сложного предложения. В переводе не отражено аспектуальное значение многократности действия, использованы глаголы однократного действия.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314341"/>
                  </a:ext>
                </a:extLst>
              </a:tr>
              <a:tr h="220796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 Моросило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стоял туман.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 ертые питыс, па шив тотис.</a:t>
                      </a:r>
                      <a:endParaRPr lang="ru-RU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Дословный перевод исказил структуру хантыйского предложения. Корректнее был бы перевод: Шив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йєртән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йєртәс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081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41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8686BD8-E8B6-49C4-9E6D-2FFAFD8AB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908334"/>
              </p:ext>
            </p:extLst>
          </p:nvPr>
        </p:nvGraphicFramePr>
        <p:xfrm>
          <a:off x="323528" y="620688"/>
          <a:ext cx="8352927" cy="6500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794">
                  <a:extLst>
                    <a:ext uri="{9D8B030D-6E8A-4147-A177-3AD203B41FA5}">
                      <a16:colId xmlns:a16="http://schemas.microsoft.com/office/drawing/2014/main" val="732292959"/>
                    </a:ext>
                  </a:extLst>
                </a:gridCol>
                <a:gridCol w="1954922">
                  <a:extLst>
                    <a:ext uri="{9D8B030D-6E8A-4147-A177-3AD203B41FA5}">
                      <a16:colId xmlns:a16="http://schemas.microsoft.com/office/drawing/2014/main" val="471847525"/>
                    </a:ext>
                  </a:extLst>
                </a:gridCol>
                <a:gridCol w="2519580">
                  <a:extLst>
                    <a:ext uri="{9D8B030D-6E8A-4147-A177-3AD203B41FA5}">
                      <a16:colId xmlns:a16="http://schemas.microsoft.com/office/drawing/2014/main" val="2828702919"/>
                    </a:ext>
                  </a:extLst>
                </a:gridCol>
                <a:gridCol w="2018631">
                  <a:extLst>
                    <a:ext uri="{9D8B030D-6E8A-4147-A177-3AD203B41FA5}">
                      <a16:colId xmlns:a16="http://schemas.microsoft.com/office/drawing/2014/main" val="2530557568"/>
                    </a:ext>
                  </a:extLst>
                </a:gridCol>
              </a:tblGrid>
              <a:tr h="6048672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Когда хозяин бросил льву мяса, лев оторвал кусок и оставил собачке.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Хăтԓые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62.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хәяԓн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нюхийн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мăсы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лев си нюхи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пўл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мăншăсԓэ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амплэӈкия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хăйс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Сложноподчиненное предложение с союзом когда переведено на хантыйский язык с этим же союзом. Это произошло под влиянием структуры русского предложения. Подобная ППК в хантыйском  языке формируется синтетическим способом с помощью причастия, присоединяющего суффикс местно-творительного падежа =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Көщайәԓән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њухийән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вущкәм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лев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њухи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пўл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мєнмәс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ай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ампәԓа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хăйсәԓэ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482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1FCD303-7C13-9E2E-CBEC-AB3126A802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405935"/>
              </p:ext>
            </p:extLst>
          </p:nvPr>
        </p:nvGraphicFramePr>
        <p:xfrm>
          <a:off x="251520" y="476672"/>
          <a:ext cx="8352927" cy="5976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794">
                  <a:extLst>
                    <a:ext uri="{9D8B030D-6E8A-4147-A177-3AD203B41FA5}">
                      <a16:colId xmlns:a16="http://schemas.microsoft.com/office/drawing/2014/main" val="2706162857"/>
                    </a:ext>
                  </a:extLst>
                </a:gridCol>
                <a:gridCol w="1954921">
                  <a:extLst>
                    <a:ext uri="{9D8B030D-6E8A-4147-A177-3AD203B41FA5}">
                      <a16:colId xmlns:a16="http://schemas.microsoft.com/office/drawing/2014/main" val="2677927197"/>
                    </a:ext>
                  </a:extLst>
                </a:gridCol>
                <a:gridCol w="2519581">
                  <a:extLst>
                    <a:ext uri="{9D8B030D-6E8A-4147-A177-3AD203B41FA5}">
                      <a16:colId xmlns:a16="http://schemas.microsoft.com/office/drawing/2014/main" val="1561564735"/>
                    </a:ext>
                  </a:extLst>
                </a:gridCol>
                <a:gridCol w="2018631">
                  <a:extLst>
                    <a:ext uri="{9D8B030D-6E8A-4147-A177-3AD203B41FA5}">
                      <a16:colId xmlns:a16="http://schemas.microsoft.com/office/drawing/2014/main" val="1306974174"/>
                    </a:ext>
                  </a:extLst>
                </a:gridCol>
              </a:tblGrid>
              <a:tr h="5976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Когда он понял, что она умерла, он вдруг вспрыгнул, ощетинился, стал хлестать себя хвостом по бокам, бросился на стену клетки и стал грызть засовы и пол.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лев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версă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ԓԓэ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хăԓум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оԓăӈн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пўнԓа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пуньрисаԓэ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утшама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навармас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шойтăԓн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ий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ўвăт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песь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пуӈă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эвăԓт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сэӈкты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Сложноподчиненное предложение с союзом когда переведено на хантыйский язык с этим же союзом. Это влияние структуры русского предложения. Подобная ППК в хантыйском  языке формируется синтетическим способом с помощью причастия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мутшә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=м=аԓ=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присоединяющего суффикс местно-творительного падежа =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Ампә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сурма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йўвәм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вєр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мутшә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=м=аԓ=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роман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навәрмәс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пўнԓа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шумайа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ољсәт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шойтәԓән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ўвәт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вўрщиты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питсәԓэ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карты хот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йитә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щоԓәта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нăптәс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туман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картэт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хот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хăры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пурты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нарәмсәԓэ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737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740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40945FE-AC8D-E7B2-F564-1823C023C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455969"/>
              </p:ext>
            </p:extLst>
          </p:nvPr>
        </p:nvGraphicFramePr>
        <p:xfrm>
          <a:off x="323528" y="332657"/>
          <a:ext cx="8208911" cy="7233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7728">
                  <a:extLst>
                    <a:ext uri="{9D8B030D-6E8A-4147-A177-3AD203B41FA5}">
                      <a16:colId xmlns:a16="http://schemas.microsoft.com/office/drawing/2014/main" val="1387525834"/>
                    </a:ext>
                  </a:extLst>
                </a:gridCol>
                <a:gridCol w="1921217">
                  <a:extLst>
                    <a:ext uri="{9D8B030D-6E8A-4147-A177-3AD203B41FA5}">
                      <a16:colId xmlns:a16="http://schemas.microsoft.com/office/drawing/2014/main" val="195781318"/>
                    </a:ext>
                  </a:extLst>
                </a:gridCol>
                <a:gridCol w="2476139">
                  <a:extLst>
                    <a:ext uri="{9D8B030D-6E8A-4147-A177-3AD203B41FA5}">
                      <a16:colId xmlns:a16="http://schemas.microsoft.com/office/drawing/2014/main" val="1395492364"/>
                    </a:ext>
                  </a:extLst>
                </a:gridCol>
                <a:gridCol w="1983827">
                  <a:extLst>
                    <a:ext uri="{9D8B030D-6E8A-4147-A177-3AD203B41FA5}">
                      <a16:colId xmlns:a16="http://schemas.microsoft.com/office/drawing/2014/main" val="1579897959"/>
                    </a:ext>
                  </a:extLst>
                </a:gridCol>
              </a:tblGrid>
              <a:tr h="7233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Когда не было больше сил работать, Дзержинский уходил за ширму, стягивал сапоги и ложился.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Дзержинский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хув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рупута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йитны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шенгк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туймыс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ширма сая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маныс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сопекнгыт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энгхыс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отыс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(Дзержинский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отынгны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потрыт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С. 5.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Сложноподчиненное предложение переведено на хантыйский язык с помощью бессоюзного сложного предложения. В переводе не отражено аспектуальное значение многократности действия, использованы глаголы однократного действия.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Щомԓы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питыйәԓтаԓән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Дзержинский ширма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йăӈхиԓәс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сопэкӈә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єӈхиԓәс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иԓ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уԓљәс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6556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267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E3D0E9B-867A-C2E8-7134-4FD6B99B3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608827"/>
              </p:ext>
            </p:extLst>
          </p:nvPr>
        </p:nvGraphicFramePr>
        <p:xfrm>
          <a:off x="395536" y="548680"/>
          <a:ext cx="8280919" cy="5522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761">
                  <a:extLst>
                    <a:ext uri="{9D8B030D-6E8A-4147-A177-3AD203B41FA5}">
                      <a16:colId xmlns:a16="http://schemas.microsoft.com/office/drawing/2014/main" val="375947839"/>
                    </a:ext>
                  </a:extLst>
                </a:gridCol>
                <a:gridCol w="1938069">
                  <a:extLst>
                    <a:ext uri="{9D8B030D-6E8A-4147-A177-3AD203B41FA5}">
                      <a16:colId xmlns:a16="http://schemas.microsoft.com/office/drawing/2014/main" val="3497042711"/>
                    </a:ext>
                  </a:extLst>
                </a:gridCol>
                <a:gridCol w="2497860">
                  <a:extLst>
                    <a:ext uri="{9D8B030D-6E8A-4147-A177-3AD203B41FA5}">
                      <a16:colId xmlns:a16="http://schemas.microsoft.com/office/drawing/2014/main" val="4186640593"/>
                    </a:ext>
                  </a:extLst>
                </a:gridCol>
                <a:gridCol w="2001229">
                  <a:extLst>
                    <a:ext uri="{9D8B030D-6E8A-4147-A177-3AD203B41FA5}">
                      <a16:colId xmlns:a16="http://schemas.microsoft.com/office/drawing/2014/main" val="3542343790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Моросило</a:t>
                      </a: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стоял туман.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ертые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па шив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тотис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Дословный перевод исказил структуру хантыйского предложения. В хантыйском языке лексема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ертые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сочетается с глаголом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питыс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лексема шив не сочетается с глаголом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тотис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Хантыйский эквивалент предложения представляет собой специфическую структуру.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Шив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йєртән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йєртәс</a:t>
                      </a:r>
                      <a:r>
                        <a:rPr lang="ru-RU" sz="20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876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907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F1E5B82-FAC8-2391-9077-F213FEDB6D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36349"/>
              </p:ext>
            </p:extLst>
          </p:nvPr>
        </p:nvGraphicFramePr>
        <p:xfrm>
          <a:off x="323528" y="188641"/>
          <a:ext cx="8352926" cy="6579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008">
                  <a:extLst>
                    <a:ext uri="{9D8B030D-6E8A-4147-A177-3AD203B41FA5}">
                      <a16:colId xmlns:a16="http://schemas.microsoft.com/office/drawing/2014/main" val="1764366586"/>
                    </a:ext>
                  </a:extLst>
                </a:gridCol>
                <a:gridCol w="2088008">
                  <a:extLst>
                    <a:ext uri="{9D8B030D-6E8A-4147-A177-3AD203B41FA5}">
                      <a16:colId xmlns:a16="http://schemas.microsoft.com/office/drawing/2014/main" val="2866110115"/>
                    </a:ext>
                  </a:extLst>
                </a:gridCol>
                <a:gridCol w="2088008">
                  <a:extLst>
                    <a:ext uri="{9D8B030D-6E8A-4147-A177-3AD203B41FA5}">
                      <a16:colId xmlns:a16="http://schemas.microsoft.com/office/drawing/2014/main" val="429329858"/>
                    </a:ext>
                  </a:extLst>
                </a:gridCol>
                <a:gridCol w="2088902">
                  <a:extLst>
                    <a:ext uri="{9D8B030D-6E8A-4147-A177-3AD203B41FA5}">
                      <a16:colId xmlns:a16="http://schemas.microsoft.com/office/drawing/2014/main" val="3038155186"/>
                    </a:ext>
                  </a:extLst>
                </a:gridCol>
              </a:tblGrid>
              <a:tr h="655272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тӑм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журналӈән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оԓӑӈӑн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путӑртсумн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муй</a:t>
                      </a:r>
                      <a:r>
                        <a:rPr lang="ru-RU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пӑта</a:t>
                      </a:r>
                      <a:r>
                        <a:rPr lang="ru-RU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кӑт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няврємӑ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ӈ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журналӈӑн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єтты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щира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нётупсы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вух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мӑты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ԓ.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1" marR="39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мы рассказали об этих двух журналах, почему для выхода этих двух детских журналов нужна денежная помощь. 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1" marR="39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Хантыйское предложение построено по структуре русского союзного предложения: используется скрепа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муй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пӑта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это попытка создания подчинительных союзов, которых нет в хантыйском языке. Хантыйское сложное предложение строится с помощью причастно-послеложных, причастно-падежных и деепричастных конструкций. 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Сочетание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няврємӑӈ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журналӈӑн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должно переводиться, как журналы с детьми. Сочетание неудачное. Заимствованное слово лучше бы заменить.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Предложение неоправданно длинное, громоздкое, начало предложения мной опущено.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1" marR="39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…мин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путәртсәмән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њаврєм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журналӈән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вєрты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оԓәӈән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вух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щи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пӑта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вохсәмән</a:t>
                      </a:r>
                      <a:r>
                        <a:rPr lang="ru-RU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</a:t>
                      </a:r>
                      <a:endParaRPr lang="ru-RU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61" marR="39661" marT="0" marB="0"/>
                </a:tc>
                <a:extLst>
                  <a:ext uri="{0D108BD9-81ED-4DB2-BD59-A6C34878D82A}">
                    <a16:rowId xmlns:a16="http://schemas.microsoft.com/office/drawing/2014/main" val="995657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94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98DBF97-68E2-FEE2-D8B2-F5F4866B89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106712"/>
              </p:ext>
            </p:extLst>
          </p:nvPr>
        </p:nvGraphicFramePr>
        <p:xfrm>
          <a:off x="395536" y="620688"/>
          <a:ext cx="8208912" cy="5917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316">
                  <a:extLst>
                    <a:ext uri="{9D8B030D-6E8A-4147-A177-3AD203B41FA5}">
                      <a16:colId xmlns:a16="http://schemas.microsoft.com/office/drawing/2014/main" val="824922215"/>
                    </a:ext>
                  </a:extLst>
                </a:gridCol>
                <a:gridCol w="2241505">
                  <a:extLst>
                    <a:ext uri="{9D8B030D-6E8A-4147-A177-3AD203B41FA5}">
                      <a16:colId xmlns:a16="http://schemas.microsoft.com/office/drawing/2014/main" val="975425228"/>
                    </a:ext>
                  </a:extLst>
                </a:gridCol>
                <a:gridCol w="2173580">
                  <a:extLst>
                    <a:ext uri="{9D8B030D-6E8A-4147-A177-3AD203B41FA5}">
                      <a16:colId xmlns:a16="http://schemas.microsoft.com/office/drawing/2014/main" val="3992955512"/>
                    </a:ext>
                  </a:extLst>
                </a:gridCol>
                <a:gridCol w="2174511">
                  <a:extLst>
                    <a:ext uri="{9D8B030D-6E8A-4147-A177-3AD203B41FA5}">
                      <a16:colId xmlns:a16="http://schemas.microsoft.com/office/drawing/2014/main" val="748953009"/>
                    </a:ext>
                  </a:extLst>
                </a:gridCol>
              </a:tblGrid>
              <a:tr h="1242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Хӑтԓэн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сϵм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оԓӈǝ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төп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ϵ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тљǝс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щӑта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 </a:t>
                      </a: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хөрԓǝс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Букв.: ‘У солнца начало глаза только появилось и тут же погасло’.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 предложил буквальный перевод. Отсутствует литературный перевод.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Солнце только появлялось, и сразу погасло’ (о световом дне в декабре)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extLst>
                  <a:ext uri="{0D108BD9-81ED-4DB2-BD59-A6C34878D82A}">
                    <a16:rowId xmlns:a16="http://schemas.microsoft.com/office/drawing/2014/main" val="269580732"/>
                  </a:ext>
                </a:extLst>
              </a:tr>
              <a:tr h="2879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 вотас хурпи тылǝщ, хӑтǝԓ вотас хурпи тылǝщ 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ночную метель похожий месяц, на дневную метель похожий месяц.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буквальный. В хантыйском языке перед определяемым словом стоит определение, состоящее из трех слов.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перестановка слов. 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Месяц,  похожий на метель, которая бывает ночью, месяц,  похожий на метель, которая бывает днем.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extLst>
                  <a:ext uri="{0D108BD9-81ED-4DB2-BD59-A6C34878D82A}">
                    <a16:rowId xmlns:a16="http://schemas.microsoft.com/office/drawing/2014/main" val="445736363"/>
                  </a:ext>
                </a:extLst>
              </a:tr>
              <a:tr h="14941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йϵмԓǝӈ мэњнϵ хурпи тылǝщ 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букв.: на невесту, прячущую лицо, похожий месяц</a:t>
                      </a:r>
                      <a:endParaRPr lang="ru-RU" sz="16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состоит из трех слов. Необходимо определяемое слово поставить на первое место. 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Месяц, похожий на невесту, прикрывающую лицо.</a:t>
                      </a:r>
                      <a:endParaRPr lang="ru-RU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17" marR="63717" marT="0" marB="0"/>
                </a:tc>
                <a:extLst>
                  <a:ext uri="{0D108BD9-81ED-4DB2-BD59-A6C34878D82A}">
                    <a16:rowId xmlns:a16="http://schemas.microsoft.com/office/drawing/2014/main" val="2342209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128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3A375D-1AA6-0038-16DC-753ACF5454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62719"/>
              </p:ext>
            </p:extLst>
          </p:nvPr>
        </p:nvGraphicFramePr>
        <p:xfrm>
          <a:off x="179512" y="476672"/>
          <a:ext cx="8640961" cy="504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2509">
                  <a:extLst>
                    <a:ext uri="{9D8B030D-6E8A-4147-A177-3AD203B41FA5}">
                      <a16:colId xmlns:a16="http://schemas.microsoft.com/office/drawing/2014/main" val="3703544713"/>
                    </a:ext>
                  </a:extLst>
                </a:gridCol>
                <a:gridCol w="2227509">
                  <a:extLst>
                    <a:ext uri="{9D8B030D-6E8A-4147-A177-3AD203B41FA5}">
                      <a16:colId xmlns:a16="http://schemas.microsoft.com/office/drawing/2014/main" val="2084387428"/>
                    </a:ext>
                  </a:extLst>
                </a:gridCol>
                <a:gridCol w="2160010">
                  <a:extLst>
                    <a:ext uri="{9D8B030D-6E8A-4147-A177-3AD203B41FA5}">
                      <a16:colId xmlns:a16="http://schemas.microsoft.com/office/drawing/2014/main" val="1398655296"/>
                    </a:ext>
                  </a:extLst>
                </a:gridCol>
                <a:gridCol w="2160933">
                  <a:extLst>
                    <a:ext uri="{9D8B030D-6E8A-4147-A177-3AD203B41FA5}">
                      <a16:colId xmlns:a16="http://schemas.microsoft.com/office/drawing/2014/main" val="3265925162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Сухǝн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анкэ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њўр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уԓа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лоњщǝн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лап </a:t>
                      </a:r>
                      <a:r>
                        <a:rPr lang="ru-RU" sz="24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питса</a:t>
                      </a: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(букв.: матерчатой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растительный слой совсем сырым снегом покрывается), т.е. снег выпал на сырую, не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промерзшую землю.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буквальный. Слово матерчатый не подходит по смыслу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Земля и растения, еще не замерзнув,  полностью покрылись снегом.   </a:t>
                      </a:r>
                      <a:endParaRPr lang="ru-RU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03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86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B663835-C255-618A-08E1-F0E14109D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272116"/>
              </p:ext>
            </p:extLst>
          </p:nvPr>
        </p:nvGraphicFramePr>
        <p:xfrm>
          <a:off x="395536" y="260648"/>
          <a:ext cx="8208911" cy="6441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008">
                  <a:extLst>
                    <a:ext uri="{9D8B030D-6E8A-4147-A177-3AD203B41FA5}">
                      <a16:colId xmlns:a16="http://schemas.microsoft.com/office/drawing/2014/main" val="1415971868"/>
                    </a:ext>
                  </a:extLst>
                </a:gridCol>
                <a:gridCol w="2052008">
                  <a:extLst>
                    <a:ext uri="{9D8B030D-6E8A-4147-A177-3AD203B41FA5}">
                      <a16:colId xmlns:a16="http://schemas.microsoft.com/office/drawing/2014/main" val="1569985366"/>
                    </a:ext>
                  </a:extLst>
                </a:gridCol>
                <a:gridCol w="2052008">
                  <a:extLst>
                    <a:ext uri="{9D8B030D-6E8A-4147-A177-3AD203B41FA5}">
                      <a16:colId xmlns:a16="http://schemas.microsoft.com/office/drawing/2014/main" val="4213450768"/>
                    </a:ext>
                  </a:extLst>
                </a:gridCol>
                <a:gridCol w="2052887">
                  <a:extLst>
                    <a:ext uri="{9D8B030D-6E8A-4147-A177-3AD203B41FA5}">
                      <a16:colId xmlns:a16="http://schemas.microsoft.com/office/drawing/2014/main" val="3851772715"/>
                    </a:ext>
                  </a:extLst>
                </a:gridCol>
              </a:tblGrid>
              <a:tr h="604867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Вөԓа-хоԓа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йош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њотәп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мира пуна,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йєрәмты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хӑтԓэнән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мир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йош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њотәп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нӑӈэн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пунԓәт</a:t>
                      </a: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(букв.: живи-ночуй, руку помощи подавай). Помогая людям в трудные  дни, и тебе добро вернется;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приблизительный.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8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Живи-ночуй, помогай людям, когда ты будешь нуждаться, люди помогут тебе.</a:t>
                      </a:r>
                      <a:endParaRPr lang="ru-RU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933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03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AA1418C-C5BC-1AD2-CFA2-CD98B75945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541918"/>
              </p:ext>
            </p:extLst>
          </p:nvPr>
        </p:nvGraphicFramePr>
        <p:xfrm>
          <a:off x="395536" y="413893"/>
          <a:ext cx="8568952" cy="7007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6019">
                  <a:extLst>
                    <a:ext uri="{9D8B030D-6E8A-4147-A177-3AD203B41FA5}">
                      <a16:colId xmlns:a16="http://schemas.microsoft.com/office/drawing/2014/main" val="1788586984"/>
                    </a:ext>
                  </a:extLst>
                </a:gridCol>
                <a:gridCol w="2856019">
                  <a:extLst>
                    <a:ext uri="{9D8B030D-6E8A-4147-A177-3AD203B41FA5}">
                      <a16:colId xmlns:a16="http://schemas.microsoft.com/office/drawing/2014/main" val="409334377"/>
                    </a:ext>
                  </a:extLst>
                </a:gridCol>
                <a:gridCol w="2856914">
                  <a:extLst>
                    <a:ext uri="{9D8B030D-6E8A-4147-A177-3AD203B41FA5}">
                      <a16:colId xmlns:a16="http://schemas.microsoft.com/office/drawing/2014/main" val="1379740352"/>
                    </a:ext>
                  </a:extLst>
                </a:gridCol>
              </a:tblGrid>
              <a:tr h="61114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Вал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оӈтă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нух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ԓ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ăрӈăԓтємăс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винтăӈ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кайкаԓа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эвăԓт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ўккеԓă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няртăс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!. (Касум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мув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моньщат-путрат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С. 54.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Хорей открутил, освободил от гаек, вожжи рванул!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Заимствованные слова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винтăӈ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кайкаԓа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ԓ адаптированы в соответствии с грамматикой хантыйского языка, но в переводе пропущено слово – с винтами и добавлено слово – освободил, которого нет в оригинале. 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переводе автор не передает языковые нюансы, связанные с аспектуальными значениями, выраженными в хантыйском языке суффиксом мгновенного действия =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ємә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глагол </a:t>
                      </a:r>
                      <a:r>
                        <a:rPr lang="ru-RU" sz="1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няртăс</a:t>
                      </a:r>
                      <a:r>
                        <a:rPr lang="ru-RU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соответствует хантыйскому слову – дёрнул. </a:t>
                      </a:r>
                      <a:endParaRPr lang="ru-RU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6787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076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EBA7FE-3441-FE19-7AC6-9C73CE128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переводе художественной литературы с русского на хантыйский и при переводе фольклорных текстов с хантыйского языка на русский используются четыре основных способа: дословный перевод (например, предложение10, 11, 38), перевод с изменением отдельных компонентов ( 15, 22), компенсация (14 ), приблизительный перевод (18).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 за текстами переводов показывают, что существует проблема перевода сложных предложений с русского языка на хантыйский и обратно, часто структура хантыйского предложения изменяется под влиянием русского текста: сложные предложения синтетического типа заменяются на предложения, формируемые союзами. Это ведет также к исчезновению в переводческой версии способов глагольного действия. Не смотря на то, что переводчики стараются достичь полной адекватности и эквивалентности, но не всегда ими используется система синтетических и аналитико-синтетических форм глагола.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370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13A5D8-865F-33BC-44E0-A0225C79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текстах перевода часть материала авторов не воссоздается; некоторая часть подается в виде замен; иногда в переводы вводятся новые нюансы; происходит изменение синтаксических структур ввиду того, что структура простого и сложного предложения в хантыйском и русском языках имеют свои особенности построения: нарушается порядок слов; при переводе сложных предложений с русского языка на хантыйский перевод производится с помощью аналогичных русских союзов, что не соответствует структуре сложного предложения хантыйского языка, формируемого синтетическим и аналитико-синтетическим способом. Это ведет к разрушению особого структурного типа обско-угорского сложного предложения. Такие факты интересны для изучения языковой  интерференции в письменной форме. Очевидно, теория и практика перевода должна занять свое место в обучении хантыйскому языку в высшей школе.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574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n\Desktop\Трясогуз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65" y="375442"/>
            <a:ext cx="5208587" cy="40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8F49EC-7657-4D9E-83F6-34E682FC6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1334"/>
            <a:ext cx="9432032" cy="6903678"/>
          </a:xfrm>
        </p:spPr>
      </p:pic>
      <p:pic>
        <p:nvPicPr>
          <p:cNvPr id="10" name="Рисунок 9" descr="Рисунок1.jpg">
            <a:extLst>
              <a:ext uri="{FF2B5EF4-FFF2-40B4-BE49-F238E27FC236}">
                <a16:creationId xmlns:a16="http://schemas.microsoft.com/office/drawing/2014/main" id="{055E0FD8-9131-4640-BC3C-B446BD5359B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-26315"/>
            <a:ext cx="755576" cy="69116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3B5523B-F91D-4E0D-9CED-653F9E97E3C4}"/>
              </a:ext>
            </a:extLst>
          </p:cNvPr>
          <p:cNvSpPr txBox="1">
            <a:spLocks/>
          </p:cNvSpPr>
          <p:nvPr/>
        </p:nvSpPr>
        <p:spPr bwMode="auto">
          <a:xfrm>
            <a:off x="575412" y="3140968"/>
            <a:ext cx="83759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b="1" dirty="0">
              <a:solidFill>
                <a:srgbClr val="FFFFFF"/>
              </a:solidFill>
            </a:endParaRPr>
          </a:p>
          <a:p>
            <a:r>
              <a:rPr lang="ru-RU" sz="6000" b="1" dirty="0">
                <a:solidFill>
                  <a:srgbClr val="FFFFFF"/>
                </a:solidFill>
              </a:rPr>
              <a:t>      Па </a:t>
            </a:r>
            <a:r>
              <a:rPr lang="ru-RU" sz="6000" b="1" dirty="0" err="1">
                <a:solidFill>
                  <a:srgbClr val="FFFFFF"/>
                </a:solidFill>
              </a:rPr>
              <a:t>йӑм</a:t>
            </a:r>
            <a:r>
              <a:rPr lang="ru-RU" sz="6000" b="1" dirty="0">
                <a:solidFill>
                  <a:srgbClr val="FFFFFF"/>
                </a:solidFill>
              </a:rPr>
              <a:t> </a:t>
            </a:r>
            <a:r>
              <a:rPr lang="ru-RU" sz="6000" b="1" dirty="0" err="1">
                <a:solidFill>
                  <a:srgbClr val="FFFFFF"/>
                </a:solidFill>
              </a:rPr>
              <a:t>вөԓәм</a:t>
            </a:r>
            <a:endParaRPr lang="ru-RU" sz="6000" dirty="0">
              <a:solidFill>
                <a:srgbClr val="FFFFFF"/>
              </a:solidFill>
            </a:endParaRPr>
          </a:p>
          <a:p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5B1E11-3CD4-4223-8ADD-742168B50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19" y="610449"/>
            <a:ext cx="3312160" cy="25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77690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C0A1BF4-A150-C764-59C2-06A759117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373926"/>
              </p:ext>
            </p:extLst>
          </p:nvPr>
        </p:nvGraphicFramePr>
        <p:xfrm>
          <a:off x="395536" y="404664"/>
          <a:ext cx="8280919" cy="634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0018">
                  <a:extLst>
                    <a:ext uri="{9D8B030D-6E8A-4147-A177-3AD203B41FA5}">
                      <a16:colId xmlns:a16="http://schemas.microsoft.com/office/drawing/2014/main" val="2435615665"/>
                    </a:ext>
                  </a:extLst>
                </a:gridCol>
                <a:gridCol w="2760018">
                  <a:extLst>
                    <a:ext uri="{9D8B030D-6E8A-4147-A177-3AD203B41FA5}">
                      <a16:colId xmlns:a16="http://schemas.microsoft.com/office/drawing/2014/main" val="3270387299"/>
                    </a:ext>
                  </a:extLst>
                </a:gridCol>
                <a:gridCol w="2760883">
                  <a:extLst>
                    <a:ext uri="{9D8B030D-6E8A-4147-A177-3AD203B41FA5}">
                      <a16:colId xmlns:a16="http://schemas.microsoft.com/office/drawing/2014/main" val="4157755151"/>
                    </a:ext>
                  </a:extLst>
                </a:gridCol>
              </a:tblGrid>
              <a:tr h="59766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3. Каждую минуту фашистская пуля могла скосить знаменосца, но он смело бежал вперед…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Кашинг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минута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тунгта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фашистской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пуляны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знаменосец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ветта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мошитса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, но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тув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ант па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хурийман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еты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хухтыс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…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(Чапаев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отынгны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800" kern="0" dirty="0" err="1">
                          <a:solidFill>
                            <a:srgbClr val="000000"/>
                          </a:solidFill>
                          <a:effectLst/>
                        </a:rPr>
                        <a:t>потрыт</a:t>
                      </a: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</a:rPr>
                        <a:t>) с. 37.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0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изобилует заимствованными словами, что создает громоздкие фразы и неестественные сочетания слов. Форма глагола </a:t>
                      </a:r>
                      <a:r>
                        <a:rPr lang="ru-RU" sz="2000" b="1" i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могла</a:t>
                      </a:r>
                      <a:r>
                        <a:rPr lang="ru-RU" sz="20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переведена на хантыйский язык формой пассивного спряжения, что является искусственным и неестественным.</a:t>
                      </a:r>
                      <a:endParaRPr lang="ru-RU" sz="20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152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80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4BC299-D000-EBA7-77FF-A9927DA8C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гглютинативный строй: многочисленные словообразующие суффиксы присоединяются к основам слов, изменяя их лексическое и грамматическое значение. Особенности структуры простого и сложного предложения хантыйского языка определяются грамматическими и лексическими особенностями глагольных форм, способами выражения модус-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диктумных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отношений. Необходимо обратить внимание на сопоставление способов передачи глагольных сказуемых (как аналитических так и синтетических).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9476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Временная система хантыйского языка состоит из синтетических, аналитических и аналитико-синтетических грамматических форм. Довольно часто при переводе сложных предложений с русского языка на хантыйский и обратно, переводчики упрощают сложное предложение и не передают точно временную систему сложного предложения, заменяя синтетическую глагольную форму простым глагольным сказуемым, и игнорируя значения темпоральных элементов, изменяя аспектуальную окраску глаголов.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0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1DBA48-E332-4FB0-8021-1F4D244B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хантыйском языке развита омонимия и многозначность слов, которые до настоящего времени не подвергались специальному исследованию. Во многих случаях авторы не обращают внимания на языковые особенности, передающие аспектуальные значения, выраженные в хантыйском языке суффиксами глагольного действия (интенсивность, многократность, длительность, мгновенность и т. д.). Авторы пропускают иногда частицы, заменяют свободно слова, простое глагольное сказуемое переводят составным глагольным сказуемым и др.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29774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3155</TotalTime>
  <Words>3948</Words>
  <Application>Microsoft Office PowerPoint</Application>
  <PresentationFormat>Экран (4:3)</PresentationFormat>
  <Paragraphs>330</Paragraphs>
  <Slides>52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CharterITC</vt:lpstr>
      <vt:lpstr>Times New Roman</vt:lpstr>
      <vt:lpstr>TimesNewRomanPSMT</vt:lpstr>
      <vt:lpstr>Тема Office</vt:lpstr>
      <vt:lpstr>     </vt:lpstr>
      <vt:lpstr>Список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1</dc:creator>
  <cp:lastModifiedBy>Пользователь Windows</cp:lastModifiedBy>
  <cp:revision>417</cp:revision>
  <dcterms:created xsi:type="dcterms:W3CDTF">2011-10-03T07:07:59Z</dcterms:created>
  <dcterms:modified xsi:type="dcterms:W3CDTF">2025-03-21T10:44:49Z</dcterms:modified>
</cp:coreProperties>
</file>