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322" r:id="rId4"/>
    <p:sldId id="323" r:id="rId5"/>
    <p:sldId id="292" r:id="rId6"/>
    <p:sldId id="258" r:id="rId7"/>
    <p:sldId id="259" r:id="rId8"/>
    <p:sldId id="302" r:id="rId9"/>
    <p:sldId id="307" r:id="rId10"/>
    <p:sldId id="262" r:id="rId11"/>
    <p:sldId id="261" r:id="rId12"/>
    <p:sldId id="314" r:id="rId13"/>
    <p:sldId id="324" r:id="rId14"/>
    <p:sldId id="269" r:id="rId15"/>
    <p:sldId id="326" r:id="rId16"/>
    <p:sldId id="282" r:id="rId17"/>
    <p:sldId id="328" r:id="rId18"/>
    <p:sldId id="270" r:id="rId19"/>
    <p:sldId id="329" r:id="rId20"/>
    <p:sldId id="308" r:id="rId21"/>
    <p:sldId id="327" r:id="rId22"/>
    <p:sldId id="330" r:id="rId23"/>
    <p:sldId id="271" r:id="rId24"/>
    <p:sldId id="316" r:id="rId25"/>
    <p:sldId id="310" r:id="rId26"/>
    <p:sldId id="272" r:id="rId27"/>
    <p:sldId id="331" r:id="rId28"/>
    <p:sldId id="313" r:id="rId29"/>
    <p:sldId id="317" r:id="rId30"/>
    <p:sldId id="274" r:id="rId31"/>
    <p:sldId id="305" r:id="rId32"/>
    <p:sldId id="309" r:id="rId33"/>
    <p:sldId id="332" r:id="rId34"/>
    <p:sldId id="333" r:id="rId35"/>
    <p:sldId id="334" r:id="rId36"/>
    <p:sldId id="33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9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0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2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7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2975-12A3-49AD-80F8-B047B35938D8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0ADF-22C9-42AC-98E3-7ECBCC493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6;&#1089;&#1090;&#1103;&#1082;&#1086;-&#1074;&#1086;&#1075;&#1091;&#1083;&#1100;&#1089;&#1082;.&#1088;&#1092;/2023/11/11/chelovek-silnee-seby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p.ugramuseum.ru/entity/PERSON" TargetMode="External"/><Relationship Id="rId5" Type="http://schemas.openxmlformats.org/officeDocument/2006/relationships/hyperlink" Target="https://podvignaroda.ru/?#tab=navHome" TargetMode="External"/><Relationship Id="rId4" Type="http://schemas.openxmlformats.org/officeDocument/2006/relationships/hyperlink" Target="https://pamyat-naroda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A65AF1-6587-7F1D-E96A-1E6313238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7" y="5577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90452A-E8FF-8569-9B28-95FE9D376C0E}"/>
              </a:ext>
            </a:extLst>
          </p:cNvPr>
          <p:cNvSpPr txBox="1"/>
          <p:nvPr/>
        </p:nvSpPr>
        <p:spPr>
          <a:xfrm>
            <a:off x="360781" y="5345537"/>
            <a:ext cx="281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 проведения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2025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292963" y="4586943"/>
            <a:ext cx="37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Лекторий</a:t>
            </a:r>
            <a:endParaRPr lang="ru-RU" sz="24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7D1393-7A30-3DC6-05D7-BC8DCC300157}"/>
              </a:ext>
            </a:extLst>
          </p:cNvPr>
          <p:cNvSpPr txBox="1"/>
          <p:nvPr/>
        </p:nvSpPr>
        <p:spPr>
          <a:xfrm>
            <a:off x="4139952" y="5345537"/>
            <a:ext cx="4824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/>
              <a:t>Киселёв Александр Георгиевич</a:t>
            </a:r>
            <a:endParaRPr lang="ru-RU" sz="2000" dirty="0"/>
          </a:p>
          <a:p>
            <a:r>
              <a:rPr lang="ru-RU" sz="2000" dirty="0" smtClean="0"/>
              <a:t>зав. отдела истории и этнологии </a:t>
            </a:r>
            <a:r>
              <a:rPr lang="ru-RU" sz="2000" dirty="0" err="1" smtClean="0"/>
              <a:t>ОУИПИиР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652509" y="2555618"/>
            <a:ext cx="505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679E72-B555-5075-F1CC-AA1EA32F3EB4}"/>
              </a:ext>
            </a:extLst>
          </p:cNvPr>
          <p:cNvSpPr txBox="1"/>
          <p:nvPr/>
        </p:nvSpPr>
        <p:spPr>
          <a:xfrm>
            <a:off x="239697" y="2037976"/>
            <a:ext cx="8364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orit Pro" panose="02000006030000020004" pitchFamily="2" charset="0"/>
                <a:ea typeface="Favorit Pro" panose="02000006030000020004" pitchFamily="2" charset="0"/>
              </a:rPr>
              <a:t>Ханты-Мансийский округ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orit Pro" panose="02000006030000020004" pitchFamily="2" charset="0"/>
                <a:ea typeface="Favorit Pro" panose="02000006030000020004" pitchFamily="2" charset="0"/>
              </a:rPr>
              <a:t>в годы Великой Отечественной войны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vorit Pro" panose="02000006030000020004" pitchFamily="2" charset="0"/>
              <a:ea typeface="Favorit Pro" panose="02000006030000020004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6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Вначале призывались мужчины 1905 – 1918 гг. рождения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уже в августе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военнообязанные 1895 – 1904 гг.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призывники 1922 – 1923 гг.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1941 призвали 1890 – 1894 гг.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каждый новый год – 1942, 1943, 1944 призывалась 18-летняя молодёжь.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нашего округа: 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лета 1942 г. на фронт стали забирать спецпереселенцев.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округе не было воинских частей, поэтому мобилизованных отправляли в Омск, а это было возможно только в навигационный период.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середины 1942 г. новобранцы в массе своей было плохо подготовлены, и только со второй половины 1942 удалось наладить их подготовку на местах.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ЗА ГОДЫ ВОЙНЫ БЫЛИ ПРИЗВАНЫ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17.890 чел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(34,5 млн по стране)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ТРУДАРМИЮ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5.174 чел.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9088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ВСЕВОБУЧ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Осоавиахим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ПВХО – ГТО – ГСО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«Ворошиловский стрелок»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ст. – 2392,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ст. – 125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Стрелок-лыжник – 895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Истребитель танков – 188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Радистов – 35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Пулемётчиков – 274  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всё время войны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тыс. лыжников-автоматчиков, снайперов и медсестёр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 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5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Игорь Николаевич Башмаков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д. Реденькое,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сор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Осталось в памяти, как пароходы, идущие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были заполнены призывниками… При подходе парохода на берег сбегались все жители, оплакивали всей деревней уходящих на войну односельчан. Было особенно тяжело, когда пароход, отходя от пристани, удаляясь, всё гудел и гудел, и люди не расходились, пока пароход не исчезал из вида. Плакали навзрыд женщины. Собирались по несколько человек, брали под руки и вели по домам тех, кто только проводил своих родных … Окружив очередного товарища, оставшегося без отца или брата, стараясь не показывать слёз, сопя, мы тёрли глаза кулаками…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2708920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Северный тыл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8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Население округа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численности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Численность сильно варьировалась по 6 районам: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 одна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Самаровском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районе,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Берёзовском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14%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Ларьякском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6%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Половая (гендерная) диспропорция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60-70% - женщины – 40-30% - мужчины 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86700"/>
              </p:ext>
            </p:extLst>
          </p:nvPr>
        </p:nvGraphicFramePr>
        <p:xfrm>
          <a:off x="1524000" y="1397000"/>
          <a:ext cx="60960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 населения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101.819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91.726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88.080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96752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Округ вступил в войну и на всем её  протяжении оставался сырьевым регионом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28498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Советское правительство и местные власти видели округ поставщиком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пушнины и леса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(для экспорта),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также рыбы для Уральской области, население которой в связи с промышленным развитием значительно увеличилось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1930-е гг. в связи с развитием массовой ссылки на Север, прежде всего «кулаков» из русских деревень, к 1941 г. сложилось и местное сельское хозяйство.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0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Оборотная сторона мобилизаций: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дефицит работников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дефицит кадров – советских и партийных чиновников, председателей колхозов, учителей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1942 г.  В округе было около 200 школ, а в армию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 вторую половину 1942 г. были призваны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начальных классов, 55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5–7 классов,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преподавателей 8–10 классов, 19 директоров НСШ,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директоров средних школ,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заведующих районными отделами народного образования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инспектора.	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 15 марта 1942 г. среди председателей колхозов довоенный стаж имели: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в Микояновском р-не – 37%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Кондинском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р-не – 33%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в Березовском р-не – 25%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64759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56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Каждый чебак – удар по врагу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вылова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45%  в с е й   с и б и р с к о й   р ы б ы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Самаровский</a:t>
            </a:r>
            <a:r>
              <a:rPr lang="ru-RU" sz="2800" dirty="0" smtClean="0"/>
              <a:t> консервный комбинат + </a:t>
            </a:r>
          </a:p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Сургутский</a:t>
            </a:r>
            <a:r>
              <a:rPr lang="ru-RU" sz="2800" dirty="0" smtClean="0"/>
              <a:t> консервный завод = 32.170.200 банок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</a:p>
          <a:p>
            <a:pPr marL="0" indent="0" algn="ctr">
              <a:buNone/>
            </a:pP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23257"/>
              </p:ext>
            </p:extLst>
          </p:nvPr>
        </p:nvGraphicFramePr>
        <p:xfrm>
          <a:off x="1547664" y="1628800"/>
          <a:ext cx="662473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875"/>
                <a:gridCol w="2033931"/>
                <a:gridCol w="20339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Улов в центнерах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плана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148.309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230.000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233.385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345.000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311.037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350.000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247.306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250.000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171.601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9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53975"/>
            <a:ext cx="9107487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192688" cy="264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60648"/>
            <a:ext cx="65817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28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Начало войны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Мобилизационные мероприятия округа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Северный тыл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Труд для Победы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Повседневность войны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41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412776"/>
            <a:ext cx="33843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88640"/>
            <a:ext cx="554461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3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" y="17979"/>
            <a:ext cx="9108596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3356992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пережили зиму, работая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Перегрёбинском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рыбоучастке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Рыбу ловили неводами и всю сдавали приёмщикам. Спецпереселенцам выдавали на каждого работающего по 5 кг рыбы, в основном налима. Чувство голода не покидало никогда, и чтобы его утолить. Варили баланду из крупы, травы и картофельных очисток и ели.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836712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Ульяна Степановна Краснова,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Перегрёбное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9767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рыбзавод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12776"/>
            <a:ext cx="75628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69269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Сргутском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рыбзаводе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53975"/>
            <a:ext cx="9107487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Лесная, лесоперерабатывающая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dirty="0"/>
          </a:p>
          <a:p>
            <a:pPr marL="514350" indent="-514350">
              <a:buAutoNum type="arabicParenR"/>
            </a:pPr>
            <a:endParaRPr lang="ru-RU" sz="2000" dirty="0" smtClean="0"/>
          </a:p>
          <a:p>
            <a:pPr marL="514350" indent="-514350">
              <a:buAutoNum type="arabicParenR"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355600" algn="just">
              <a:buNone/>
            </a:pP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627784" y="159279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4644008" y="1592051"/>
            <a:ext cx="93610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94498"/>
              </p:ext>
            </p:extLst>
          </p:nvPr>
        </p:nvGraphicFramePr>
        <p:xfrm>
          <a:off x="1967880" y="1196752"/>
          <a:ext cx="5556448" cy="359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085"/>
                <a:gridCol w="1684131"/>
                <a:gridCol w="2088232"/>
              </a:tblGrid>
              <a:tr h="116734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Год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Число занятых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Произведено </a:t>
                      </a:r>
                    </a:p>
                    <a:p>
                      <a:pPr algn="ctr"/>
                      <a:r>
                        <a:rPr lang="ru-RU" sz="2200" dirty="0" smtClean="0"/>
                        <a:t>тыс. </a:t>
                      </a:r>
                      <a:r>
                        <a:rPr lang="ru-RU" sz="2200" dirty="0" err="1" smtClean="0"/>
                        <a:t>руб</a:t>
                      </a:r>
                      <a:endParaRPr lang="ru-RU" sz="2200" dirty="0"/>
                    </a:p>
                  </a:txBody>
                  <a:tcPr/>
                </a:tc>
              </a:tr>
              <a:tr h="4863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1941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1858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7.700</a:t>
                      </a:r>
                      <a:endParaRPr lang="ru-RU" sz="2400" b="1" dirty="0"/>
                    </a:p>
                  </a:txBody>
                  <a:tcPr/>
                </a:tc>
              </a:tr>
              <a:tr h="4863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1942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1502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7.000</a:t>
                      </a:r>
                      <a:endParaRPr lang="ru-RU" sz="2400" b="1" dirty="0"/>
                    </a:p>
                  </a:txBody>
                  <a:tcPr/>
                </a:tc>
              </a:tr>
              <a:tr h="4863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1943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1330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5.700</a:t>
                      </a:r>
                      <a:endParaRPr lang="ru-RU" sz="2400" b="1" dirty="0"/>
                    </a:p>
                  </a:txBody>
                  <a:tcPr/>
                </a:tc>
              </a:tr>
              <a:tr h="4863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1944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4863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1945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494116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этом фоне рост производства </a:t>
            </a:r>
          </a:p>
          <a:p>
            <a:r>
              <a:rPr lang="ru-RU" sz="2000" b="1" dirty="0" smtClean="0"/>
              <a:t>а) </a:t>
            </a:r>
            <a:r>
              <a:rPr lang="ru-RU" sz="2000" b="1" dirty="0" err="1" smtClean="0"/>
              <a:t>спецассортимента</a:t>
            </a:r>
            <a:r>
              <a:rPr lang="ru-RU" sz="2000" b="1" dirty="0" smtClean="0"/>
              <a:t> (на 40%!)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) развитие добычи </a:t>
            </a:r>
            <a:r>
              <a:rPr lang="ru-RU" sz="2000" b="1" dirty="0"/>
              <a:t>живицы, </a:t>
            </a:r>
            <a:r>
              <a:rPr lang="ru-RU" sz="2000" b="1" dirty="0" smtClean="0"/>
              <a:t>производства скипидара</a:t>
            </a:r>
            <a:r>
              <a:rPr lang="ru-RU" sz="2000" b="1" dirty="0"/>
              <a:t>, дёгтя, изготовление хвойной настойки, сбор </a:t>
            </a:r>
            <a:r>
              <a:rPr lang="ru-RU" sz="2000" b="1" dirty="0" smtClean="0"/>
              <a:t>ягод </a:t>
            </a:r>
            <a:r>
              <a:rPr lang="ru-RU" sz="2000" b="1" dirty="0"/>
              <a:t>и лекарственных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2314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Ульяна Степановна Краснова,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Перегрёбное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меня и мою сестру Любу отправляют в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Яганокурт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сначала на сенокос, а зимой на лесозаготовки. Нормы устанавливались большие, если мы их не выполняли, то снижалось количество выдаваемого по карточке хлеба. Работа в лесу очень тяжелая, приходилось передвигаться по грудь в снегу. Мужчины валили лес, а женщины обрубали сучья, шкурили пеньки. Всё делали вручную…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ссыльные находились под надзором НКВД, 2 раза в месяц приходилось отмечаться в комендатуре. Обращение с людьми было плохое, за малейший проступок наказывали. За опоздание или невыход на работу могли посадить.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518943"/>
              </p:ext>
            </p:extLst>
          </p:nvPr>
        </p:nvGraphicFramePr>
        <p:xfrm>
          <a:off x="457200" y="1052513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25352"/>
                <a:gridCol w="2016224"/>
                <a:gridCol w="25306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Занятые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Посевная площадь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Валовая продукция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1941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7.300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11.255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13.630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1942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6.500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15.604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16.030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1943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5.641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17 769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17.000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16.713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15.943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8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Продуктивность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ельского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хозяйства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Урожайность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средняя: 3,3 – 4,5 ц. зерновых; 48,4 ц картофеля</a:t>
            </a:r>
          </a:p>
          <a:p>
            <a:pPr marL="0" indent="0" algn="just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Механизация труда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1 колхоз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0,4 сеялки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0,4 культиватора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3,7 плуга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Лишь 15-20%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посевн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площадей пахали с помощью трактора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1945 г. производство зерновых упало в 3, картофеля – в 4 раза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Упало и животноводство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30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7263"/>
            <a:ext cx="76200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6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" y="-2520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Игорь Николаевич Башмаков,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д. Реденькое,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Весной 1943, по окончании учебного года, мы наравне со взрослыми назначались на работу в колхоз: возить навоз, садить картошку, загребать навоз в борозды при вспашке полей, боронить поля, пасти коров…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кончалась посевная, наступала пора прополки, окучивания картошки. После картошки наступала сенокосная страда. Это был каторжный труд…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Нина Никитична Отто,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 Тюли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Самаровского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себя помню, мы всё время работали. В мае, только заканчивалась школа, мы с братьями уже на пашне. В те годы сеяли много пшеницы, большие площади занимали рожь, ячмень, овёс. Когда боронили пашню, братья были верхом на лошадях, а мы, девчонки, ходили за бороной пешком. Земля холодная, а мы босые, ноги мёрзнут. Но одеть было нечего, да и жаловаться некому. Косили вручную, стремились заработать, как взрослые, по 300 гр. хлеба.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21CA94-21A1-993E-7B0E-3D2A25D30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29505BD-2D09-3C62-EF91-0DA3D1BE9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5" y="2086252"/>
            <a:ext cx="36852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1DBCD06-4DDA-E0AB-3E1A-BDE525261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4" y="2855651"/>
            <a:ext cx="368521" cy="4882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282123-C7C4-30A5-7FE6-28EBEDEC3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4" y="3625051"/>
            <a:ext cx="368521" cy="4882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B1BD89-23DE-10E8-C3A2-D2CF27B1A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3" y="4394451"/>
            <a:ext cx="368521" cy="4882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05273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486" y="1700808"/>
            <a:ext cx="72009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Коллекция ГБЮ  «Округ в годы Великой Отечественной войны».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://elib.okrlib.ru/jirbis2/index.php?option=com_irbis&amp;view=irbis&amp;Itemid=438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история Югры. Том 6: Югра в 1917–1953 гг.: на пути модернизации / отв. ред. Г. Е. Корнилов, В.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Кондрашин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Ханты-Мансийск: Новости Югры, 2024. 720 с.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Крюкова Н. В. Среднеобские ханты – это мы. Верхняя Пышма, 2024. 352 с.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наших мужчин по Сосьве, Оби под фронт железного войска увозят… / Сост. Н.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Рауданен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Тюмень: Титул, 2020. 368 с.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светлой памяти / сост. В.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Стаканова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Ханты-Мансийск, 2015. 336 с.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Солдаты Обского Севера. К 70-летию Победы в Великой Отечественной войне. Сб. / Сост. Л.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Ханты-Мансийск: Новости Югры, 2015. 288 с.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СИЛЬНЕЕ СЕБЯ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Фёдор Васильевич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Казамкин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(1872 – 1959)</a:t>
            </a:r>
          </a:p>
          <a:p>
            <a:pPr marL="0" indent="0" algn="just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800" b="1" i="1" dirty="0" smtClean="0">
              <a:hlinkClick r:id="rId3"/>
            </a:endParaRPr>
          </a:p>
          <a:p>
            <a:pPr marL="0" indent="0" algn="just">
              <a:buNone/>
            </a:pPr>
            <a:r>
              <a:rPr lang="en-US" sz="1800" b="1" i="1" dirty="0" smtClean="0">
                <a:hlinkClick r:id="rId3"/>
              </a:rPr>
              <a:t>https</a:t>
            </a:r>
            <a:r>
              <a:rPr lang="en-US" sz="1800" b="1" i="1" dirty="0">
                <a:hlinkClick r:id="rId3"/>
              </a:rPr>
              <a:t>://</a:t>
            </a:r>
            <a:r>
              <a:rPr lang="ru-RU" sz="1800" b="1" i="1" dirty="0">
                <a:hlinkClick r:id="rId3"/>
              </a:rPr>
              <a:t>остяко-</a:t>
            </a:r>
            <a:r>
              <a:rPr lang="ru-RU" sz="1800" b="1" i="1" dirty="0" err="1">
                <a:hlinkClick r:id="rId3"/>
              </a:rPr>
              <a:t>вогульск.рф</a:t>
            </a:r>
            <a:r>
              <a:rPr lang="ru-RU" sz="1800" b="1" i="1" dirty="0">
                <a:hlinkClick r:id="rId3"/>
              </a:rPr>
              <a:t>/2023/11/11/</a:t>
            </a:r>
            <a:r>
              <a:rPr lang="en-US" sz="1800" b="1" i="1" dirty="0" err="1">
                <a:hlinkClick r:id="rId3"/>
              </a:rPr>
              <a:t>chelovek-silnee-sebya</a:t>
            </a:r>
            <a:r>
              <a:rPr lang="en-US" sz="1800" b="1" i="1" dirty="0" smtClean="0">
                <a:hlinkClick r:id="rId3"/>
              </a:rPr>
              <a:t>/</a:t>
            </a:r>
            <a:r>
              <a:rPr lang="ru-RU" sz="1800" b="1" i="1" dirty="0" smtClean="0"/>
              <a:t> </a:t>
            </a:r>
            <a:endParaRPr lang="ru-RU" sz="1800" b="1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30243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80928"/>
            <a:ext cx="5328592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6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доблестный труд в годы Великой Отечественной войны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тысяч человек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рыбаков, охотников, оленеводов, рабочих, служащих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66468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Повседневность дирекции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учебных заведений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форсмажор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епоследовательность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руководящих указаний сверху и медлительность их доставки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«Материалы приходят с большим запозданием, в телеграммах же всего не скажешь, и получается так, что иногда сделаем одно, а через 2 недели другие установки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ещё через 3 снова другие установки», – сетовала Н. А. Бельская в декабре 1941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ЧП в учебном заведении;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организационно-хозяйственные трудности, связанные с жизнеобеспечением учебных заведений, отправкой учащихся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сельхозработы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т.п.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652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Повседневность дирекций учебных заведений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рутина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документально периодичного характера: планы, отчёты;</a:t>
            </a:r>
          </a:p>
          <a:p>
            <a:pPr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ично-оперативного характера: контроль, проверки, взаимодействие с коллективом;  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качестве постоянных вызовов руководители училища имели дело с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проблемами набора и сохранения контингента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прежде всего, из числа детей ханты и манси, а также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низкой успеваемостью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Ужиться с ними на руководящих должностях позволяло только (или в том числе) сознание их хронического характера, информированность о непростом положении в других учебных заведениях в области и округе и понимание объективности причин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неудач.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1666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Повседневность преподавателей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277471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Материально-бытовые условия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Нерегулярность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отоваривания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карточек: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октябре 1943 г. Окружком ВКП(б) постановил:	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«выдать до 1 ноября 1943 г. всем учителям округа единовременный паёк в граммах на одного человека: сахар – 800 гр., чай – 100 гр., соли – 4000 гр., хозяйственного мыла – 2 куска, туалетного – 1 кусок, спичек – 10 коробков, керосину – 2 литра, мяса-рыбы – 2 кг»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Нередко перегруженность работой, у отдельных учителей 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30-40 недельных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часов.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Болезни – пропуски занятий, отставание от программы.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Конфликты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 коллективе взрослых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отношениях с учащимися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36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Повседневность учащихся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8162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Бюджет: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лата за обучение, стипендия минимальный размер которой обеспечивал оплату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столовую и некоторые другие расходы (баня,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прачечная, иногда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кино)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1942 – 1943 уч. год: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течение зимы питались очень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прилично, весной 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стало значительно хуже. Несколько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 кроме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чая с сахаром и постного супа, заправленного немного вермишелью, ничего не было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«в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сутки полагалось хлеба 700 гр., в месяц – масла и жиров 800 гр., мяса 750 гр., рыбы – 3 кг., крупы –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кг.».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Общежитие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неуютно, грязно, зимой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холодно, мало света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 многих девушек нет даже сменного платья и белья, и учащиеся часто вынуждены были пропускать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 большая нужда в верхнем платье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пальто.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Болезни: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малокровье, туберкулёз…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4880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206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Повседневность учащихся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Хозяйственные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училище и вне его: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рова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сельскохозяйственные работы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кружки, секции,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прогулках с друзьями («уходят в город и пропускают часы занятий»),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походы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кино, на танцы,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карты («рисуют карты, потом в них играют»),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футбол, отдых. Известны и гадания на женихов, о том, жив ли отец, брат у девушек. Рассказы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быличек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нечистой силе.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Жизнь… «маленькая» и «Большая»</a:t>
            </a:r>
          </a:p>
          <a:p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Помощь фронту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посылки на фронт тёплых вещей, разных вещей личного пользования в госпитали, подписка на облигации Военного займа, билеты Лотереи, сборы на подлодку «Рыбник Сибири», танковую колонну «Омский колхозник», авиа эскадрильи «Омский физкультурник» и «Омский комсомолец».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2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1524752"/>
            <a:ext cx="36852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3184865"/>
            <a:ext cx="36852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2" y="4709617"/>
            <a:ext cx="368521" cy="488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3453" y="1340768"/>
            <a:ext cx="72769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Электронные ресурсы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Память народа.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https://pamyat-naroda.ru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Подвиг народа.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https://podvignaroda.ru/?#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tab=navHome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войны на сайте Музея Природы и Человека.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vp.ugramuseum.ru/entity/PERSON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Победа одна на всех. Бессмертный полк Югры на сайте Государственного архива Югры.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URL: https://pobeda.archivesugra.ru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Начало войны…</a:t>
            </a:r>
            <a:endParaRPr lang="ru-RU" sz="6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878497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6000" b="1" dirty="0" smtClean="0"/>
          </a:p>
          <a:p>
            <a:pPr marL="0" indent="0" algn="ctr">
              <a:buNone/>
            </a:pPr>
            <a:r>
              <a:rPr lang="ru-RU" sz="5200" b="1" dirty="0" smtClean="0"/>
              <a:t>22 июня …</a:t>
            </a:r>
          </a:p>
          <a:p>
            <a:pPr marL="0" indent="0" algn="just">
              <a:buNone/>
            </a:pPr>
            <a:r>
              <a:rPr lang="ru-RU" sz="2400" b="1" dirty="0" smtClean="0"/>
              <a:t>Сегодня</a:t>
            </a:r>
            <a:r>
              <a:rPr lang="ru-RU" sz="2400" b="1" dirty="0"/>
              <a:t>, в 4 часа утра, без предъявления каких-либо претензий к Советскому Союзу, без объявления войны, германские войска напали на нашу страну, атаковав нашу границу во многих местах и подвергнув бомбежке со своих самолетов наши города </a:t>
            </a:r>
            <a:r>
              <a:rPr lang="ru-RU" sz="2400" b="1" dirty="0" smtClean="0"/>
              <a:t>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978"/>
            <a:ext cx="8208912" cy="289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узнали в</a:t>
            </a:r>
          </a:p>
          <a:p>
            <a:pPr marL="0" indent="0">
              <a:buNone/>
            </a:pPr>
            <a:r>
              <a:rPr lang="ru-RU" sz="2000" dirty="0" smtClean="0"/>
              <a:t>услышали по радио				</a:t>
            </a:r>
          </a:p>
          <a:p>
            <a:pPr marL="0" indent="0">
              <a:buNone/>
            </a:pPr>
            <a:r>
              <a:rPr lang="ru-RU" sz="2000" dirty="0" smtClean="0"/>
              <a:t>речь Молотова 					     </a:t>
            </a:r>
            <a:r>
              <a:rPr lang="ru-RU" sz="2000" b="1" dirty="0" smtClean="0"/>
              <a:t>В окружной газете</a:t>
            </a:r>
          </a:p>
          <a:p>
            <a:pPr marL="0" indent="0">
              <a:buNone/>
            </a:pPr>
            <a:r>
              <a:rPr lang="ru-RU" sz="2000" dirty="0" smtClean="0"/>
              <a:t>14-15 по мест. врем.				     </a:t>
            </a:r>
            <a:r>
              <a:rPr lang="ru-RU" sz="2000" b="1" dirty="0" smtClean="0"/>
              <a:t>22 июня </a:t>
            </a:r>
            <a:r>
              <a:rPr lang="ru-RU" sz="2000" dirty="0" smtClean="0"/>
              <a:t>о нападении</a:t>
            </a:r>
          </a:p>
          <a:p>
            <a:pPr marL="0" indent="0">
              <a:buNone/>
            </a:pPr>
            <a:r>
              <a:rPr lang="ru-RU" sz="2000" dirty="0" smtClean="0"/>
              <a:t>						     Германии </a:t>
            </a:r>
            <a:r>
              <a:rPr lang="ru-RU" sz="2000" b="1" dirty="0" smtClean="0"/>
              <a:t>ничего не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	     </a:t>
            </a:r>
            <a:r>
              <a:rPr lang="ru-RU" sz="2000" b="1" dirty="0" smtClean="0"/>
              <a:t>сказано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ДЕЛО ПРАВОЕ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ВРАГ БУДЕТ РАЗБИТ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ПОБЕДА БУДЕТ 				    </a:t>
            </a:r>
            <a:r>
              <a:rPr lang="ru-RU" sz="2400" dirty="0" smtClean="0"/>
              <a:t>НКВД сообщало…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ЗА НАМИ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6213"/>
            <a:ext cx="275272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5868144" y="908720"/>
            <a:ext cx="287972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июне – октябре 1941-го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Псков</a:t>
            </a:r>
          </a:p>
          <a:p>
            <a:pPr marL="0" indent="0" algn="just">
              <a:buNone/>
            </a:pPr>
            <a:r>
              <a:rPr lang="ru-RU" sz="2400" b="1" dirty="0" smtClean="0"/>
              <a:t>     Смоленск</a:t>
            </a:r>
          </a:p>
          <a:p>
            <a:pPr marL="0" indent="0" algn="just">
              <a:buNone/>
            </a:pPr>
            <a:r>
              <a:rPr lang="ru-RU" sz="2400" b="1" dirty="0"/>
              <a:t>	</a:t>
            </a:r>
            <a:r>
              <a:rPr lang="ru-RU" sz="2400" b="1" dirty="0" smtClean="0"/>
              <a:t>   Великий Новгород</a:t>
            </a:r>
          </a:p>
          <a:p>
            <a:pPr marL="0" indent="0" algn="just">
              <a:buNone/>
            </a:pPr>
            <a:r>
              <a:rPr lang="ru-RU" sz="2400" b="1" dirty="0"/>
              <a:t>	</a:t>
            </a:r>
            <a:r>
              <a:rPr lang="ru-RU" sz="2400" b="1" dirty="0" smtClean="0"/>
              <a:t>	Орёл</a:t>
            </a:r>
          </a:p>
          <a:p>
            <a:pPr marL="0" indent="0" algn="just">
              <a:buNone/>
            </a:pPr>
            <a:r>
              <a:rPr lang="ru-RU" sz="2400" b="1" dirty="0"/>
              <a:t>	</a:t>
            </a:r>
            <a:r>
              <a:rPr lang="ru-RU" sz="2400" b="1" dirty="0" smtClean="0"/>
              <a:t>		Брянск</a:t>
            </a:r>
          </a:p>
          <a:p>
            <a:pPr marL="0" indent="0" algn="just">
              <a:buNone/>
            </a:pPr>
            <a:r>
              <a:rPr lang="ru-RU" sz="2400" b="1" dirty="0"/>
              <a:t>	</a:t>
            </a:r>
            <a:r>
              <a:rPr lang="ru-RU" sz="2400" b="1" dirty="0" smtClean="0"/>
              <a:t>			Калуга</a:t>
            </a:r>
          </a:p>
          <a:p>
            <a:pPr marL="0" indent="0" algn="just">
              <a:buNone/>
            </a:pPr>
            <a:r>
              <a:rPr lang="ru-RU" sz="2400" b="1" dirty="0"/>
              <a:t>	</a:t>
            </a:r>
            <a:r>
              <a:rPr lang="ru-RU" sz="2400" b="1" dirty="0" smtClean="0"/>
              <a:t>			       Тверь</a:t>
            </a:r>
          </a:p>
          <a:p>
            <a:pPr marL="0" indent="0" algn="just">
              <a:buNone/>
            </a:pPr>
            <a:endParaRPr lang="ru-RU" sz="2000" i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Arial Narrow" pitchFamily="34" charset="0"/>
              </a:rPr>
              <a:t>Ты помнишь, Алёша, дороги Смоленщины…</a:t>
            </a:r>
            <a:r>
              <a:rPr lang="ru-RU" b="1" dirty="0" smtClean="0"/>
              <a:t>		2.335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5922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Мобилизационные мероприятия</a:t>
            </a:r>
            <a:endParaRPr lang="ru-RU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1644</Words>
  <Application>Microsoft Office PowerPoint</Application>
  <PresentationFormat>Экран (4:3)</PresentationFormat>
  <Paragraphs>289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июне – октябре 1941-го</vt:lpstr>
      <vt:lpstr>Презентация PowerPoint</vt:lpstr>
      <vt:lpstr>Презентация PowerPoint</vt:lpstr>
      <vt:lpstr>ВСЕВОБУЧ</vt:lpstr>
      <vt:lpstr> Игорь Николаевич Башмаков д. Реденькое, Кондинский сор </vt:lpstr>
      <vt:lpstr>Презентация PowerPoint</vt:lpstr>
      <vt:lpstr>Население округа</vt:lpstr>
      <vt:lpstr>Презентация PowerPoint</vt:lpstr>
      <vt:lpstr>Оборотная сторона мобилизаций: </vt:lpstr>
      <vt:lpstr>Презентация PowerPoint</vt:lpstr>
      <vt:lpstr>Каждый чебак – удар по врагу</vt:lpstr>
      <vt:lpstr>Презентация PowerPoint</vt:lpstr>
      <vt:lpstr>Презентация PowerPoint</vt:lpstr>
      <vt:lpstr>Презентация PowerPoint</vt:lpstr>
      <vt:lpstr>Сургутский рыбзавод</vt:lpstr>
      <vt:lpstr>Лесная, лесоперерабатывающая </vt:lpstr>
      <vt:lpstr>Ульяна Степановна Краснова, с. Перегрёбное</vt:lpstr>
      <vt:lpstr>Сельское хозяйство</vt:lpstr>
      <vt:lpstr>Продуктивность cельского хозяйства</vt:lpstr>
      <vt:lpstr>Презентация PowerPoint</vt:lpstr>
      <vt:lpstr>Игорь Николаевич Башмаков, д. Реденькое, Кондинский сор</vt:lpstr>
      <vt:lpstr>Нина Никитична Отто, с. Тюли Самаровского района </vt:lpstr>
      <vt:lpstr>ЧЕЛОВЕК СИЛЬНЕЕ СЕБЯ </vt:lpstr>
      <vt:lpstr>За доблестный труд в годы Великой Отечественной войны</vt:lpstr>
      <vt:lpstr>Повседневность дирекции учебных заведений</vt:lpstr>
      <vt:lpstr>Повседневность дирекций учебных заведений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Киселев</dc:creator>
  <cp:lastModifiedBy>Александр Киселев</cp:lastModifiedBy>
  <cp:revision>94</cp:revision>
  <dcterms:created xsi:type="dcterms:W3CDTF">2025-02-04T03:51:58Z</dcterms:created>
  <dcterms:modified xsi:type="dcterms:W3CDTF">2025-04-14T08:50:30Z</dcterms:modified>
</cp:coreProperties>
</file>