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1" r:id="rId2"/>
    <p:sldId id="258" r:id="rId3"/>
    <p:sldId id="259" r:id="rId4"/>
    <p:sldId id="299" r:id="rId5"/>
    <p:sldId id="260" r:id="rId6"/>
    <p:sldId id="261" r:id="rId7"/>
    <p:sldId id="262" r:id="rId8"/>
    <p:sldId id="263" r:id="rId9"/>
    <p:sldId id="300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0000FF"/>
    <a:srgbClr val="FF3399"/>
    <a:srgbClr val="FF3300"/>
    <a:srgbClr val="D60093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46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0B8E679-E9B1-CF0A-5B26-3B162A4EFC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/>
            <a:endParaRPr lang="ru-RU" sz="5400" b="1" dirty="0">
              <a:solidFill>
                <a:srgbClr val="FF0000"/>
              </a:solidFill>
            </a:endParaRPr>
          </a:p>
          <a:p>
            <a:pPr algn="ctr"/>
            <a:endParaRPr lang="ru-RU" sz="5400" b="1" dirty="0">
              <a:solidFill>
                <a:srgbClr val="FF0000"/>
              </a:solidFill>
            </a:endParaRPr>
          </a:p>
          <a:p>
            <a:pPr algn="ctr"/>
            <a:r>
              <a:rPr lang="ru-RU" sz="5400" b="1" dirty="0">
                <a:solidFill>
                  <a:srgbClr val="FF0000"/>
                </a:solidFill>
              </a:rPr>
              <a:t>ИСТОРИЯ И ФИЛОСФИЯ ЖИЗНИ ЛЮДЕЙ В ЗНАКОВОЙ СТРУКТУРЕ ПРОЗЫ Е. Д. АЙПИНА	</a:t>
            </a:r>
          </a:p>
          <a:p>
            <a:pPr algn="ctr"/>
            <a:endParaRPr lang="ru-RU" sz="5400" b="1" dirty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496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C6F3C83-A197-0F6A-FBF3-C0351D194E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08504" cy="6858000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Благодаря избирательности художественного текста создаётся свой смысл, расширяются аспекты реального мира, возникает возможность видеть за житейской историей глубокое философское содержание. 		</a:t>
            </a:r>
            <a:r>
              <a:rPr lang="ru-RU" b="1" dirty="0"/>
              <a:t>	</a:t>
            </a:r>
            <a:r>
              <a:rPr lang="ru-RU" b="1" dirty="0">
                <a:solidFill>
                  <a:srgbClr val="D60093"/>
                </a:solidFill>
              </a:rPr>
              <a:t>Такая способность переводить бытийное в философское является тем самым, в чём «нуждается» реальный мир в нереальности искусства, реальный окружающий мир познаётся благодаря именно этой в нереальности мира искусственного созданного. Последнее и не позволяет уравнивать реальную жизнь и жизнь художественного текста, не позволяет предъявлять им одинаковые требования.	</a:t>
            </a:r>
          </a:p>
        </p:txBody>
      </p:sp>
    </p:spTree>
    <p:extLst>
      <p:ext uri="{BB962C8B-B14F-4D97-AF65-F5344CB8AC3E}">
        <p14:creationId xmlns:p14="http://schemas.microsoft.com/office/powerpoint/2010/main" val="33748190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59AAE6B-BDCF-EC24-9F54-9A3084EAC4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ru-RU" dirty="0">
                <a:solidFill>
                  <a:srgbClr val="C00000"/>
                </a:solidFill>
              </a:rPr>
              <a:t>Если вы хотите знать, как проходила Отечественная война 1812, то обращаться к роману Л. Н. Толстого «Война и мир» как учебнику истории, как к документальному источнику нельзя. Для такой цели более подойдут, например, книги и статьи историка Е. В. </a:t>
            </a:r>
            <a:r>
              <a:rPr lang="ru-RU" dirty="0" err="1">
                <a:solidFill>
                  <a:srgbClr val="C00000"/>
                </a:solidFill>
              </a:rPr>
              <a:t>Та́рле</a:t>
            </a:r>
            <a:r>
              <a:rPr lang="ru-RU" dirty="0">
                <a:solidFill>
                  <a:srgbClr val="C00000"/>
                </a:solidFill>
              </a:rPr>
              <a:t>. Аналогично не надо делать из романа А. Пушкина «Евгений Онегин» учебное пособие по воспитанию подрастающего поколения. </a:t>
            </a:r>
          </a:p>
          <a:p>
            <a:pPr lvl="0"/>
            <a:r>
              <a:rPr lang="ru-RU" b="1" dirty="0">
                <a:solidFill>
                  <a:srgbClr val="D60093"/>
                </a:solidFill>
              </a:rPr>
              <a:t>Еремей </a:t>
            </a:r>
            <a:r>
              <a:rPr lang="ru-RU" b="1" dirty="0" err="1">
                <a:solidFill>
                  <a:srgbClr val="D60093"/>
                </a:solidFill>
              </a:rPr>
              <a:t>Айпин</a:t>
            </a:r>
            <a:r>
              <a:rPr lang="ru-RU" b="1" dirty="0">
                <a:solidFill>
                  <a:srgbClr val="D60093"/>
                </a:solidFill>
              </a:rPr>
              <a:t> в романе «Божья Матерь в кровавых снегах» не занимается документальным воспроизведением истории </a:t>
            </a:r>
            <a:r>
              <a:rPr lang="ru-RU" b="1" dirty="0" err="1">
                <a:solidFill>
                  <a:srgbClr val="D60093"/>
                </a:solidFill>
              </a:rPr>
              <a:t>Казымского</a:t>
            </a:r>
            <a:r>
              <a:rPr lang="ru-RU" b="1" dirty="0">
                <a:solidFill>
                  <a:srgbClr val="D60093"/>
                </a:solidFill>
              </a:rPr>
              <a:t> восстания, хотя и прилагает к роману документальные материалы следственных дел его участников. Чтобы узнать историю восстания, его причины лучше обратиться историческим исследованиям [</a:t>
            </a:r>
            <a:r>
              <a:rPr lang="ru-RU" b="1" dirty="0" err="1">
                <a:solidFill>
                  <a:srgbClr val="0000FF"/>
                </a:solidFill>
              </a:rPr>
              <a:t>Ерныхова</a:t>
            </a:r>
            <a:r>
              <a:rPr lang="ru-RU" b="1" dirty="0">
                <a:solidFill>
                  <a:srgbClr val="0000FF"/>
                </a:solidFill>
              </a:rPr>
              <a:t> О. Д. </a:t>
            </a:r>
            <a:r>
              <a:rPr lang="ru-RU" b="1" dirty="0" err="1">
                <a:solidFill>
                  <a:srgbClr val="0000FF"/>
                </a:solidFill>
              </a:rPr>
              <a:t>Казымский</a:t>
            </a:r>
            <a:r>
              <a:rPr lang="ru-RU" b="1" dirty="0">
                <a:solidFill>
                  <a:srgbClr val="0000FF"/>
                </a:solidFill>
              </a:rPr>
              <a:t> мятеж: Об истории </a:t>
            </a:r>
            <a:r>
              <a:rPr lang="ru-RU" b="1" dirty="0" err="1">
                <a:solidFill>
                  <a:srgbClr val="0000FF"/>
                </a:solidFill>
              </a:rPr>
              <a:t>Казымского</a:t>
            </a:r>
            <a:r>
              <a:rPr lang="ru-RU" b="1" dirty="0">
                <a:solidFill>
                  <a:srgbClr val="0000FF"/>
                </a:solidFill>
              </a:rPr>
              <a:t> восстания 1933–1935 гг. – 2-е изд., доп. – Ханты-Мансийск, НИЦ ЮГУ, 2010. – 212 с.</a:t>
            </a:r>
            <a:r>
              <a:rPr lang="ru-RU" b="1" dirty="0">
                <a:solidFill>
                  <a:srgbClr val="D60093"/>
                </a:solidFill>
              </a:rPr>
              <a:t>]. 						</a:t>
            </a:r>
          </a:p>
        </p:txBody>
      </p:sp>
    </p:spTree>
    <p:extLst>
      <p:ext uri="{BB962C8B-B14F-4D97-AF65-F5344CB8AC3E}">
        <p14:creationId xmlns:p14="http://schemas.microsoft.com/office/powerpoint/2010/main" val="11647702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881E4D5-46E4-A7E7-DED2-4817CE4308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-99392"/>
            <a:ext cx="9108504" cy="6957392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	</a:t>
            </a:r>
          </a:p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</a:rPr>
              <a:t>Писателя интересует судьба народа и отдельного человека, оказавшихся в объятиях тоталитарного строя, его интересует то, что происходит с душой человека, который пытается обрести утраченную свободу. Его интересует движение мысли матери, которая теряет и своих детей, утрачивает своё место на исконной, родной земле: </a:t>
            </a:r>
          </a:p>
        </p:txBody>
      </p:sp>
    </p:spTree>
    <p:extLst>
      <p:ext uri="{BB962C8B-B14F-4D97-AF65-F5344CB8AC3E}">
        <p14:creationId xmlns:p14="http://schemas.microsoft.com/office/powerpoint/2010/main" val="15862306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7CE886C-12BC-8ECB-DDF5-4CB9E09EBD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96" y="0"/>
            <a:ext cx="9001000" cy="6858000"/>
          </a:xfrm>
        </p:spPr>
        <p:txBody>
          <a:bodyPr/>
          <a:lstStyle/>
          <a:p>
            <a:endParaRPr lang="ru-RU" dirty="0"/>
          </a:p>
          <a:p>
            <a:pPr marL="0" indent="0">
              <a:buNone/>
            </a:pPr>
            <a:r>
              <a:rPr lang="ru-RU" sz="3600" b="1" dirty="0">
                <a:solidFill>
                  <a:srgbClr val="0000FF"/>
                </a:solidFill>
              </a:rPr>
              <a:t>«Её парализовала </a:t>
            </a:r>
            <a:r>
              <a:rPr lang="ru-RU" sz="3600" b="1" i="1" dirty="0">
                <a:solidFill>
                  <a:srgbClr val="FF3399"/>
                </a:solidFill>
              </a:rPr>
              <a:t>мысль</a:t>
            </a:r>
            <a:r>
              <a:rPr lang="ru-RU" sz="3600" b="1" dirty="0">
                <a:solidFill>
                  <a:srgbClr val="0000FF"/>
                </a:solidFill>
              </a:rPr>
              <a:t>: ‟Камни летят на моих деток!” Дочери Анна и Мария тоже замерли от испуга и неожиданности”…» </a:t>
            </a:r>
          </a:p>
          <a:p>
            <a:endParaRPr lang="ru-RU" sz="3600" b="1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ru-RU" sz="3600" b="1" dirty="0">
                <a:solidFill>
                  <a:srgbClr val="0000FF"/>
                </a:solidFill>
              </a:rPr>
              <a:t>«И </a:t>
            </a:r>
            <a:r>
              <a:rPr lang="ru-RU" sz="3600" b="1" i="1" dirty="0">
                <a:solidFill>
                  <a:srgbClr val="FF3399"/>
                </a:solidFill>
              </a:rPr>
              <a:t>мысль</a:t>
            </a:r>
            <a:r>
              <a:rPr lang="ru-RU" sz="3600" b="1" dirty="0">
                <a:solidFill>
                  <a:srgbClr val="0000FF"/>
                </a:solidFill>
              </a:rPr>
              <a:t> её ходила от прошлого к будущему. Потом она вспомнила, как несколько лет назад в селении впервые появился чудной русский – Белый…»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65351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1D75123-CFC7-DF56-68A1-4F247895C3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44624"/>
            <a:ext cx="9144000" cy="6813376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FF"/>
                </a:solidFill>
              </a:rPr>
              <a:t>«Ехала Матерь и всё </a:t>
            </a:r>
            <a:r>
              <a:rPr lang="ru-RU" b="1" dirty="0" err="1">
                <a:solidFill>
                  <a:srgbClr val="0000FF"/>
                </a:solidFill>
              </a:rPr>
              <a:t>поплакивала</a:t>
            </a:r>
            <a:r>
              <a:rPr lang="ru-RU" b="1" dirty="0">
                <a:solidFill>
                  <a:srgbClr val="0000FF"/>
                </a:solidFill>
              </a:rPr>
              <a:t>, тихонько, чтобы не напугать детей. Слишком свежа была рана в сердце Матери, всё кровоточила и ныла, как только её мысль возвращалась к гибели дочери…»</a:t>
            </a:r>
          </a:p>
          <a:p>
            <a:endParaRPr lang="ru-RU" b="1" dirty="0">
              <a:solidFill>
                <a:srgbClr val="0000FF"/>
              </a:solidFill>
            </a:endParaRPr>
          </a:p>
          <a:p>
            <a:r>
              <a:rPr lang="ru-RU" b="1" dirty="0">
                <a:solidFill>
                  <a:srgbClr val="0000FF"/>
                </a:solidFill>
              </a:rPr>
              <a:t>«Настало утро, когда Матерь Детей не смогла подняться на ноги. Она лежала на спине у костра и смотрела на высокое весеннее небо, на восходящее золотистое солнце, на рыже-зелёные верхушки боровых сосен и не хотела смириться с мыслью, что пришёл конец…»</a:t>
            </a:r>
          </a:p>
          <a:p>
            <a:endParaRPr lang="ru-RU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7710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41F4309-BF81-208D-ADFC-3F7386B7ED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36512" y="0"/>
            <a:ext cx="9180512" cy="68853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00FF"/>
                </a:solidFill>
              </a:rPr>
              <a:t>«Ночью она призывала на помощь Месяца-старика. Он тоже был богом. Во всех молитвах его связывали с Солнцем, подразумевая, что они муж и жена. Обращаясь к ним, говорили: ‟Месяц-с-Солнцем (или Солнце-с-Месяцем), взор свой на землю, на нас обратите”. Сейчас Матерь посылала </a:t>
            </a:r>
            <a:r>
              <a:rPr lang="ru-RU" b="1" i="1" dirty="0">
                <a:solidFill>
                  <a:srgbClr val="FF3399"/>
                </a:solidFill>
              </a:rPr>
              <a:t>мысль-молитву</a:t>
            </a:r>
            <a:r>
              <a:rPr lang="ru-RU" b="1" dirty="0">
                <a:solidFill>
                  <a:srgbClr val="0000FF"/>
                </a:solidFill>
              </a:rPr>
              <a:t>: ‟Месяц-старик, со своей высоты на меня взгляни, силы мне дай и дух мой укрепи, до человеческого жилья добраться помоги!” Месяц, из-за тучек то открывая, то закрывая половину своего лица, размышлял. Но женщина чувствовала, что он не оставит её в беде…»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01194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385D78B-9CE3-4BBD-41CC-46DA1B5F4E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36512" y="0"/>
            <a:ext cx="9180512" cy="6858000"/>
          </a:xfrm>
        </p:spPr>
        <p:txBody>
          <a:bodyPr>
            <a:normAutofit/>
          </a:bodyPr>
          <a:lstStyle/>
          <a:p>
            <a:endParaRPr lang="ru-RU" b="1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0000FF"/>
                </a:solidFill>
              </a:rPr>
              <a:t>«Оторвалась от неё последняя родимая кровиночка. Последняя. Она сама оторвала его от себя. И он отправился в путь то ли навстречу жизни, то ли навстречу... гибели. Гибели? Нет, нет! Только не гибели!.. Эта </a:t>
            </a:r>
            <a:r>
              <a:rPr lang="ru-RU" b="1" i="1" dirty="0">
                <a:solidFill>
                  <a:srgbClr val="FF3399"/>
                </a:solidFill>
              </a:rPr>
              <a:t>мысль</a:t>
            </a:r>
            <a:r>
              <a:rPr lang="ru-RU" b="1" dirty="0">
                <a:solidFill>
                  <a:srgbClr val="0000FF"/>
                </a:solidFill>
              </a:rPr>
              <a:t> резанула её по сердцу так больно, что она закричала на всё заснеженное пространство, встала на колени и попыталась побежать за сыночком, чтобы остановить, вернуть его…»</a:t>
            </a:r>
          </a:p>
        </p:txBody>
      </p:sp>
    </p:spTree>
    <p:extLst>
      <p:ext uri="{BB962C8B-B14F-4D97-AF65-F5344CB8AC3E}">
        <p14:creationId xmlns:p14="http://schemas.microsoft.com/office/powerpoint/2010/main" val="16225790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640224F-FEB1-3302-EA6A-8B0443F770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00FF"/>
                </a:solidFill>
              </a:rPr>
              <a:t>«Когда совсем запыхалась, она сделала передышку. Положила голову на согнутую руку, закрыла глаза и направила </a:t>
            </a:r>
            <a:r>
              <a:rPr lang="ru-RU" b="1" i="1" dirty="0">
                <a:solidFill>
                  <a:srgbClr val="FF3399"/>
                </a:solidFill>
              </a:rPr>
              <a:t>мысль-вопрос</a:t>
            </a:r>
            <a:r>
              <a:rPr lang="ru-RU" b="1" dirty="0">
                <a:solidFill>
                  <a:srgbClr val="0000FF"/>
                </a:solidFill>
              </a:rPr>
              <a:t> Божьей Матери: 							                                                              – Как мой Савва?! 						                        – Жив, – ответила Богоматерь. 			                        – Где он? 								                       – У людей. 							                              – Это хорошо!.. – вздохнула женщина…»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00FF"/>
                </a:solidFill>
              </a:rPr>
              <a:t>«И в меркнущем сознании она ещё долго удерживала </a:t>
            </a:r>
            <a:r>
              <a:rPr lang="ru-RU" b="1" i="1" dirty="0">
                <a:solidFill>
                  <a:srgbClr val="FF3399"/>
                </a:solidFill>
              </a:rPr>
              <a:t>мысль-послание</a:t>
            </a:r>
            <a:r>
              <a:rPr lang="ru-RU" b="1" dirty="0">
                <a:solidFill>
                  <a:srgbClr val="0000FF"/>
                </a:solidFill>
              </a:rPr>
              <a:t> своим ушедшим детям: я иду к вам...»</a:t>
            </a:r>
          </a:p>
          <a:p>
            <a:endParaRPr lang="ru-RU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4953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3EA82D1-9288-09DE-436E-30875476F3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endParaRPr lang="ru-RU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</a:rPr>
              <a:t>Такое художественное исследование мысли героини (примеров может и больше) и, разумеется, не только этот мотив не позволяет видеть в романе Еремея Айпина только историческую хронику или документальное свидетельство о происходивших в 30-е годы событиях. Он создаёт свой, новый мир, свою «вторую реальность», в основе которой вполне документальные события, но уравнивать реальность с созданным в романе художественным миром нельзя.</a:t>
            </a:r>
          </a:p>
        </p:txBody>
      </p:sp>
    </p:spTree>
    <p:extLst>
      <p:ext uri="{BB962C8B-B14F-4D97-AF65-F5344CB8AC3E}">
        <p14:creationId xmlns:p14="http://schemas.microsoft.com/office/powerpoint/2010/main" val="38478472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08504" cy="68853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C00000"/>
                </a:solidFill>
              </a:rPr>
              <a:t>От уравнивания литературы и жизни, от подхода к произведениям искусства как прямому отражению окружающей действительности предостерегал поэт Н. Заболоцкий в письме октября 1929: </a:t>
            </a:r>
            <a:r>
              <a:rPr lang="ru-RU" b="1" dirty="0">
                <a:solidFill>
                  <a:srgbClr val="0000FF"/>
                </a:solidFill>
              </a:rPr>
              <a:t>«Искусство похоже на монастырь, где людей любят абстрактно. Ну, и люди относятся к монахам так же. И, несмотря на это, монахи остаются монахами, то есть праведниками. Стоит </a:t>
            </a:r>
            <a:r>
              <a:rPr lang="ru-RU" b="1" dirty="0" err="1">
                <a:solidFill>
                  <a:srgbClr val="0000FF"/>
                </a:solidFill>
              </a:rPr>
              <a:t>Симеон</a:t>
            </a:r>
            <a:r>
              <a:rPr lang="ru-RU" b="1" dirty="0">
                <a:solidFill>
                  <a:srgbClr val="0000FF"/>
                </a:solidFill>
              </a:rPr>
              <a:t> Столпник на своём столбе, а люди и видом его самих себя – бедных жизнью истерзанных – утешают. Искусство – не жизнь. Мир особый. У него свои законы, и не надо их бранить за то, что они не помогают нам варить суп...» </a:t>
            </a:r>
            <a:r>
              <a:rPr lang="ru-RU" dirty="0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3695327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CC3DCC3-4442-2073-2164-465821955D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ru-RU" b="1" i="1" dirty="0">
              <a:solidFill>
                <a:srgbClr val="0033CC"/>
              </a:solidFill>
            </a:endParaRPr>
          </a:p>
          <a:p>
            <a:pPr marL="0" indent="0" algn="r">
              <a:buNone/>
            </a:pPr>
            <a:r>
              <a:rPr lang="ru-RU" b="1" i="1" dirty="0">
                <a:solidFill>
                  <a:srgbClr val="0033CC"/>
                </a:solidFill>
              </a:rPr>
              <a:t>Вспомнил предание о том, что много-много лет спустя </a:t>
            </a:r>
          </a:p>
          <a:p>
            <a:pPr marL="0" indent="0" algn="r">
              <a:buNone/>
            </a:pPr>
            <a:r>
              <a:rPr lang="ru-RU" b="1" i="1" dirty="0">
                <a:solidFill>
                  <a:srgbClr val="0033CC"/>
                </a:solidFill>
              </a:rPr>
              <a:t>мужчины возвращаются из потустороннего мира </a:t>
            </a:r>
          </a:p>
          <a:p>
            <a:pPr marL="0" indent="0" algn="r">
              <a:buNone/>
            </a:pPr>
            <a:r>
              <a:rPr lang="ru-RU" b="1" i="1" dirty="0">
                <a:solidFill>
                  <a:srgbClr val="0033CC"/>
                </a:solidFill>
              </a:rPr>
              <a:t>на землю в образе таёжных птичек. </a:t>
            </a:r>
          </a:p>
          <a:p>
            <a:pPr marL="0" indent="0" algn="r">
              <a:buNone/>
            </a:pPr>
            <a:r>
              <a:rPr lang="ru-RU" b="1" i="1" dirty="0">
                <a:solidFill>
                  <a:srgbClr val="0033CC"/>
                </a:solidFill>
              </a:rPr>
              <a:t>А почему бы им не превратиться в звёзды?! </a:t>
            </a:r>
          </a:p>
          <a:p>
            <a:pPr marL="0" indent="0" algn="r">
              <a:buNone/>
            </a:pPr>
            <a:r>
              <a:rPr lang="ru-RU" b="1" i="1" dirty="0">
                <a:solidFill>
                  <a:srgbClr val="0033CC"/>
                </a:solidFill>
              </a:rPr>
              <a:t>Ведь звёзды, наверное, нужнее человеку, </a:t>
            </a:r>
          </a:p>
          <a:p>
            <a:pPr marL="0" indent="0" algn="r">
              <a:buNone/>
            </a:pPr>
            <a:r>
              <a:rPr lang="ru-RU" b="1" i="1" dirty="0">
                <a:solidFill>
                  <a:srgbClr val="0033CC"/>
                </a:solidFill>
              </a:rPr>
              <a:t>нежели таёжные птички?!</a:t>
            </a:r>
          </a:p>
          <a:p>
            <a:pPr marL="0" indent="0" algn="r">
              <a:buNone/>
            </a:pPr>
            <a:r>
              <a:rPr lang="ru-RU" b="1" i="1" dirty="0">
                <a:solidFill>
                  <a:srgbClr val="0033CC"/>
                </a:solidFill>
              </a:rPr>
              <a:t>Еремей </a:t>
            </a:r>
            <a:r>
              <a:rPr lang="ru-RU" b="1" i="1" dirty="0" err="1">
                <a:solidFill>
                  <a:srgbClr val="0033CC"/>
                </a:solidFill>
              </a:rPr>
              <a:t>Айпин</a:t>
            </a:r>
            <a:endParaRPr lang="ru-RU" b="1" i="1" dirty="0">
              <a:solidFill>
                <a:srgbClr val="0033CC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16511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C50AD86-473E-992C-A636-A8B2D7AC0D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96" y="0"/>
            <a:ext cx="9108504" cy="6858000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solidFill>
                  <a:srgbClr val="D60093"/>
                </a:solidFill>
              </a:rPr>
              <a:t> Одной из двух главных, определяющих категорий знаковой структуры художественного тексте является категория времени. Для художественной литературы свойственно «множественное» переживание времени, которое в пределах одного текста может </a:t>
            </a:r>
            <a:r>
              <a:rPr lang="ru-RU" b="1" i="1" dirty="0">
                <a:solidFill>
                  <a:srgbClr val="D60093"/>
                </a:solidFill>
              </a:rPr>
              <a:t>«спешить» и «медлить», «бежать» и «скакать» и «остановиться» и даже «поворачивать» вспять, оно может быть «нашим» и «не нашим». </a:t>
            </a:r>
            <a:r>
              <a:rPr lang="ru-RU" b="1" dirty="0">
                <a:solidFill>
                  <a:srgbClr val="D60093"/>
                </a:solidFill>
              </a:rPr>
              <a:t>Вспомним классическое из «Слова о полку Игореве»: </a:t>
            </a:r>
            <a:r>
              <a:rPr lang="ru-RU" sz="4400" b="1" i="1" dirty="0">
                <a:solidFill>
                  <a:srgbClr val="0000FF"/>
                </a:solidFill>
              </a:rPr>
              <a:t>«Не наше есть время…» 	</a:t>
            </a:r>
            <a:r>
              <a:rPr lang="ru-RU" b="1" dirty="0">
                <a:solidFill>
                  <a:srgbClr val="D60093"/>
                </a:solidFill>
              </a:rPr>
              <a:t>											</a:t>
            </a:r>
          </a:p>
        </p:txBody>
      </p:sp>
    </p:spTree>
    <p:extLst>
      <p:ext uri="{BB962C8B-B14F-4D97-AF65-F5344CB8AC3E}">
        <p14:creationId xmlns:p14="http://schemas.microsoft.com/office/powerpoint/2010/main" val="35782958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FA0BE3D-6594-4B4A-142E-A03519B35F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0"/>
            <a:ext cx="9036496" cy="6813376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>
                <a:solidFill>
                  <a:srgbClr val="D60093"/>
                </a:solidFill>
              </a:rPr>
              <a:t>Время в художественном тексте наделяется свойствами, противопоставленными общепринятым его свойствам: оно может «радоваться» и «грустить», «надсмехаться» и «грозить», «уносить» надежды и радость, оно способно «малевать» (В. В. Маяковский), «гасить звёзды»: «Время погасит звезду» (И. Ф. Анненский), «спешить»: «Время спешит вперёд» (Э. Г. Багрицкий). Оно может быть «безжалостно и жестоко, как и судьба», а герои испытывают на себе эту безжалостность и жестокость: </a:t>
            </a:r>
            <a:r>
              <a:rPr lang="ru-RU" b="1" dirty="0">
                <a:solidFill>
                  <a:srgbClr val="0000FF"/>
                </a:solidFill>
              </a:rPr>
              <a:t>«В его памяти остались лишь основные черты их лиц и характеров, всё остальное время безжалостно стёрло»  (Е. Д. </a:t>
            </a:r>
            <a:r>
              <a:rPr lang="ru-RU" b="1" dirty="0" err="1">
                <a:solidFill>
                  <a:srgbClr val="0000FF"/>
                </a:solidFill>
              </a:rPr>
              <a:t>Айпин</a:t>
            </a:r>
            <a:r>
              <a:rPr lang="ru-RU" b="1" dirty="0">
                <a:solidFill>
                  <a:srgbClr val="0000FF"/>
                </a:solidFill>
              </a:rPr>
              <a:t>). 									</a:t>
            </a:r>
          </a:p>
        </p:txBody>
      </p:sp>
    </p:spTree>
    <p:extLst>
      <p:ext uri="{BB962C8B-B14F-4D97-AF65-F5344CB8AC3E}">
        <p14:creationId xmlns:p14="http://schemas.microsoft.com/office/powerpoint/2010/main" val="40768102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99847BC-8B5A-390E-C4F0-5E5C64C4DC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036496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b="1" dirty="0">
              <a:solidFill>
                <a:srgbClr val="D60093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D60093"/>
                </a:solidFill>
              </a:rPr>
              <a:t>В картине мира прозы Е. Д. Айпина время «ведёт» себя подобно одному из героев, Оно,  к примеру, обладает способностью, в понимании и героев, и автора останавливаться. Так ощущает время героиня романа </a:t>
            </a:r>
            <a:r>
              <a:rPr lang="ru-RU" b="1" i="1" dirty="0">
                <a:solidFill>
                  <a:srgbClr val="0000FF"/>
                </a:solidFill>
              </a:rPr>
              <a:t>«Божья Матерь в кровавых снегах»</a:t>
            </a:r>
            <a:r>
              <a:rPr lang="ru-RU" b="1" dirty="0">
                <a:solidFill>
                  <a:srgbClr val="D60093"/>
                </a:solidFill>
              </a:rPr>
              <a:t>: </a:t>
            </a:r>
            <a:r>
              <a:rPr lang="ru-RU" b="1" dirty="0">
                <a:solidFill>
                  <a:srgbClr val="0000FF"/>
                </a:solidFill>
              </a:rPr>
              <a:t>«Всё вокруг взвихрилось, потонуло в снежном урагане. И показалось Матери Детей, что вместе с грохотом она провалилась в Нижний мир и навеки оставила Землю людей. Всё исчезло. Всё потонуло во мраке. Время остановилось. Воцарилась мёртвая тишина...».			</a:t>
            </a:r>
          </a:p>
        </p:txBody>
      </p:sp>
    </p:spTree>
    <p:extLst>
      <p:ext uri="{BB962C8B-B14F-4D97-AF65-F5344CB8AC3E}">
        <p14:creationId xmlns:p14="http://schemas.microsoft.com/office/powerpoint/2010/main" val="20987567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8EB4D2A-7752-9A6E-56B4-D726334842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CC0000"/>
                </a:solidFill>
              </a:rPr>
              <a:t>	Аналогичное ощущение времени испытывает и другой герой  романа: </a:t>
            </a:r>
            <a:r>
              <a:rPr lang="ru-RU" b="1" dirty="0">
                <a:solidFill>
                  <a:srgbClr val="0000FF"/>
                </a:solidFill>
              </a:rPr>
              <a:t>«Пусто, глухо, уныло. Пронзительно-осенний воздух, низкое небо, стон океана.	Время остановилось».					</a:t>
            </a:r>
            <a:r>
              <a:rPr lang="ru-RU" b="1" dirty="0">
                <a:solidFill>
                  <a:srgbClr val="CC0000"/>
                </a:solidFill>
              </a:rPr>
              <a:t>		</a:t>
            </a:r>
            <a:r>
              <a:rPr lang="ru-RU" b="1" dirty="0">
                <a:solidFill>
                  <a:srgbClr val="FF3300"/>
                </a:solidFill>
              </a:rPr>
              <a:t>Можно  привести и другие многочисленные примеры восприятия персонажами эпических  произведений времени, которые свидетельствуют о том,  что именно и в первую очередь относительно художественных произведений необходимо говорить о том, что время – это категория </a:t>
            </a:r>
            <a:r>
              <a:rPr lang="ru-RU" sz="4700" b="1" dirty="0">
                <a:solidFill>
                  <a:srgbClr val="FF3300"/>
                </a:solidFill>
              </a:rPr>
              <a:t>психологическая</a:t>
            </a:r>
            <a:r>
              <a:rPr lang="ru-RU" b="1" dirty="0">
                <a:solidFill>
                  <a:srgbClr val="FF33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54287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21FFB6C-CB55-E4C0-1D41-D3FB534770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CC0000"/>
                </a:solidFill>
              </a:rPr>
              <a:t>Одним из знаков определения, ограничения, отсчёта временных промежутков в художественном тексте выступает </a:t>
            </a:r>
            <a:r>
              <a:rPr lang="ru-RU" b="1" i="1" dirty="0">
                <a:solidFill>
                  <a:srgbClr val="FF3399"/>
                </a:solidFill>
              </a:rPr>
              <a:t>концепт звон</a:t>
            </a:r>
            <a:r>
              <a:rPr lang="ru-RU" b="1" dirty="0">
                <a:solidFill>
                  <a:srgbClr val="CC0000"/>
                </a:solidFill>
              </a:rPr>
              <a:t>, что наиболее традиционного для европейской литературы. Проза Е. Айпина знает этот концепт в значении звон как мелодия памяти. В рассказе </a:t>
            </a:r>
            <a:r>
              <a:rPr lang="ru-RU" b="1" i="1" dirty="0">
                <a:solidFill>
                  <a:srgbClr val="0000FF"/>
                </a:solidFill>
              </a:rPr>
              <a:t>«Осень в твоём городе»</a:t>
            </a:r>
            <a:r>
              <a:rPr lang="ru-RU" b="1" dirty="0">
                <a:solidFill>
                  <a:srgbClr val="CC0000"/>
                </a:solidFill>
              </a:rPr>
              <a:t>: </a:t>
            </a:r>
            <a:r>
              <a:rPr lang="ru-RU" b="1" dirty="0">
                <a:solidFill>
                  <a:srgbClr val="0000FF"/>
                </a:solidFill>
              </a:rPr>
              <a:t>«…Я слушал как сказку, как песню, как симфонию. Я улавливал в очаровывающей музыке Твоих слов и вздохи ласкового моря, и шелест осенних листьев в прибрежном лесу, и серебряный звон таёжного родника».</a:t>
            </a:r>
          </a:p>
        </p:txBody>
      </p:sp>
    </p:spTree>
    <p:extLst>
      <p:ext uri="{BB962C8B-B14F-4D97-AF65-F5344CB8AC3E}">
        <p14:creationId xmlns:p14="http://schemas.microsoft.com/office/powerpoint/2010/main" val="3626807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A9E8855-1CE8-F2AE-0E14-4921FE0EAB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036496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b="1" dirty="0">
              <a:solidFill>
                <a:srgbClr val="CC0000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CC0000"/>
                </a:solidFill>
              </a:rPr>
              <a:t>Герои прозы Е. Айпина обладают способностью  слышать не только </a:t>
            </a:r>
            <a:r>
              <a:rPr lang="ru-RU" b="1" dirty="0">
                <a:solidFill>
                  <a:srgbClr val="0000FF"/>
                </a:solidFill>
              </a:rPr>
              <a:t>«серебряный звон таёжного родника»</a:t>
            </a:r>
            <a:r>
              <a:rPr lang="ru-RU" b="1" dirty="0">
                <a:solidFill>
                  <a:srgbClr val="CC0000"/>
                </a:solidFill>
              </a:rPr>
              <a:t>, но даже то, как при  падении его издают обледеневшие снежинки: </a:t>
            </a:r>
            <a:r>
              <a:rPr lang="ru-RU" b="1" dirty="0">
                <a:solidFill>
                  <a:srgbClr val="0000FF"/>
                </a:solidFill>
              </a:rPr>
              <a:t>«… Изредка с хрустом отваливались ветви сосен. Со звоном оседали на снег лунные </a:t>
            </a:r>
            <a:r>
              <a:rPr lang="ru-RU" b="1" dirty="0" err="1">
                <a:solidFill>
                  <a:srgbClr val="0000FF"/>
                </a:solidFill>
              </a:rPr>
              <a:t>куржинки</a:t>
            </a:r>
            <a:r>
              <a:rPr lang="ru-RU" b="1" dirty="0">
                <a:solidFill>
                  <a:srgbClr val="0000FF"/>
                </a:solidFill>
              </a:rPr>
              <a:t>»</a:t>
            </a:r>
            <a:r>
              <a:rPr lang="ru-RU" b="1" dirty="0">
                <a:solidFill>
                  <a:srgbClr val="CC0000"/>
                </a:solidFill>
              </a:rPr>
              <a:t>. И снова звон как концепт – это не  столько характеристика окружающего мира, сколько обращение к  внутреннему миру героя, к  его способности улавливать красоту движения, красоту звуков мира окружающего.</a:t>
            </a:r>
          </a:p>
        </p:txBody>
      </p:sp>
    </p:spTree>
    <p:extLst>
      <p:ext uri="{BB962C8B-B14F-4D97-AF65-F5344CB8AC3E}">
        <p14:creationId xmlns:p14="http://schemas.microsoft.com/office/powerpoint/2010/main" val="5299707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9370800-4A95-3AEE-54F1-10C42327BC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</a:rPr>
              <a:t>Или другой пример – бытование в художественном тексте концепта меч. В романе </a:t>
            </a:r>
            <a:r>
              <a:rPr lang="ru-RU" b="1" i="1" dirty="0">
                <a:solidFill>
                  <a:srgbClr val="0000FF"/>
                </a:solidFill>
              </a:rPr>
              <a:t>«Божья Матерь в кровавых снегах»</a:t>
            </a:r>
            <a:r>
              <a:rPr lang="ru-RU" b="1" dirty="0">
                <a:solidFill>
                  <a:srgbClr val="C00000"/>
                </a:solidFill>
              </a:rPr>
              <a:t> присутствие такого концепта традиционно: </a:t>
            </a:r>
            <a:r>
              <a:rPr lang="ru-RU" b="1" dirty="0">
                <a:solidFill>
                  <a:srgbClr val="0000FF"/>
                </a:solidFill>
              </a:rPr>
              <a:t>«&lt;…&gt; Мудрые князья-предводители думали прежде всего о безопасности народа. Они обучали юношей военному делу, выплавляли железо, ковали мечи и пики, изготовляли боевые шлемы и рубахи-кольчуги…» 	</a:t>
            </a:r>
          </a:p>
        </p:txBody>
      </p:sp>
    </p:spTree>
    <p:extLst>
      <p:ext uri="{BB962C8B-B14F-4D97-AF65-F5344CB8AC3E}">
        <p14:creationId xmlns:p14="http://schemas.microsoft.com/office/powerpoint/2010/main" val="38176288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108B53A-F743-C7F0-06AD-E5CF11A39A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b="1" dirty="0">
              <a:solidFill>
                <a:srgbClr val="CC0000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CC0000"/>
                </a:solidFill>
              </a:rPr>
              <a:t>В рассказе </a:t>
            </a:r>
            <a:r>
              <a:rPr lang="ru-RU" b="1" dirty="0">
                <a:solidFill>
                  <a:srgbClr val="0000FF"/>
                </a:solidFill>
              </a:rPr>
              <a:t>«Клятвопреступник» </a:t>
            </a:r>
            <a:r>
              <a:rPr lang="ru-RU" b="1" dirty="0">
                <a:solidFill>
                  <a:srgbClr val="CC0000"/>
                </a:solidFill>
              </a:rPr>
              <a:t>Е. Д. Айпина меч становится символом неминуемого наказания, ожидание которого всё время преследует героя: </a:t>
            </a:r>
            <a:r>
              <a:rPr lang="ru-RU" b="1" dirty="0">
                <a:solidFill>
                  <a:srgbClr val="0000FF"/>
                </a:solidFill>
              </a:rPr>
              <a:t>«Но комиссар всё же напомнил об отцовском проклятии, которое ещё не опустилось на его косматую голову, но тяжким мечом висело над ним. Меч то притуплялся, и он начинал забывать о своей клятве, то заострялся, и тогда его охватывало беспокойство и ожидание беды…»</a:t>
            </a:r>
          </a:p>
        </p:txBody>
      </p:sp>
    </p:spTree>
    <p:extLst>
      <p:ext uri="{BB962C8B-B14F-4D97-AF65-F5344CB8AC3E}">
        <p14:creationId xmlns:p14="http://schemas.microsoft.com/office/powerpoint/2010/main" val="28047804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F9F9D65-E3B4-E4A9-F8A3-CABF08C8F5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036496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600" b="1" dirty="0">
                <a:solidFill>
                  <a:srgbClr val="CC0000"/>
                </a:solidFill>
              </a:rPr>
              <a:t>Интересно само понимание знака в прозе писателя. Одно из  них находим в романе </a:t>
            </a:r>
            <a:r>
              <a:rPr lang="ru-RU" sz="2600" b="1" i="1" dirty="0">
                <a:solidFill>
                  <a:srgbClr val="0000FF"/>
                </a:solidFill>
              </a:rPr>
              <a:t>«Божья Матерь в кровавых снегах»</a:t>
            </a:r>
            <a:r>
              <a:rPr lang="ru-RU" sz="2600" b="1" dirty="0">
                <a:solidFill>
                  <a:srgbClr val="CC0000"/>
                </a:solidFill>
              </a:rPr>
              <a:t>. Его герои учат друг  друга  остяцкому и русскому языкам и в какой-то  момент приходят к тому, что язык – это знаковая система: </a:t>
            </a:r>
            <a:r>
              <a:rPr lang="ru-RU" sz="2600" b="1" dirty="0">
                <a:solidFill>
                  <a:srgbClr val="0000FF"/>
                </a:solidFill>
              </a:rPr>
              <a:t>«&lt;…&gt; А после, когда Белый стал чувствовать себя намного лучше, он коротким карандашиком вывел на листочке знак и сказал: 	</a:t>
            </a:r>
          </a:p>
          <a:p>
            <a:pPr marL="0" indent="0">
              <a:buNone/>
            </a:pPr>
            <a:r>
              <a:rPr lang="ru-RU" sz="2600" b="1" dirty="0">
                <a:solidFill>
                  <a:srgbClr val="0000FF"/>
                </a:solidFill>
              </a:rPr>
              <a:t>– Это буква “А”. 						      	Роман охотно повторил: 					</a:t>
            </a:r>
          </a:p>
          <a:p>
            <a:pPr marL="0" indent="0">
              <a:buNone/>
            </a:pPr>
            <a:r>
              <a:rPr lang="ru-RU" sz="2600" b="1" dirty="0">
                <a:solidFill>
                  <a:srgbClr val="0000FF"/>
                </a:solidFill>
              </a:rPr>
              <a:t>– Это буква “А”. 						Повторила и Анна: 						– “А”. 			                                                                                       На другой день Белый написал “У”, затем “М”, потом пошли другие буквы алфавита. И дети сами начали рисовать их...» 	</a:t>
            </a:r>
            <a:r>
              <a:rPr lang="ru-RU" sz="2600" b="1" dirty="0">
                <a:solidFill>
                  <a:srgbClr val="CC0000"/>
                </a:solidFill>
              </a:rPr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41332247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9F44237-DB91-4857-236F-FED263846F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08504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4400" b="1" dirty="0">
              <a:solidFill>
                <a:srgbClr val="CC0000"/>
              </a:solidFill>
            </a:endParaRPr>
          </a:p>
          <a:p>
            <a:pPr marL="0" indent="0">
              <a:buNone/>
            </a:pPr>
            <a:r>
              <a:rPr lang="ru-RU" sz="4400" b="1" dirty="0">
                <a:solidFill>
                  <a:srgbClr val="CC0000"/>
                </a:solidFill>
              </a:rPr>
              <a:t>Значение, смысл знака для разных персонажей литературного произведения,  а также для его автора могут носить индивидуальный характер.</a:t>
            </a:r>
          </a:p>
          <a:p>
            <a:endParaRPr lang="ru-RU" sz="4400" b="1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171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C2032B0-9B89-B4B3-F425-92DAE300F9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endParaRPr lang="ru-RU" b="1" dirty="0">
              <a:solidFill>
                <a:srgbClr val="C00000"/>
              </a:solidFill>
            </a:endParaRPr>
          </a:p>
          <a:p>
            <a:endParaRPr lang="ru-RU" b="1" dirty="0">
              <a:solidFill>
                <a:srgbClr val="C00000"/>
              </a:solidFill>
            </a:endParaRPr>
          </a:p>
          <a:p>
            <a:endParaRPr lang="ru-RU" b="1" dirty="0">
              <a:solidFill>
                <a:srgbClr val="C00000"/>
              </a:solidFill>
            </a:endParaRPr>
          </a:p>
          <a:p>
            <a:r>
              <a:rPr lang="ru-RU" b="1" dirty="0">
                <a:solidFill>
                  <a:srgbClr val="C00000"/>
                </a:solidFill>
              </a:rPr>
              <a:t>Литературоведческий анализ, как отдельного художественного текста, так и всего творчества в целом, независимо от того, какому его виду отдаётся предпочтение (культурно-исторический или концептуальный, жанровый или мотивный, историко-культурный или биографический, семиотический или гендерный и т. п.), основывается на понимании его как знаковой структуры. </a:t>
            </a:r>
          </a:p>
        </p:txBody>
      </p:sp>
    </p:spTree>
    <p:extLst>
      <p:ext uri="{BB962C8B-B14F-4D97-AF65-F5344CB8AC3E}">
        <p14:creationId xmlns:p14="http://schemas.microsoft.com/office/powerpoint/2010/main" val="40296240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F661EA3-C77A-2A99-70A0-697E54986E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13376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>
                <a:solidFill>
                  <a:srgbClr val="CC0000"/>
                </a:solidFill>
              </a:rPr>
              <a:t>Чтение прозы  Е. Д. Айпина убеждает не только исследователя, но и просто внимательного читателя в том, что художественный образ – </a:t>
            </a:r>
            <a:r>
              <a:rPr lang="ru-RU" b="1" i="1" dirty="0">
                <a:solidFill>
                  <a:srgbClr val="FF3399"/>
                </a:solidFill>
              </a:rPr>
              <a:t>это едва ли не единственное, что осталось человеку от синкретического сознания, как самое дорогое наследство, которое досталось нам от  наших </a:t>
            </a:r>
            <a:r>
              <a:rPr lang="ru-RU" b="1" i="1" dirty="0" err="1">
                <a:solidFill>
                  <a:srgbClr val="FF3399"/>
                </a:solidFill>
              </a:rPr>
              <a:t>первопредков</a:t>
            </a:r>
            <a:r>
              <a:rPr lang="ru-RU" b="1" dirty="0">
                <a:solidFill>
                  <a:srgbClr val="CC0000"/>
                </a:solidFill>
              </a:rPr>
              <a:t>. Так определяется сознание древнего первобытного человека, для которого характерно восприятие явлений окружающего мира, его процессов и проявлений в нерасчленённом виде, в этакой первоначальной слитности. Синкретическое сознания – это, прежде всего </a:t>
            </a:r>
            <a:r>
              <a:rPr lang="ru-RU" b="1" dirty="0" err="1">
                <a:solidFill>
                  <a:srgbClr val="CC0000"/>
                </a:solidFill>
              </a:rPr>
              <a:t>дологический</a:t>
            </a:r>
            <a:r>
              <a:rPr lang="ru-RU" b="1" dirty="0">
                <a:solidFill>
                  <a:srgbClr val="CC0000"/>
                </a:solidFill>
              </a:rPr>
              <a:t> язык, своеобразие  которого заключается в том, что в представлениях его носителей предметы и явления не существуют отдельно, в них заключена потенция к трансформациям, к метемпсихозу. </a:t>
            </a:r>
          </a:p>
          <a:p>
            <a:endParaRPr lang="ru-RU" b="1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5887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F7AAD32-F382-85BD-355A-27E090B7D7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ru-RU" sz="3800" b="1" dirty="0">
                <a:solidFill>
                  <a:srgbClr val="CC0000"/>
                </a:solidFill>
              </a:rPr>
              <a:t>Именно поэтому один из героев Еремея Айпина (роман </a:t>
            </a:r>
            <a:r>
              <a:rPr lang="ru-RU" sz="3800" b="1" i="1" dirty="0">
                <a:solidFill>
                  <a:srgbClr val="0000FF"/>
                </a:solidFill>
              </a:rPr>
              <a:t>«Ханты, или Звезда Утренней Зари»</a:t>
            </a:r>
            <a:r>
              <a:rPr lang="ru-RU" sz="3800" b="1" dirty="0">
                <a:solidFill>
                  <a:srgbClr val="CC0000"/>
                </a:solidFill>
              </a:rPr>
              <a:t>) вспомнил, предание, по которому мужчины могут возвращаться </a:t>
            </a:r>
            <a:r>
              <a:rPr lang="ru-RU" sz="3800" b="1" dirty="0">
                <a:solidFill>
                  <a:srgbClr val="0000FF"/>
                </a:solidFill>
              </a:rPr>
              <a:t>«в образе таёжных птичек»</a:t>
            </a:r>
            <a:r>
              <a:rPr lang="ru-RU" sz="3800" b="1" dirty="0">
                <a:solidFill>
                  <a:srgbClr val="CC0000"/>
                </a:solidFill>
              </a:rPr>
              <a:t>, однако </a:t>
            </a:r>
            <a:r>
              <a:rPr lang="ru-RU" sz="3800" b="1" dirty="0">
                <a:solidFill>
                  <a:srgbClr val="0000FF"/>
                </a:solidFill>
              </a:rPr>
              <a:t>«почему бы им не превратиться в звёзды». </a:t>
            </a:r>
            <a:r>
              <a:rPr lang="ru-RU" sz="3800" b="1" dirty="0">
                <a:solidFill>
                  <a:srgbClr val="CC0000"/>
                </a:solidFill>
              </a:rPr>
              <a:t>Дологическое сознание не знает пределов, преград в таких трансформациях и переходах.</a:t>
            </a:r>
          </a:p>
        </p:txBody>
      </p:sp>
    </p:spTree>
    <p:extLst>
      <p:ext uri="{BB962C8B-B14F-4D97-AF65-F5344CB8AC3E}">
        <p14:creationId xmlns:p14="http://schemas.microsoft.com/office/powerpoint/2010/main" val="32412021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C1DF732-1F58-C435-B4AF-171BAA2884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</a:rPr>
              <a:t>А в повести </a:t>
            </a:r>
            <a:r>
              <a:rPr lang="ru-RU" b="1" dirty="0">
                <a:solidFill>
                  <a:srgbClr val="0000FF"/>
                </a:solidFill>
              </a:rPr>
              <a:t>«У гаснущего очага»</a:t>
            </a:r>
            <a:r>
              <a:rPr lang="ru-RU" b="1" dirty="0">
                <a:solidFill>
                  <a:srgbClr val="CC0000"/>
                </a:solidFill>
              </a:rPr>
              <a:t>, которую писатель определяет как попытку </a:t>
            </a:r>
            <a:r>
              <a:rPr lang="ru-RU" b="1" dirty="0">
                <a:solidFill>
                  <a:srgbClr val="0000FF"/>
                </a:solidFill>
              </a:rPr>
              <a:t>«рассказать о жизненных основах моего рода, благодаря которым он дожил до ХХ века», </a:t>
            </a:r>
            <a:r>
              <a:rPr lang="ru-RU" b="1" dirty="0">
                <a:solidFill>
                  <a:srgbClr val="CC0000"/>
                </a:solidFill>
              </a:rPr>
              <a:t>герой размышляет</a:t>
            </a:r>
            <a:r>
              <a:rPr lang="ru-RU" b="1" dirty="0">
                <a:solidFill>
                  <a:srgbClr val="0000FF"/>
                </a:solidFill>
              </a:rPr>
              <a:t>: «&lt;…&gt; Я представил, как Старик поглядывает на потолочное окно, покашливает, волнуется, что опаздывает со светом для людей на небесную тропу. А хозяева и усом не ведут. Ладно сноха, а сын-то куда смотрит? Неужели не видит, что отец торопится по своим делам? Я всё грезил чем-нибудь досадить жадной снохе Старика, которая задерживала лунный свет для людей» .</a:t>
            </a:r>
          </a:p>
        </p:txBody>
      </p:sp>
    </p:spTree>
    <p:extLst>
      <p:ext uri="{BB962C8B-B14F-4D97-AF65-F5344CB8AC3E}">
        <p14:creationId xmlns:p14="http://schemas.microsoft.com/office/powerpoint/2010/main" val="10074048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D6CF84D-1DD3-31E4-2B10-F5E4AEB1B5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036496" cy="685800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FF"/>
                </a:solidFill>
              </a:rPr>
              <a:t>«Задержать  лунный  свет» </a:t>
            </a:r>
            <a:r>
              <a:rPr lang="ru-RU" b="1" dirty="0">
                <a:solidFill>
                  <a:srgbClr val="CC0000"/>
                </a:solidFill>
              </a:rPr>
              <a:t>можно только в пространстве художественного текста. При этом уже один только такой образ создаёт, формирует представление о своеобразии мышления народа, к которому принадлежат герои Еремея Айпина.		</a:t>
            </a:r>
          </a:p>
          <a:p>
            <a:r>
              <a:rPr lang="ru-RU" b="1" dirty="0">
                <a:solidFill>
                  <a:srgbClr val="0000FF"/>
                </a:solidFill>
              </a:rPr>
              <a:t>В рассказе </a:t>
            </a:r>
            <a:r>
              <a:rPr lang="ru-RU" b="1" i="1" dirty="0">
                <a:solidFill>
                  <a:srgbClr val="0000FF"/>
                </a:solidFill>
              </a:rPr>
              <a:t>«Конец рода </a:t>
            </a:r>
            <a:r>
              <a:rPr lang="ru-RU" b="1" i="1" dirty="0" err="1">
                <a:solidFill>
                  <a:srgbClr val="0000FF"/>
                </a:solidFill>
              </a:rPr>
              <a:t>Лагермов</a:t>
            </a:r>
            <a:r>
              <a:rPr lang="ru-RU" b="1" i="1" dirty="0">
                <a:solidFill>
                  <a:srgbClr val="0000FF"/>
                </a:solidFill>
              </a:rPr>
              <a:t>»</a:t>
            </a:r>
            <a:r>
              <a:rPr lang="ru-RU" b="1" dirty="0">
                <a:solidFill>
                  <a:srgbClr val="0000FF"/>
                </a:solidFill>
              </a:rPr>
              <a:t> </a:t>
            </a:r>
            <a:r>
              <a:rPr lang="ru-RU" b="1" dirty="0">
                <a:solidFill>
                  <a:srgbClr val="CC0000"/>
                </a:solidFill>
              </a:rPr>
              <a:t>есть утверждение, что</a:t>
            </a:r>
            <a:r>
              <a:rPr lang="ru-RU" b="1" dirty="0">
                <a:solidFill>
                  <a:srgbClr val="0000FF"/>
                </a:solidFill>
              </a:rPr>
              <a:t> «мужчины не плачут, тайга презирает тех, кто плачет». </a:t>
            </a:r>
            <a:r>
              <a:rPr lang="ru-RU" b="1" dirty="0">
                <a:solidFill>
                  <a:srgbClr val="CC0000"/>
                </a:solidFill>
              </a:rPr>
              <a:t>Чуть ниже герой замечает, что </a:t>
            </a:r>
            <a:r>
              <a:rPr lang="ru-RU" b="1" dirty="0">
                <a:solidFill>
                  <a:srgbClr val="0000FF"/>
                </a:solidFill>
              </a:rPr>
              <a:t>«тайга насторожилась, замерла». </a:t>
            </a:r>
            <a:r>
              <a:rPr lang="ru-RU" b="1" dirty="0">
                <a:solidFill>
                  <a:srgbClr val="CC0000"/>
                </a:solidFill>
              </a:rPr>
              <a:t>И ещё герой </a:t>
            </a:r>
            <a:r>
              <a:rPr lang="ru-RU" b="1" dirty="0">
                <a:solidFill>
                  <a:srgbClr val="0000FF"/>
                </a:solidFill>
              </a:rPr>
              <a:t>«во сне слышал, как вздыхала тайга».									</a:t>
            </a:r>
          </a:p>
        </p:txBody>
      </p:sp>
    </p:spTree>
    <p:extLst>
      <p:ext uri="{BB962C8B-B14F-4D97-AF65-F5344CB8AC3E}">
        <p14:creationId xmlns:p14="http://schemas.microsoft.com/office/powerpoint/2010/main" val="20417092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10F9BDC-E3DC-736B-F9B2-16D0D8A787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4400" b="1" dirty="0">
              <a:solidFill>
                <a:srgbClr val="CC0000"/>
              </a:solidFill>
            </a:endParaRPr>
          </a:p>
          <a:p>
            <a:pPr marL="0" indent="0">
              <a:buNone/>
            </a:pPr>
            <a:r>
              <a:rPr lang="ru-RU" sz="4400" b="1" dirty="0">
                <a:solidFill>
                  <a:srgbClr val="CC0000"/>
                </a:solidFill>
              </a:rPr>
              <a:t>Разные писатели неизменно отмечают обязательное присутствие вымысла в процессе рождения образа. Они могут называть его выдумкой, фантастическими видениями и неизменно отмечают о, как этот вымысел переплетается с реальной жизнью. </a:t>
            </a:r>
          </a:p>
        </p:txBody>
      </p:sp>
    </p:spTree>
    <p:extLst>
      <p:ext uri="{BB962C8B-B14F-4D97-AF65-F5344CB8AC3E}">
        <p14:creationId xmlns:p14="http://schemas.microsoft.com/office/powerpoint/2010/main" val="195880123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41CBF88-D0D0-0707-FF1A-BD595366B4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95739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CC0000"/>
                </a:solidFill>
              </a:rPr>
              <a:t>Выразительные наблюдения за тем, как это происходит в творчестве живописца, встречаем в  рассказе Еремея Айпина </a:t>
            </a:r>
            <a:r>
              <a:rPr lang="ru-RU" b="1" i="1" dirty="0">
                <a:solidFill>
                  <a:srgbClr val="0000FF"/>
                </a:solidFill>
              </a:rPr>
              <a:t>«Ночь маэстро»</a:t>
            </a:r>
            <a:r>
              <a:rPr lang="ru-RU" b="1" dirty="0">
                <a:solidFill>
                  <a:srgbClr val="CC0000"/>
                </a:solidFill>
              </a:rPr>
              <a:t>: </a:t>
            </a:r>
            <a:r>
              <a:rPr lang="ru-RU" b="1" dirty="0">
                <a:solidFill>
                  <a:srgbClr val="0000FF"/>
                </a:solidFill>
              </a:rPr>
              <a:t>«…Помнится, там, дома, как-то мы с ним плавали по </a:t>
            </a:r>
            <a:r>
              <a:rPr lang="ru-RU" b="1" dirty="0" err="1">
                <a:solidFill>
                  <a:srgbClr val="0000FF"/>
                </a:solidFill>
              </a:rPr>
              <a:t>Югану</a:t>
            </a:r>
            <a:r>
              <a:rPr lang="ru-RU" b="1" dirty="0">
                <a:solidFill>
                  <a:srgbClr val="0000FF"/>
                </a:solidFill>
              </a:rPr>
              <a:t>, левому большому притоку Оби, где жили наши сородичи, обские </a:t>
            </a:r>
            <a:r>
              <a:rPr lang="ru-RU" b="1" dirty="0" err="1">
                <a:solidFill>
                  <a:srgbClr val="0000FF"/>
                </a:solidFill>
              </a:rPr>
              <a:t>угры</a:t>
            </a:r>
            <a:r>
              <a:rPr lang="ru-RU" b="1" dirty="0">
                <a:solidFill>
                  <a:srgbClr val="0000FF"/>
                </a:solidFill>
              </a:rPr>
              <a:t>, или остяки. Тогда он сделал сотни карандашных набросков. Лёгких, быстрых, сиюминутных. В основном людей. Точнее, характеры людей. Или, если хотите, судьбы людей. Потом, по прошествии многих дней и лет на основе этих набросков рождались серии картин. Точнее, целые сериалы. О любви, о богах и богинях, о богатырях, о прошлом и будущем. Казалось, от первоначальных путевых штрихов там ничего не осталось. Но если внимательно приглядеться, можно отыскать корневые связи и с той рекой, и с теми людьми, и с тем народом. Здесь причудливо переплетались и реальная жизнь, и фантастические видения.</a:t>
            </a:r>
          </a:p>
          <a:p>
            <a:endParaRPr lang="ru-RU" b="1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99336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AEABE81-31B4-6D7B-B3DD-4B52EE598C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6632"/>
            <a:ext cx="9036496" cy="6741368"/>
          </a:xfrm>
        </p:spPr>
        <p:txBody>
          <a:bodyPr/>
          <a:lstStyle/>
          <a:p>
            <a:pPr marL="0" indent="0">
              <a:buNone/>
            </a:pPr>
            <a:endParaRPr lang="ru-RU" b="1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0000FF"/>
                </a:solidFill>
              </a:rPr>
              <a:t>Так рождались новые образы. 								Так создавался его мир. Он мог из космической бесконечности взглянуть на </a:t>
            </a:r>
            <a:r>
              <a:rPr lang="ru-RU" b="1" dirty="0" err="1">
                <a:solidFill>
                  <a:srgbClr val="0000FF"/>
                </a:solidFill>
              </a:rPr>
              <a:t>травиночку</a:t>
            </a:r>
            <a:r>
              <a:rPr lang="ru-RU" b="1" dirty="0">
                <a:solidFill>
                  <a:srgbClr val="0000FF"/>
                </a:solidFill>
              </a:rPr>
              <a:t>, ласкающую чело Матери-земли. И травиночка оживала, преображалась и могла обрести черты и женщины, и богини, и народа». </a:t>
            </a:r>
          </a:p>
        </p:txBody>
      </p:sp>
    </p:spTree>
    <p:extLst>
      <p:ext uri="{BB962C8B-B14F-4D97-AF65-F5344CB8AC3E}">
        <p14:creationId xmlns:p14="http://schemas.microsoft.com/office/powerpoint/2010/main" val="85702856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3092D52-B107-225D-412E-F1A1BEB4F8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44624"/>
            <a:ext cx="9144000" cy="6813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CC0000"/>
                </a:solidFill>
              </a:rPr>
              <a:t>Мир художника, вторая реальность создаётся за счёт причудливого переплетения реальности и вымысла: сотни карандашных  набросков с натуры, портретные зарисовки реальных сородичей, обских угров или остяков трансформируются в картинах и даже циклах картин в живописные повествования </a:t>
            </a:r>
            <a:r>
              <a:rPr lang="ru-RU" b="1" dirty="0">
                <a:solidFill>
                  <a:srgbClr val="0000FF"/>
                </a:solidFill>
              </a:rPr>
              <a:t>«о любви, о богах и богинях, о богатырях, о прошлом и будущем». </a:t>
            </a:r>
            <a:r>
              <a:rPr lang="ru-RU" b="1" dirty="0">
                <a:solidFill>
                  <a:srgbClr val="CC0000"/>
                </a:solidFill>
              </a:rPr>
              <a:t>Благодаря именно такому сочетанию в художественном  произведении травиночка оживает и преображается, может </a:t>
            </a:r>
            <a:r>
              <a:rPr lang="ru-RU" b="1" dirty="0">
                <a:solidFill>
                  <a:srgbClr val="0000FF"/>
                </a:solidFill>
              </a:rPr>
              <a:t>«обрести черты и женщины, и богини, и народа».</a:t>
            </a:r>
            <a:r>
              <a:rPr lang="ru-RU" b="1" dirty="0">
                <a:solidFill>
                  <a:srgbClr val="CC0000"/>
                </a:solidFill>
              </a:rPr>
              <a:t>									</a:t>
            </a:r>
          </a:p>
        </p:txBody>
      </p:sp>
    </p:spTree>
    <p:extLst>
      <p:ext uri="{BB962C8B-B14F-4D97-AF65-F5344CB8AC3E}">
        <p14:creationId xmlns:p14="http://schemas.microsoft.com/office/powerpoint/2010/main" val="1823285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4DF9B8C-C60B-1BFE-44E3-1B17DDA3B0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08504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3400" b="1" dirty="0">
              <a:solidFill>
                <a:srgbClr val="CC0000"/>
              </a:solidFill>
            </a:endParaRPr>
          </a:p>
          <a:p>
            <a:pPr marL="0" indent="0">
              <a:buNone/>
            </a:pPr>
            <a:r>
              <a:rPr lang="ru-RU" sz="3400" b="1" dirty="0">
                <a:solidFill>
                  <a:srgbClr val="CC0000"/>
                </a:solidFill>
              </a:rPr>
              <a:t>И без сакрально–мифологического начала форма может иметь значение для героев художественного  произведения. Наследник  Российского  престола царевич Алексей в романе Еремея Айпина </a:t>
            </a:r>
            <a:r>
              <a:rPr lang="ru-RU" sz="3400" b="1" i="1" dirty="0">
                <a:solidFill>
                  <a:srgbClr val="0000FF"/>
                </a:solidFill>
              </a:rPr>
              <a:t>«Божья Матерь в кровавых снегах»</a:t>
            </a:r>
            <a:r>
              <a:rPr lang="ru-RU" sz="3400" b="1" dirty="0">
                <a:solidFill>
                  <a:srgbClr val="0000FF"/>
                </a:solidFill>
              </a:rPr>
              <a:t>, </a:t>
            </a:r>
            <a:r>
              <a:rPr lang="ru-RU" sz="3400" b="1" dirty="0">
                <a:solidFill>
                  <a:srgbClr val="CC0000"/>
                </a:solidFill>
              </a:rPr>
              <a:t>узнав о том, что он стал шефом кавалерийского полка, интересовался тем, </a:t>
            </a:r>
            <a:r>
              <a:rPr lang="ru-RU" sz="3400" b="1" dirty="0">
                <a:solidFill>
                  <a:srgbClr val="0000FF"/>
                </a:solidFill>
              </a:rPr>
              <a:t>«какие в полку кавалеристы? Откуда они? Какие лошади? Какая форма?...» </a:t>
            </a:r>
            <a:r>
              <a:rPr lang="ru-RU" sz="3400" b="1" dirty="0">
                <a:solidFill>
                  <a:srgbClr val="CC0000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15337936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FAF59C2-1EF7-452A-4611-0011B811C6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CC0000"/>
                </a:solidFill>
              </a:rPr>
              <a:t>Основой развития действия в прозе Е. Айпина является конфликт. Один из примеров наиболее продуктивных для писателя типов конфликтов является тот, в котором составляющими выступают два персонажа: положительный (обычно главный герой) и его оппонент и даже его антипод (чаще всего отрицательный), когда главное содержание конфликта связано с разными мировоззрениями, жизненными позициями и целями, разным ощущением себя во времени и пространстве. О такой разновидности составляющих конфликта можно сказать словами А. С. Пушкина:		                        </a:t>
            </a:r>
            <a:r>
              <a:rPr lang="ru-RU" b="1" i="1" dirty="0">
                <a:solidFill>
                  <a:srgbClr val="FF3399"/>
                </a:solidFill>
              </a:rPr>
              <a:t>Они сошлись: вода и камень,			                Стихи и проза, лёд и пламень…</a:t>
            </a:r>
          </a:p>
        </p:txBody>
      </p:sp>
    </p:spTree>
    <p:extLst>
      <p:ext uri="{BB962C8B-B14F-4D97-AF65-F5344CB8AC3E}">
        <p14:creationId xmlns:p14="http://schemas.microsoft.com/office/powerpoint/2010/main" val="1768460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5A3402B-9466-1DAF-95C4-8FCEE950D1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80512" cy="6813376"/>
          </a:xfrm>
        </p:spPr>
        <p:txBody>
          <a:bodyPr>
            <a:normAutofit/>
          </a:bodyPr>
          <a:lstStyle/>
          <a:p>
            <a:endParaRPr lang="ru-RU" b="1" dirty="0">
              <a:solidFill>
                <a:srgbClr val="C00000"/>
              </a:solidFill>
            </a:endParaRPr>
          </a:p>
          <a:p>
            <a:endParaRPr lang="ru-RU" b="1" dirty="0">
              <a:solidFill>
                <a:srgbClr val="C00000"/>
              </a:solidFill>
            </a:endParaRPr>
          </a:p>
          <a:p>
            <a:endParaRPr lang="ru-RU" b="1" dirty="0">
              <a:solidFill>
                <a:srgbClr val="C00000"/>
              </a:solidFill>
            </a:endParaRPr>
          </a:p>
          <a:p>
            <a:r>
              <a:rPr lang="ru-RU" b="1" dirty="0">
                <a:solidFill>
                  <a:srgbClr val="C00000"/>
                </a:solidFill>
              </a:rPr>
              <a:t>Независимо от избранного вида анализа в основе исследовательской работы должно лежать представление о художественном творчестве не только как одной из форм познания себя человеком в окружающем его мире, но как один из путей гармонизации его отношений с этим миром, как многоаспектный диалог, формирующий основные национально-культурные ценности каждого народа.											</a:t>
            </a:r>
          </a:p>
          <a:p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37602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7AA70DB-F9FC-D971-B6EA-69CA3D2B3C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44624"/>
            <a:ext cx="9144000" cy="676875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b="1" dirty="0">
              <a:solidFill>
                <a:srgbClr val="CC0000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CC0000"/>
                </a:solidFill>
              </a:rPr>
              <a:t>К примеру, столкновение двух жизненных позиций лежит в основе сюжета трагедии Ф. Шиллера «Мария Стюарт» (1801). Генри Филдинг в романе «История Тома Джонса, </a:t>
            </a:r>
            <a:r>
              <a:rPr lang="ru-RU" b="1" dirty="0" err="1">
                <a:solidFill>
                  <a:srgbClr val="CC0000"/>
                </a:solidFill>
              </a:rPr>
              <a:t>найденыша</a:t>
            </a:r>
            <a:r>
              <a:rPr lang="ru-RU" b="1" dirty="0">
                <a:solidFill>
                  <a:srgbClr val="CC0000"/>
                </a:solidFill>
              </a:rPr>
              <a:t>» (1749) строит повествование на конфликте между бедным, но нравственным Томом, отвергнутым отцом своей возлюбленной сквайром Вестерном, и богатым, но безнравственным </a:t>
            </a:r>
            <a:r>
              <a:rPr lang="ru-RU" b="1" dirty="0" err="1">
                <a:solidFill>
                  <a:srgbClr val="CC0000"/>
                </a:solidFill>
              </a:rPr>
              <a:t>Блайфилом</a:t>
            </a:r>
            <a:r>
              <a:rPr lang="ru-RU" b="1" dirty="0">
                <a:solidFill>
                  <a:srgbClr val="CC0000"/>
                </a:solidFill>
              </a:rPr>
              <a:t>.												</a:t>
            </a:r>
          </a:p>
        </p:txBody>
      </p:sp>
    </p:spTree>
    <p:extLst>
      <p:ext uri="{BB962C8B-B14F-4D97-AF65-F5344CB8AC3E}">
        <p14:creationId xmlns:p14="http://schemas.microsoft.com/office/powerpoint/2010/main" val="103821793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D1308A0-7006-EFE0-AC8B-AC3EFC2E7F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CC0000"/>
                </a:solidFill>
              </a:rPr>
              <a:t>В  рассказе Еремея Айпина </a:t>
            </a:r>
            <a:r>
              <a:rPr lang="ru-RU" b="1" i="1" dirty="0">
                <a:solidFill>
                  <a:srgbClr val="0000FF"/>
                </a:solidFill>
              </a:rPr>
              <a:t>«Клятвопреступник»</a:t>
            </a:r>
            <a:r>
              <a:rPr lang="ru-RU" b="1" dirty="0">
                <a:solidFill>
                  <a:srgbClr val="CC0000"/>
                </a:solidFill>
              </a:rPr>
              <a:t> одной из основ повествования выступает именно такой  конфликт.  </a:t>
            </a:r>
          </a:p>
          <a:p>
            <a:pPr marL="0" indent="0">
              <a:buNone/>
            </a:pPr>
            <a:r>
              <a:rPr lang="ru-RU" b="1" dirty="0">
                <a:solidFill>
                  <a:srgbClr val="CC0000"/>
                </a:solidFill>
              </a:rPr>
              <a:t>Главный герой оказывается в оппозиции к ссыльному революционеру-большевику изначально, ещё до того, как конфликт приобрёл социальный характер: </a:t>
            </a:r>
            <a:r>
              <a:rPr lang="ru-RU" b="1" dirty="0">
                <a:solidFill>
                  <a:srgbClr val="0000FF"/>
                </a:solidFill>
              </a:rPr>
              <a:t>«И ссыльный Никишин стал для Мишки смертным врагом. Он отнимал любимую женщину, первую любовь. Этого-то Мишка не мог простить ему. Такое не прощается… Эх-х, </a:t>
            </a:r>
            <a:r>
              <a:rPr lang="ru-RU" b="1" dirty="0" err="1">
                <a:solidFill>
                  <a:srgbClr val="0000FF"/>
                </a:solidFill>
              </a:rPr>
              <a:t>Дуняшечка</a:t>
            </a:r>
            <a:r>
              <a:rPr lang="ru-RU" b="1" dirty="0">
                <a:solidFill>
                  <a:srgbClr val="0000FF"/>
                </a:solidFill>
              </a:rPr>
              <a:t>, да ты хоть поглядела бы на его рожу-то, вздыхал Копылов влюблённый. Не рожа, а морда лошадиная. И вправду, у ссыльного было странное лицо: продолговатое – вытянутое сверху вниз. Продолговатый нос, продолговатые, как у лошади, зубы, подбородок. Только глазки были </a:t>
            </a:r>
            <a:r>
              <a:rPr lang="ru-RU" b="1" dirty="0" err="1">
                <a:solidFill>
                  <a:srgbClr val="0000FF"/>
                </a:solidFill>
              </a:rPr>
              <a:t>нелошадиными</a:t>
            </a:r>
            <a:r>
              <a:rPr lang="ru-RU" b="1" dirty="0">
                <a:solidFill>
                  <a:srgbClr val="0000FF"/>
                </a:solidFill>
              </a:rPr>
              <a:t>: глубокосидящие,  колкие и кровожадные. Да ещё не было у него лба…»					</a:t>
            </a:r>
          </a:p>
        </p:txBody>
      </p:sp>
    </p:spTree>
    <p:extLst>
      <p:ext uri="{BB962C8B-B14F-4D97-AF65-F5344CB8AC3E}">
        <p14:creationId xmlns:p14="http://schemas.microsoft.com/office/powerpoint/2010/main" val="207335589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EBBFFF5-F7B0-A04A-E291-0FF4207E47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96" y="0"/>
            <a:ext cx="9108504" cy="68580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CC0000"/>
                </a:solidFill>
              </a:rPr>
              <a:t>Конфликтное начало между двумя персонажами проявляется даже на уровне неприятия внешности одного из них.								                     В основе развития действия рассказа «Клятвопреступник», как уже отмечалось, одним из движителей сюжета изначально выступает конфликт между главным  героем и ссыльным революционером-большевиком. Однако писателю удаётся на тонком психологическом уровне показать то, как чисто бытовой, межличностный конфликт постепенно перерастает в мировоззренческий, становясь столкновением противоборствующих общественных  позиций. И причины, по которым межличностный конфликт перерастает в социальный у Еремея Айпина  предельно ясны: </a:t>
            </a:r>
            <a:r>
              <a:rPr lang="ru-RU" b="1" dirty="0">
                <a:solidFill>
                  <a:srgbClr val="0000FF"/>
                </a:solidFill>
              </a:rPr>
              <a:t>«Не долго терпели на Обском Севере комиссарскую власть. Мужики поднялись против комиссаров. Красные назвали это “контрреволюционным мятежом”. “Грабь награбленное!” – призывал комиссар Никишин».	</a:t>
            </a:r>
            <a:r>
              <a:rPr lang="ru-RU" b="1" dirty="0">
                <a:solidFill>
                  <a:srgbClr val="CC0000"/>
                </a:solidFill>
              </a:rPr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389608839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1AEC2A1-DED9-583E-B706-6693459F74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solidFill>
                  <a:srgbClr val="CC0000"/>
                </a:solidFill>
              </a:rPr>
              <a:t>	И ещё более показательное: </a:t>
            </a:r>
            <a:r>
              <a:rPr lang="ru-RU" b="1" dirty="0">
                <a:solidFill>
                  <a:srgbClr val="0000FF"/>
                </a:solidFill>
              </a:rPr>
              <a:t>«Столкнулись лоб в лоб. Русские – с русскими. Остяки – с остяками. Красные – с белыми. Красные называли белых “бандитами”, а их отряды – “бандами”. Белые тоже метили красных “бандитами” и “карателями”. Когда же входили в деревни и города, те и другие “охочи были до баб, самогонки и </a:t>
            </a:r>
            <a:r>
              <a:rPr lang="ru-RU" b="1" dirty="0" err="1">
                <a:solidFill>
                  <a:srgbClr val="0000FF"/>
                </a:solidFill>
              </a:rPr>
              <a:t>жратвы</a:t>
            </a:r>
            <a:r>
              <a:rPr lang="ru-RU" b="1" dirty="0">
                <a:solidFill>
                  <a:srgbClr val="0000FF"/>
                </a:solidFill>
              </a:rPr>
              <a:t>”. Те и другие требовали постой, лошадей и фураж. Те и другие грабили и насиловали. Возможно, в чём-то для жителей были менее опасны хорошо организованные и дисциплинированные отряды белых, нежели разношёрстная и озлобленная толпа красных. Красные били белых. Белые били красных ˂…˃»</a:t>
            </a:r>
          </a:p>
        </p:txBody>
      </p:sp>
    </p:spTree>
    <p:extLst>
      <p:ext uri="{BB962C8B-B14F-4D97-AF65-F5344CB8AC3E}">
        <p14:creationId xmlns:p14="http://schemas.microsoft.com/office/powerpoint/2010/main" val="799052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FE6CD2D-C993-0347-F6D3-D27B5B4DF7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>
              <a:buNone/>
            </a:pPr>
            <a:endParaRPr lang="ru-RU" b="1" dirty="0">
              <a:solidFill>
                <a:srgbClr val="CC0000"/>
              </a:solidFill>
            </a:endParaRPr>
          </a:p>
          <a:p>
            <a:pPr marL="0" indent="0">
              <a:buNone/>
            </a:pPr>
            <a:endParaRPr lang="ru-RU" b="1" dirty="0">
              <a:solidFill>
                <a:srgbClr val="CC0000"/>
              </a:solidFill>
            </a:endParaRPr>
          </a:p>
          <a:p>
            <a:pPr marL="0" indent="0">
              <a:buNone/>
            </a:pPr>
            <a:endParaRPr lang="ru-RU" b="1" dirty="0">
              <a:solidFill>
                <a:srgbClr val="CC0000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CC0000"/>
                </a:solidFill>
              </a:rPr>
              <a:t>На конфликте такого типа построен роман Е. Д. Айпина Божья Матерь в кровавых снегах», в котором не просто Мать своих детей сталкивается с враждебной ей силой, а вступают в  противоборство разные мировоззренческие позиции, разное  понимание человека и его места, функции в этом мире.</a:t>
            </a:r>
          </a:p>
        </p:txBody>
      </p:sp>
    </p:spTree>
    <p:extLst>
      <p:ext uri="{BB962C8B-B14F-4D97-AF65-F5344CB8AC3E}">
        <p14:creationId xmlns:p14="http://schemas.microsoft.com/office/powerpoint/2010/main" val="2016399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2445769-17E8-889F-F1EC-6A2792B4B7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ru-RU" dirty="0"/>
              <a:t>	</a:t>
            </a:r>
            <a:r>
              <a:rPr lang="ru-RU" b="1" dirty="0">
                <a:solidFill>
                  <a:srgbClr val="C00000"/>
                </a:solidFill>
              </a:rPr>
              <a:t>Сами писатели неоднократно отмечали эту способность искусства формировать гармоничные отношения с окружающим человека миром. </a:t>
            </a:r>
          </a:p>
          <a:p>
            <a:r>
              <a:rPr lang="ru-RU" b="1" dirty="0">
                <a:solidFill>
                  <a:srgbClr val="0033CC"/>
                </a:solidFill>
              </a:rPr>
              <a:t>«Большое искусство всегда радостно. Это единственный, быть может, критерий, по которому можно отличить временное, малое искусство от искусства вечного. Пусть идея, воплощённая в нём, будет трагична, но уже в том, что она воплощена, – есть великая радость. Радость искусства – это радость воплощения. Это радость найденных форм» </a:t>
            </a:r>
            <a:r>
              <a:rPr lang="ru-RU" i="1" dirty="0">
                <a:solidFill>
                  <a:srgbClr val="0033CC"/>
                </a:solidFill>
              </a:rPr>
              <a:t>(Максимилиан Волошин).</a:t>
            </a:r>
            <a:r>
              <a:rPr lang="ru-RU" dirty="0">
                <a:solidFill>
                  <a:srgbClr val="0033CC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236930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A2613F3-D67D-5BA1-2E5E-4A0575E935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Трагично происходящее в «Гамлете» и Ромео и Джульетте» Шекспира, трагично складывается жизнь героев в романах Ф. М. Достоевского или в романе Е. Д. Айпина «Божья Матерь в кровавых снегах». Примеров в художественной истории человечества великое множество, когда произведение искусства открывает трагические стороны жизни человека и мира, но уже само воплощение трагического позволяет читателю ощутить, осознать необходимость гармонии бытия, гармонии отношений с окружающим миром. Такое воплощение вселяет надежду в то, что дисгармония будет преодолена уже потому, что художественное сознание не обошло её стороной.</a:t>
            </a:r>
          </a:p>
        </p:txBody>
      </p:sp>
    </p:spTree>
    <p:extLst>
      <p:ext uri="{BB962C8B-B14F-4D97-AF65-F5344CB8AC3E}">
        <p14:creationId xmlns:p14="http://schemas.microsoft.com/office/powerpoint/2010/main" val="3739656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ABADBB2-B0EF-7229-1C00-E9E331E2D9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252520" cy="6858000"/>
          </a:xfrm>
        </p:spPr>
        <p:txBody>
          <a:bodyPr>
            <a:normAutofit/>
          </a:bodyPr>
          <a:lstStyle/>
          <a:p>
            <a:r>
              <a:rPr lang="ru-RU" dirty="0"/>
              <a:t> </a:t>
            </a:r>
            <a:r>
              <a:rPr lang="ru-RU" b="1" dirty="0">
                <a:solidFill>
                  <a:srgbClr val="C00000"/>
                </a:solidFill>
              </a:rPr>
              <a:t>Не случайно в </a:t>
            </a:r>
            <a:r>
              <a:rPr lang="ru-RU" dirty="0">
                <a:solidFill>
                  <a:srgbClr val="C00000"/>
                </a:solidFill>
              </a:rPr>
              <a:t>предисловии, к поэме Анны Ахматовой «Реквием», она вспоминает, что в очереди как-то раз кто-то </a:t>
            </a:r>
            <a:r>
              <a:rPr lang="ru-RU" b="1" dirty="0">
                <a:solidFill>
                  <a:srgbClr val="C00000"/>
                </a:solidFill>
              </a:rPr>
              <a:t>«опознал» её:</a:t>
            </a:r>
            <a:r>
              <a:rPr lang="ru-RU" dirty="0"/>
              <a:t> </a:t>
            </a:r>
            <a:r>
              <a:rPr lang="ru-RU" b="1" dirty="0">
                <a:solidFill>
                  <a:srgbClr val="0033CC"/>
                </a:solidFill>
              </a:rPr>
              <a:t>«Тогда стоящая за мной женщина, которая, конечно, никогда не слыхала моего имени, очнулась от свойственного нам всем оцепенения и спросила меня на ухо (там все говорили шёпотом):		– А это вы можете описать?				И я сказала:							– Могу.							Тогда что-то вроде улыбки скользнуло по тому, что некогда было её лицом…»</a:t>
            </a:r>
          </a:p>
        </p:txBody>
      </p:sp>
    </p:spTree>
    <p:extLst>
      <p:ext uri="{BB962C8B-B14F-4D97-AF65-F5344CB8AC3E}">
        <p14:creationId xmlns:p14="http://schemas.microsoft.com/office/powerpoint/2010/main" val="179441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E62B08D-CA99-4E81-B471-48C5DCF6CB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36512" y="0"/>
            <a:ext cx="9073008" cy="6858000"/>
          </a:xfrm>
        </p:spPr>
        <p:txBody>
          <a:bodyPr>
            <a:normAutofit/>
          </a:bodyPr>
          <a:lstStyle/>
          <a:p>
            <a:endParaRPr lang="ru-RU" b="1" dirty="0">
              <a:solidFill>
                <a:srgbClr val="C00000"/>
              </a:solidFill>
            </a:endParaRPr>
          </a:p>
          <a:p>
            <a:r>
              <a:rPr lang="ru-RU" b="1" dirty="0">
                <a:solidFill>
                  <a:srgbClr val="C00000"/>
                </a:solidFill>
              </a:rPr>
              <a:t>Уже сама мысль о возможности воплощения, нахождения для этого воплощения нужных форм просветляет человека, вселяет в него надежду. Может быть, ещё и потому, что в реальной жизни даже самые трагические, как и радостные, гармоничные события и явления когда-то всё равно проходят, а высоко организованное, художественное слово их сохраняет:	</a:t>
            </a:r>
          </a:p>
        </p:txBody>
      </p:sp>
    </p:spTree>
    <p:extLst>
      <p:ext uri="{BB962C8B-B14F-4D97-AF65-F5344CB8AC3E}">
        <p14:creationId xmlns:p14="http://schemas.microsoft.com/office/powerpoint/2010/main" val="545921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95DFDD7-DC35-ED1D-DCDD-C4454605B0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13376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0000FF"/>
                </a:solidFill>
              </a:rPr>
              <a:t>«От жизни человечества, от веков, поколений остаётся на свете только высокое, доброе и прекрасное, только это. Всё злое подлое и низкое, глупое в конце концов не оставляет следа; его нет, не видно. А что есть? Лучшие страницы лучших книг, предания о чести, о совести, о самопожертвовании, о благородных подвигах, чудесные песни и статуи, высокие и святые могилы...»</a:t>
            </a:r>
            <a:r>
              <a:rPr lang="ru-RU" sz="3600" dirty="0">
                <a:solidFill>
                  <a:srgbClr val="0000FF"/>
                </a:solidFill>
              </a:rPr>
              <a:t> </a:t>
            </a:r>
            <a:r>
              <a:rPr lang="ru-RU" sz="3600" i="1" dirty="0">
                <a:solidFill>
                  <a:srgbClr val="0000FF"/>
                </a:solidFill>
              </a:rPr>
              <a:t>(И. А. Бунин)</a:t>
            </a:r>
            <a:r>
              <a:rPr lang="ru-RU" sz="3600" dirty="0">
                <a:solidFill>
                  <a:srgbClr val="0000FF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177241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3741</Words>
  <Application>Microsoft Office PowerPoint</Application>
  <PresentationFormat>Экран (4:3)</PresentationFormat>
  <Paragraphs>88</Paragraphs>
  <Slides>44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47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Семёнов Александр Николаевич, доктор педагогических наук, профессор, член Союза писателей России, Обско-угорский институт прикладных исследований и разработок ИСТОРИЯ И МИР ЛЮДЕЙ В ЗНАКОВОЙ СТРУКТУРЕ ПРОЗЫ Е. Д. АЙПИНА    (к постановке проблемы) </dc:title>
  <dc:creator>on</dc:creator>
  <cp:lastModifiedBy>Александр</cp:lastModifiedBy>
  <cp:revision>96</cp:revision>
  <dcterms:created xsi:type="dcterms:W3CDTF">2018-08-28T12:20:30Z</dcterms:created>
  <dcterms:modified xsi:type="dcterms:W3CDTF">2026-03-27T11:24:40Z</dcterms:modified>
</cp:coreProperties>
</file>