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7" r:id="rId4"/>
    <p:sldId id="262" r:id="rId5"/>
    <p:sldId id="266" r:id="rId6"/>
    <p:sldId id="304" r:id="rId7"/>
    <p:sldId id="263" r:id="rId8"/>
    <p:sldId id="258" r:id="rId9"/>
    <p:sldId id="259" r:id="rId10"/>
    <p:sldId id="260" r:id="rId11"/>
    <p:sldId id="268" r:id="rId12"/>
    <p:sldId id="267" r:id="rId13"/>
    <p:sldId id="298" r:id="rId14"/>
    <p:sldId id="305" r:id="rId15"/>
    <p:sldId id="275" r:id="rId16"/>
    <p:sldId id="261" r:id="rId17"/>
    <p:sldId id="269" r:id="rId18"/>
    <p:sldId id="306" r:id="rId19"/>
    <p:sldId id="299" r:id="rId20"/>
    <p:sldId id="270" r:id="rId21"/>
    <p:sldId id="271" r:id="rId22"/>
    <p:sldId id="272" r:id="rId23"/>
    <p:sldId id="273" r:id="rId24"/>
    <p:sldId id="274" r:id="rId25"/>
    <p:sldId id="294" r:id="rId26"/>
    <p:sldId id="289" r:id="rId27"/>
    <p:sldId id="300" r:id="rId28"/>
    <p:sldId id="301" r:id="rId29"/>
    <p:sldId id="302" r:id="rId30"/>
    <p:sldId id="291" r:id="rId31"/>
    <p:sldId id="292" r:id="rId32"/>
    <p:sldId id="293" r:id="rId33"/>
    <p:sldId id="295" r:id="rId34"/>
    <p:sldId id="296" r:id="rId35"/>
    <p:sldId id="277" r:id="rId36"/>
    <p:sldId id="285" r:id="rId37"/>
    <p:sldId id="278" r:id="rId38"/>
    <p:sldId id="279" r:id="rId39"/>
    <p:sldId id="280" r:id="rId40"/>
    <p:sldId id="281" r:id="rId41"/>
    <p:sldId id="282" r:id="rId42"/>
    <p:sldId id="283" r:id="rId43"/>
    <p:sldId id="290" r:id="rId44"/>
    <p:sldId id="284" r:id="rId45"/>
    <p:sldId id="307" r:id="rId46"/>
    <p:sldId id="288" r:id="rId47"/>
    <p:sldId id="30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99FF"/>
    <a:srgbClr val="CC0000"/>
    <a:srgbClr val="D60093"/>
    <a:srgbClr val="000066"/>
    <a:srgbClr val="003399"/>
    <a:srgbClr val="008000"/>
    <a:srgbClr val="00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24529" y="836713"/>
            <a:ext cx="10763779" cy="590465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C0000"/>
                </a:solidFill>
              </a:rPr>
              <a:t>ИЕРАРХИЯ ЦЕННОСТЕЙ </a:t>
            </a:r>
            <a:r>
              <a:rPr lang="ru-RU" sz="6000" b="1" dirty="0">
                <a:solidFill>
                  <a:srgbClr val="CC0000"/>
                </a:solidFill>
              </a:rPr>
              <a:t>В </a:t>
            </a:r>
            <a:r>
              <a:rPr lang="ru-RU" sz="6000" b="1" dirty="0" smtClean="0">
                <a:solidFill>
                  <a:srgbClr val="CC0000"/>
                </a:solidFill>
              </a:rPr>
              <a:t>ТВОРЧЕСТВЕ </a:t>
            </a:r>
            <a:r>
              <a:rPr lang="ru-RU" sz="6000" b="1" dirty="0">
                <a:solidFill>
                  <a:srgbClr val="CC0000"/>
                </a:solidFill>
              </a:rPr>
              <a:t>ЮРИЯ ВЭЛЛЫ</a:t>
            </a:r>
            <a:br>
              <a:rPr lang="ru-RU" sz="6000" b="1" dirty="0">
                <a:solidFill>
                  <a:srgbClr val="CC0000"/>
                </a:solidFill>
              </a:rPr>
            </a:br>
            <a:endParaRPr lang="ru-RU" sz="6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0625" y="1124744"/>
            <a:ext cx="12205250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8000"/>
                </a:solidFill>
              </a:rPr>
              <a:t>Но сказки мы всё равно слушаем. Моя </a:t>
            </a:r>
            <a:r>
              <a:rPr lang="ru-RU" sz="4800" b="1" i="1" dirty="0">
                <a:solidFill>
                  <a:srgbClr val="33CC33"/>
                </a:solidFill>
              </a:rPr>
              <a:t>бабушка</a:t>
            </a:r>
            <a:r>
              <a:rPr lang="ru-RU" sz="4000" b="1" dirty="0">
                <a:solidFill>
                  <a:srgbClr val="008000"/>
                </a:solidFill>
              </a:rPr>
              <a:t> изобрела для этого новый способ. Она сначала поёт часть сказки традиционно, а чтобы мы поняли, о чём идёт речь, пересказывает содержание на разговорном языке. Потом снова </a:t>
            </a:r>
            <a:r>
              <a:rPr lang="ru-RU" sz="4000" b="1" dirty="0" smtClean="0">
                <a:solidFill>
                  <a:srgbClr val="008000"/>
                </a:solidFill>
              </a:rPr>
              <a:t>поёт </a:t>
            </a:r>
            <a:r>
              <a:rPr lang="ru-RU" sz="4000" b="1" dirty="0">
                <a:solidFill>
                  <a:srgbClr val="008000"/>
                </a:solidFill>
              </a:rPr>
              <a:t>и опять переводит на обыденный язык, как для инородца. Такой пересказ она называет </a:t>
            </a:r>
            <a:r>
              <a:rPr lang="ru-RU" sz="4000" b="1" dirty="0" smtClean="0">
                <a:solidFill>
                  <a:srgbClr val="008000"/>
                </a:solidFill>
              </a:rPr>
              <a:t>”пешей речью‟.</a:t>
            </a:r>
            <a:endParaRPr lang="ru-RU" sz="4000" b="1" dirty="0">
              <a:solidFill>
                <a:srgbClr val="008000"/>
              </a:solidFill>
            </a:endParaRPr>
          </a:p>
          <a:p>
            <a:endParaRPr lang="ru-RU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0625" y="764704"/>
            <a:ext cx="12205250" cy="609329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8000"/>
                </a:solidFill>
              </a:rPr>
              <a:t>Я застал сказки и песни </a:t>
            </a:r>
            <a:r>
              <a:rPr lang="ru-RU" sz="4800" b="1" i="1" dirty="0">
                <a:solidFill>
                  <a:srgbClr val="33CC33"/>
                </a:solidFill>
              </a:rPr>
              <a:t>бабушки</a:t>
            </a:r>
            <a:r>
              <a:rPr lang="ru-RU" sz="4000" b="1" dirty="0">
                <a:solidFill>
                  <a:srgbClr val="008000"/>
                </a:solidFill>
              </a:rPr>
              <a:t> только в такой форме, и поэтому, наверное, творчество моё — это смесь прозы со стихами. Трезвые прозаические куски как бы дополняют, разъясняют более эмоциональные поэтические строки. Поэтому, наверное, творческий язык мой — это </a:t>
            </a:r>
            <a:r>
              <a:rPr lang="ru-RU" sz="4000" b="1" dirty="0" err="1">
                <a:solidFill>
                  <a:srgbClr val="008000"/>
                </a:solidFill>
              </a:rPr>
              <a:t>ненецко</a:t>
            </a:r>
            <a:r>
              <a:rPr lang="ru-RU" sz="4000" b="1" dirty="0">
                <a:solidFill>
                  <a:srgbClr val="008000"/>
                </a:solidFill>
              </a:rPr>
              <a:t>-</a:t>
            </a:r>
            <a:r>
              <a:rPr lang="ru-RU" sz="4000" b="1" dirty="0" err="1">
                <a:solidFill>
                  <a:srgbClr val="008000"/>
                </a:solidFill>
              </a:rPr>
              <a:t>хантыйско</a:t>
            </a:r>
            <a:r>
              <a:rPr lang="ru-RU" sz="4000" b="1" dirty="0">
                <a:solidFill>
                  <a:srgbClr val="008000"/>
                </a:solidFill>
              </a:rPr>
              <a:t>-русский язык в </a:t>
            </a:r>
            <a:r>
              <a:rPr lang="ru-RU" sz="4000" b="1" dirty="0" err="1">
                <a:solidFill>
                  <a:srgbClr val="008000"/>
                </a:solidFill>
              </a:rPr>
              <a:t>ненецко</a:t>
            </a:r>
            <a:r>
              <a:rPr lang="ru-RU" sz="4000" b="1" dirty="0">
                <a:solidFill>
                  <a:srgbClr val="008000"/>
                </a:solidFill>
              </a:rPr>
              <a:t>-</a:t>
            </a:r>
            <a:r>
              <a:rPr lang="ru-RU" sz="4000" b="1" dirty="0" err="1">
                <a:solidFill>
                  <a:srgbClr val="008000"/>
                </a:solidFill>
              </a:rPr>
              <a:t>хантыйско</a:t>
            </a:r>
            <a:r>
              <a:rPr lang="ru-RU" sz="4000" b="1" dirty="0">
                <a:solidFill>
                  <a:srgbClr val="008000"/>
                </a:solidFill>
              </a:rPr>
              <a:t>-русской форме</a:t>
            </a:r>
            <a:r>
              <a:rPr lang="ru-RU" sz="4000" b="1" dirty="0" smtClean="0">
                <a:solidFill>
                  <a:srgbClr val="008000"/>
                </a:solidFill>
              </a:rPr>
              <a:t>».</a:t>
            </a:r>
            <a:endParaRPr lang="ru-RU" sz="4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8964488" cy="602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	</a:t>
            </a:r>
            <a:r>
              <a:rPr lang="ru-RU" b="1" i="1" dirty="0" smtClean="0">
                <a:solidFill>
                  <a:srgbClr val="000066"/>
                </a:solidFill>
              </a:rPr>
              <a:t>Бабушке </a:t>
            </a:r>
            <a:r>
              <a:rPr lang="ru-RU" b="1" i="1" dirty="0" err="1">
                <a:solidFill>
                  <a:srgbClr val="000066"/>
                </a:solidFill>
              </a:rPr>
              <a:t>Ненги</a:t>
            </a:r>
            <a:endParaRPr lang="ru-RU" b="1" i="1" dirty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Ты </a:t>
            </a:r>
            <a:r>
              <a:rPr lang="ru-RU" b="1" dirty="0">
                <a:solidFill>
                  <a:srgbClr val="0000FF"/>
                </a:solidFill>
              </a:rPr>
              <a:t>красивее </a:t>
            </a:r>
            <a:r>
              <a:rPr lang="ru-RU" sz="4400" b="1" i="1" dirty="0">
                <a:solidFill>
                  <a:srgbClr val="003399"/>
                </a:solidFill>
              </a:rPr>
              <a:t>берёзы</a:t>
            </a:r>
            <a:r>
              <a:rPr lang="ru-RU" b="1" dirty="0">
                <a:solidFill>
                  <a:srgbClr val="0000FF"/>
                </a:solidFill>
              </a:rPr>
              <a:t>,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Ты </a:t>
            </a:r>
            <a:r>
              <a:rPr lang="ru-RU" b="1" dirty="0">
                <a:solidFill>
                  <a:srgbClr val="0000FF"/>
                </a:solidFill>
              </a:rPr>
              <a:t>красивее </a:t>
            </a:r>
            <a:r>
              <a:rPr lang="ru-RU" sz="4000" b="1" i="1" dirty="0">
                <a:solidFill>
                  <a:srgbClr val="003399"/>
                </a:solidFill>
              </a:rPr>
              <a:t>Луны</a:t>
            </a:r>
            <a:r>
              <a:rPr lang="ru-RU" b="1" dirty="0">
                <a:solidFill>
                  <a:srgbClr val="0000FF"/>
                </a:solidFill>
              </a:rPr>
              <a:t>,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Ты </a:t>
            </a:r>
            <a:r>
              <a:rPr lang="ru-RU" b="1" dirty="0">
                <a:solidFill>
                  <a:srgbClr val="0000FF"/>
                </a:solidFill>
              </a:rPr>
              <a:t>желанней </a:t>
            </a:r>
            <a:r>
              <a:rPr lang="ru-RU" sz="4000" b="1" i="1" dirty="0">
                <a:solidFill>
                  <a:srgbClr val="003399"/>
                </a:solidFill>
              </a:rPr>
              <a:t>Красной Белки</a:t>
            </a:r>
            <a:r>
              <a:rPr lang="ru-RU" b="1" dirty="0">
                <a:solidFill>
                  <a:srgbClr val="0000FF"/>
                </a:solidFill>
              </a:rPr>
              <a:t>,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Руки </a:t>
            </a:r>
            <a:r>
              <a:rPr lang="ru-RU" b="1" dirty="0">
                <a:solidFill>
                  <a:srgbClr val="0000FF"/>
                </a:solidFill>
              </a:rPr>
              <a:t>ласковы твои.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Говорят</a:t>
            </a:r>
            <a:r>
              <a:rPr lang="ru-RU" b="1" dirty="0">
                <a:solidFill>
                  <a:srgbClr val="0000FF"/>
                </a:solidFill>
              </a:rPr>
              <a:t>, ты некрасива —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Голос </a:t>
            </a:r>
            <a:r>
              <a:rPr lang="ru-RU" b="1" dirty="0">
                <a:solidFill>
                  <a:srgbClr val="0000FF"/>
                </a:solidFill>
              </a:rPr>
              <a:t>твой, как </a:t>
            </a:r>
            <a:r>
              <a:rPr lang="ru-RU" sz="4400" b="1" i="1" dirty="0">
                <a:solidFill>
                  <a:srgbClr val="003399"/>
                </a:solidFill>
              </a:rPr>
              <a:t>скрип сосны</a:t>
            </a:r>
            <a:r>
              <a:rPr lang="ru-RU" b="1" dirty="0">
                <a:solidFill>
                  <a:srgbClr val="0000FF"/>
                </a:solidFill>
              </a:rPr>
              <a:t>...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Но </a:t>
            </a:r>
            <a:r>
              <a:rPr lang="ru-RU" b="1" dirty="0">
                <a:solidFill>
                  <a:srgbClr val="0000FF"/>
                </a:solidFill>
              </a:rPr>
              <a:t>я знаю: словно диво, </a:t>
            </a:r>
            <a:br>
              <a:rPr lang="ru-RU" b="1" dirty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	</a:t>
            </a:r>
            <a:r>
              <a:rPr lang="ru-RU" sz="4800" b="1" i="1" dirty="0" smtClean="0">
                <a:solidFill>
                  <a:srgbClr val="0099FF"/>
                </a:solidFill>
              </a:rPr>
              <a:t>Твои </a:t>
            </a:r>
            <a:r>
              <a:rPr lang="ru-RU" sz="4800" b="1" i="1" dirty="0">
                <a:solidFill>
                  <a:srgbClr val="0099FF"/>
                </a:solidFill>
              </a:rPr>
              <a:t>сказки</a:t>
            </a:r>
            <a:r>
              <a:rPr lang="ru-RU" sz="4800" b="1" i="1" dirty="0">
                <a:solidFill>
                  <a:srgbClr val="9966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</a:rPr>
              <a:t>входят в сны.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0625" y="0"/>
            <a:ext cx="12205250" cy="6858000"/>
          </a:xfrm>
        </p:spPr>
        <p:txBody>
          <a:bodyPr>
            <a:noAutofit/>
          </a:bodyPr>
          <a:lstStyle/>
          <a:p>
            <a:endParaRPr lang="ru-RU" sz="2200" b="1" dirty="0" smtClean="0"/>
          </a:p>
          <a:p>
            <a:endParaRPr lang="ru-RU" sz="2200" b="1" dirty="0"/>
          </a:p>
          <a:p>
            <a:pPr marL="0" indent="0">
              <a:buNone/>
            </a:pPr>
            <a:r>
              <a:rPr lang="ru-RU" sz="3600" b="1" dirty="0" smtClean="0">
                <a:solidFill>
                  <a:srgbClr val="CC0000"/>
                </a:solidFill>
              </a:rPr>
              <a:t>В </a:t>
            </a:r>
            <a:r>
              <a:rPr lang="ru-RU" sz="3600" b="1" dirty="0">
                <a:solidFill>
                  <a:srgbClr val="CC0000"/>
                </a:solidFill>
              </a:rPr>
              <a:t>понимании Юрия Вэллы ценность родного языка заключается в том, чтобы найти с его помощью </a:t>
            </a:r>
            <a:r>
              <a:rPr lang="ru-RU" sz="3600" b="1" i="1" dirty="0">
                <a:solidFill>
                  <a:srgbClr val="D60093"/>
                </a:solidFill>
              </a:rPr>
              <a:t>свою трактовку, своё прочтение слов иноязычной культуры</a:t>
            </a:r>
            <a:r>
              <a:rPr lang="ru-RU" sz="3600" b="1" dirty="0">
                <a:solidFill>
                  <a:srgbClr val="CC0000"/>
                </a:solidFill>
              </a:rPr>
              <a:t>, когда от присутствия, а то и от разрушительного натиска языка этой культуры уже никак не защититься. Выразительные примеры такого понимания ценности родного языка, как средства адаптации иноязычных слов в языковом пространстве своей культуры, неоднократно встречаются в </a:t>
            </a:r>
            <a:r>
              <a:rPr lang="ru-RU" sz="3600" b="1" dirty="0" smtClean="0">
                <a:solidFill>
                  <a:srgbClr val="CC0000"/>
                </a:solidFill>
              </a:rPr>
              <a:t>лирике. </a:t>
            </a:r>
            <a:endParaRPr lang="ru-RU" sz="36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29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76672" y="908720"/>
            <a:ext cx="12205250" cy="59191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В стихотворении «Политический разговор» (1989) дед поэта утверждает, что, когда он слышит «имя Партия», то ему переводчик «не нужен». Однако последующие рассуждения героя стихотворения убеждают в том, что у него есть свой «перевод» этого слова: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C0000"/>
                </a:solidFill>
              </a:rPr>
              <a:t>	</a:t>
            </a:r>
            <a:r>
              <a:rPr lang="ru-RU" b="1" dirty="0" smtClean="0">
                <a:solidFill>
                  <a:srgbClr val="0000FF"/>
                </a:solidFill>
              </a:rPr>
              <a:t>с </a:t>
            </a:r>
            <a:r>
              <a:rPr lang="ru-RU" b="1" dirty="0">
                <a:solidFill>
                  <a:srgbClr val="0000FF"/>
                </a:solidFill>
              </a:rPr>
              <a:t>некоторых пор									Появилось другое – </a:t>
            </a:r>
            <a:r>
              <a:rPr lang="ru-RU" b="1" dirty="0" err="1">
                <a:solidFill>
                  <a:srgbClr val="0000FF"/>
                </a:solidFill>
              </a:rPr>
              <a:t>Партократия</a:t>
            </a:r>
            <a:r>
              <a:rPr lang="ru-RU" b="1" dirty="0">
                <a:solidFill>
                  <a:srgbClr val="0000FF"/>
                </a:solidFill>
              </a:rPr>
              <a:t>.							Не родственник ли Партии?								И за какие дела его поминают?							Кажется иногда,										Когда прислушиваюсь к тону говорящих,						Не за чёрные ли</a:t>
            </a:r>
            <a:r>
              <a:rPr lang="ru-RU" b="1" dirty="0" smtClean="0">
                <a:solidFill>
                  <a:srgbClr val="0000FF"/>
                </a:solidFill>
              </a:rPr>
              <a:t>?..</a:t>
            </a:r>
            <a:endParaRPr lang="ru-RU" b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09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579296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 smtClean="0">
                <a:solidFill>
                  <a:srgbClr val="0000FF"/>
                </a:solidFill>
              </a:rPr>
              <a:t>Сегодня </a:t>
            </a:r>
            <a:r>
              <a:rPr lang="ru-RU" b="1" dirty="0">
                <a:solidFill>
                  <a:srgbClr val="0000FF"/>
                </a:solidFill>
              </a:rPr>
              <a:t>утром дождь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Дорогу </a:t>
            </a:r>
            <a:r>
              <a:rPr lang="ru-RU" b="1" dirty="0">
                <a:solidFill>
                  <a:srgbClr val="0000FF"/>
                </a:solidFill>
              </a:rPr>
              <a:t>мне переступил.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Когда-то </a:t>
            </a:r>
            <a:r>
              <a:rPr lang="ru-RU" sz="4800" b="1" i="1" dirty="0">
                <a:solidFill>
                  <a:srgbClr val="0099FF"/>
                </a:solidFill>
              </a:rPr>
              <a:t>дед</a:t>
            </a:r>
            <a:r>
              <a:rPr lang="ru-RU" b="1" dirty="0">
                <a:solidFill>
                  <a:srgbClr val="0000FF"/>
                </a:solidFill>
              </a:rPr>
              <a:t> мне говорил,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Что </a:t>
            </a:r>
            <a:r>
              <a:rPr lang="ru-RU" b="1" dirty="0">
                <a:solidFill>
                  <a:srgbClr val="0000FF"/>
                </a:solidFill>
              </a:rPr>
              <a:t>дождь такой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Несёт </a:t>
            </a:r>
            <a:r>
              <a:rPr lang="ru-RU" b="1" dirty="0">
                <a:solidFill>
                  <a:srgbClr val="0000FF"/>
                </a:solidFill>
              </a:rPr>
              <a:t>удачу.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Я </a:t>
            </a:r>
            <a:r>
              <a:rPr lang="ru-RU" b="1" dirty="0">
                <a:solidFill>
                  <a:srgbClr val="0000FF"/>
                </a:solidFill>
              </a:rPr>
              <a:t>по селу иду,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Лицо </a:t>
            </a:r>
            <a:r>
              <a:rPr lang="ru-RU" b="1" dirty="0">
                <a:solidFill>
                  <a:srgbClr val="0000FF"/>
                </a:solidFill>
              </a:rPr>
              <a:t>своё не пряча,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И </a:t>
            </a:r>
            <a:r>
              <a:rPr lang="ru-RU" b="1" dirty="0">
                <a:solidFill>
                  <a:srgbClr val="0000FF"/>
                </a:solidFill>
              </a:rPr>
              <a:t>чистою водой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Дождь </a:t>
            </a:r>
            <a:r>
              <a:rPr lang="ru-RU" b="1" dirty="0">
                <a:solidFill>
                  <a:srgbClr val="0000FF"/>
                </a:solidFill>
              </a:rPr>
              <a:t>заполняет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Следы </a:t>
            </a:r>
            <a:r>
              <a:rPr lang="ru-RU" b="1" dirty="0">
                <a:solidFill>
                  <a:srgbClr val="0000FF"/>
                </a:solidFill>
              </a:rPr>
              <a:t>мои...</a:t>
            </a:r>
          </a:p>
        </p:txBody>
      </p:sp>
    </p:spTree>
    <p:extLst>
      <p:ext uri="{BB962C8B-B14F-4D97-AF65-F5344CB8AC3E}">
        <p14:creationId xmlns:p14="http://schemas.microsoft.com/office/powerpoint/2010/main" val="104414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5505475"/>
          </a:xfrm>
        </p:spPr>
        <p:txBody>
          <a:bodyPr/>
          <a:lstStyle/>
          <a:p>
            <a:pPr marL="0" indent="0">
              <a:buNone/>
            </a:pPr>
            <a:endParaRPr lang="ru-RU" sz="44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0000FF"/>
                </a:solidFill>
              </a:rPr>
              <a:t>Возьму </a:t>
            </a:r>
            <a:r>
              <a:rPr lang="ru-RU" sz="4400" b="1" dirty="0">
                <a:solidFill>
                  <a:srgbClr val="0000FF"/>
                </a:solidFill>
              </a:rPr>
              <a:t>хранящийся у </a:t>
            </a:r>
            <a:r>
              <a:rPr lang="ru-RU" sz="4400" b="1" i="1" dirty="0">
                <a:solidFill>
                  <a:srgbClr val="003399"/>
                </a:solidFill>
              </a:rPr>
              <a:t>Отца-Неба</a:t>
            </a:r>
            <a:r>
              <a:rPr lang="ru-RU" sz="4400" b="1" dirty="0">
                <a:solidFill>
                  <a:srgbClr val="0000FF"/>
                </a:solidFill>
              </a:rPr>
              <a:t> </a:t>
            </a:r>
            <a:br>
              <a:rPr lang="ru-RU" sz="4400" b="1" dirty="0">
                <a:solidFill>
                  <a:srgbClr val="0000FF"/>
                </a:solidFill>
              </a:rPr>
            </a:br>
            <a:r>
              <a:rPr lang="ru-RU" sz="4400" b="1" dirty="0">
                <a:solidFill>
                  <a:srgbClr val="0000FF"/>
                </a:solidFill>
              </a:rPr>
              <a:t>Лук </a:t>
            </a:r>
            <a:r>
              <a:rPr lang="ru-RU" sz="4400" b="1" dirty="0" err="1">
                <a:solidFill>
                  <a:srgbClr val="0000FF"/>
                </a:solidFill>
              </a:rPr>
              <a:t>семимужскихсильный</a:t>
            </a:r>
            <a:r>
              <a:rPr lang="ru-RU" sz="4400" b="1" dirty="0">
                <a:solidFill>
                  <a:srgbClr val="0000FF"/>
                </a:solidFill>
              </a:rPr>
              <a:t> </a:t>
            </a:r>
            <a:br>
              <a:rPr lang="ru-RU" sz="4400" b="1" dirty="0">
                <a:solidFill>
                  <a:srgbClr val="0000FF"/>
                </a:solidFill>
              </a:rPr>
            </a:br>
            <a:r>
              <a:rPr lang="ru-RU" sz="4400" b="1" dirty="0">
                <a:solidFill>
                  <a:srgbClr val="0000FF"/>
                </a:solidFill>
              </a:rPr>
              <a:t>И стрелу </a:t>
            </a:r>
            <a:r>
              <a:rPr lang="ru-RU" sz="4400" b="1" dirty="0" err="1">
                <a:solidFill>
                  <a:srgbClr val="0000FF"/>
                </a:solidFill>
              </a:rPr>
              <a:t>семизверейразящую</a:t>
            </a:r>
            <a:r>
              <a:rPr lang="ru-RU" sz="4400" b="1" dirty="0">
                <a:solidFill>
                  <a:srgbClr val="0000FF"/>
                </a:solidFill>
              </a:rPr>
              <a:t> </a:t>
            </a:r>
            <a:br>
              <a:rPr lang="ru-RU" sz="4400" b="1" dirty="0">
                <a:solidFill>
                  <a:srgbClr val="0000FF"/>
                </a:solidFill>
              </a:rPr>
            </a:br>
            <a:r>
              <a:rPr lang="ru-RU" sz="4400" b="1" dirty="0">
                <a:solidFill>
                  <a:srgbClr val="0000FF"/>
                </a:solidFill>
              </a:rPr>
              <a:t>На тетиву наложу.</a:t>
            </a:r>
          </a:p>
          <a:p>
            <a:pPr marL="0" indent="0">
              <a:buNone/>
            </a:pPr>
            <a:r>
              <a:rPr lang="ru-RU" i="1" dirty="0">
                <a:solidFill>
                  <a:srgbClr val="0000FF"/>
                </a:solidFill>
              </a:rPr>
              <a:t>«Посвящение читателю» («Белые крики», 1996)</a:t>
            </a:r>
          </a:p>
          <a:p>
            <a:endParaRPr lang="ru-RU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498" y="-99392"/>
            <a:ext cx="9496010" cy="695768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10221354" cy="6785992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3399"/>
                </a:solidFill>
              </a:rPr>
              <a:t>Разноцветное </a:t>
            </a:r>
            <a:r>
              <a:rPr lang="ru-RU" sz="2800" b="1" dirty="0" smtClean="0">
                <a:solidFill>
                  <a:srgbClr val="003399"/>
                </a:solidFill>
              </a:rPr>
              <a:t>небо		</a:t>
            </a:r>
            <a:r>
              <a:rPr lang="ru-RU" sz="1600" i="1" dirty="0" smtClean="0">
                <a:solidFill>
                  <a:srgbClr val="003399"/>
                </a:solidFill>
              </a:rPr>
              <a:t>«...</a:t>
            </a:r>
            <a:r>
              <a:rPr lang="ru-RU" sz="1600" i="1" dirty="0">
                <a:solidFill>
                  <a:srgbClr val="003399"/>
                </a:solidFill>
              </a:rPr>
              <a:t>Распахнул охотник свой </a:t>
            </a:r>
            <a:r>
              <a:rPr lang="ru-RU" sz="1600" i="1" dirty="0" smtClean="0">
                <a:solidFill>
                  <a:srgbClr val="003399"/>
                </a:solidFill>
              </a:rPr>
              <a:t>тёмный </a:t>
            </a:r>
            <a:r>
              <a:rPr lang="ru-RU" sz="1600" i="1" dirty="0">
                <a:solidFill>
                  <a:srgbClr val="003399"/>
                </a:solidFill>
              </a:rPr>
              <a:t>чум. Вздохнул широко. </a:t>
            </a:r>
            <a:r>
              <a:rPr lang="ru-RU" sz="1600" i="1" dirty="0" smtClean="0">
                <a:solidFill>
                  <a:srgbClr val="003399"/>
                </a:solidFill>
              </a:rPr>
              <a:t>Влетело </a:t>
            </a:r>
            <a:r>
              <a:rPr lang="ru-RU" sz="1600" i="1" dirty="0">
                <a:solidFill>
                  <a:srgbClr val="003399"/>
                </a:solidFill>
              </a:rPr>
              <a:t>в чум небо. Превратилось </a:t>
            </a:r>
            <a:r>
              <a:rPr lang="ru-RU" sz="1600" i="1" dirty="0" smtClean="0">
                <a:solidFill>
                  <a:srgbClr val="003399"/>
                </a:solidFill>
              </a:rPr>
              <a:t>   оно </a:t>
            </a:r>
            <a:r>
              <a:rPr lang="ru-RU" sz="1600" i="1" dirty="0">
                <a:solidFill>
                  <a:srgbClr val="003399"/>
                </a:solidFill>
              </a:rPr>
              <a:t>в достаток и счастье. </a:t>
            </a:r>
            <a:r>
              <a:rPr lang="ru-RU" sz="1600" i="1" dirty="0" smtClean="0">
                <a:solidFill>
                  <a:srgbClr val="003399"/>
                </a:solidFill>
              </a:rPr>
              <a:t>Так </a:t>
            </a:r>
            <a:r>
              <a:rPr lang="ru-RU" sz="1600" i="1" dirty="0">
                <a:solidFill>
                  <a:srgbClr val="003399"/>
                </a:solidFill>
              </a:rPr>
              <a:t>до сих пор и живёт с человеком».</a:t>
            </a:r>
          </a:p>
          <a:p>
            <a:pPr marL="0" indent="0" algn="ctr">
              <a:buNone/>
            </a:pPr>
            <a:r>
              <a:rPr lang="ru-RU" sz="1600" i="1" dirty="0">
                <a:solidFill>
                  <a:srgbClr val="003399"/>
                </a:solidFill>
              </a:rPr>
              <a:t>(Из сказок бабушки </a:t>
            </a:r>
            <a:r>
              <a:rPr lang="ru-RU" sz="1600" i="1" dirty="0" smtClean="0">
                <a:solidFill>
                  <a:srgbClr val="003399"/>
                </a:solidFill>
              </a:rPr>
              <a:t>Ненги)</a:t>
            </a:r>
          </a:p>
          <a:p>
            <a:pPr marL="0" indent="0">
              <a:buNone/>
            </a:pPr>
            <a:r>
              <a:rPr lang="ru-RU" sz="2500" b="1" dirty="0" smtClean="0">
                <a:solidFill>
                  <a:srgbClr val="0000FF"/>
                </a:solidFill>
              </a:rPr>
              <a:t>Я живу под цветным небом.</a:t>
            </a:r>
          </a:p>
          <a:p>
            <a:pPr marL="0" indent="0">
              <a:buNone/>
            </a:pPr>
            <a:r>
              <a:rPr lang="ru-RU" sz="2500" b="1" dirty="0" smtClean="0">
                <a:solidFill>
                  <a:srgbClr val="0000FF"/>
                </a:solidFill>
              </a:rPr>
              <a:t>И </a:t>
            </a:r>
            <a:r>
              <a:rPr lang="ru-RU" sz="2500" b="1" dirty="0">
                <a:solidFill>
                  <a:srgbClr val="0000FF"/>
                </a:solidFill>
              </a:rPr>
              <a:t>цвета эти так обычны: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00FF"/>
                </a:solidFill>
              </a:rPr>
              <a:t>Небо грустно,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00FF"/>
                </a:solidFill>
              </a:rPr>
              <a:t>Небо нежное,</a:t>
            </a:r>
          </a:p>
          <a:p>
            <a:pPr marL="0" indent="0">
              <a:buNone/>
            </a:pPr>
            <a:r>
              <a:rPr lang="ru-RU" sz="2500" b="1" dirty="0" err="1">
                <a:solidFill>
                  <a:srgbClr val="0000FF"/>
                </a:solidFill>
              </a:rPr>
              <a:t>Полухмурое</a:t>
            </a:r>
            <a:r>
              <a:rPr lang="ru-RU" sz="2500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00FF"/>
                </a:solidFill>
              </a:rPr>
              <a:t>Очень свежее,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00FF"/>
                </a:solidFill>
              </a:rPr>
              <a:t>Весёлое,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00FF"/>
                </a:solidFill>
              </a:rPr>
              <a:t>Неласковое,</a:t>
            </a:r>
          </a:p>
          <a:p>
            <a:pPr marL="0" indent="0">
              <a:buNone/>
            </a:pPr>
            <a:r>
              <a:rPr lang="ru-RU" sz="2500" b="1" dirty="0">
                <a:solidFill>
                  <a:srgbClr val="0000FF"/>
                </a:solidFill>
              </a:rPr>
              <a:t>Красное,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35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253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7" y="980728"/>
            <a:ext cx="9285698" cy="5877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Шутливое,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Нарядное,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Ясное,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Как невеста, прекрасное,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Доброе,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Как дитя, беззащитно-слабое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богатырски сильное,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Жёлтое,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Зелёное,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Синее,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Фиолетовое,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0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7195" y="836712"/>
            <a:ext cx="9498390" cy="60212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C0000"/>
                </a:solidFill>
              </a:rPr>
              <a:t>Язык </a:t>
            </a:r>
            <a:r>
              <a:rPr lang="ru-RU" b="1" dirty="0">
                <a:solidFill>
                  <a:srgbClr val="CC0000"/>
                </a:solidFill>
              </a:rPr>
              <a:t>народа ценен и тем, что он – не просто средство общения, сохранения информации, а ещё и самое главное средство создания духовной культуры, своеобразной, характерной именно для этого народа, для его восприятия звуков и красок, движений и чувств: </a:t>
            </a:r>
            <a:r>
              <a:rPr lang="ru-RU" b="1" dirty="0">
                <a:solidFill>
                  <a:srgbClr val="0000FF"/>
                </a:solidFill>
              </a:rPr>
              <a:t>«У нас, лесных ненцев, многие вести, сказки, плачи, песни пелись, то есть исполнялись, под народную мелодию или в форме интонационных стихов-наговоров (например, разговор с богами). Разговорным же языком пользуются в повседневной жизни, он беден, не имеет ни цвета, ни вкуса, ни запаха, от него ни жарко, ни холодно. Разговорным языком невозможно рассказать сказку, спеть песню</a:t>
            </a:r>
            <a:r>
              <a:rPr lang="ru-RU" b="1" dirty="0" smtClean="0">
                <a:solidFill>
                  <a:srgbClr val="0000FF"/>
                </a:solidFill>
              </a:rPr>
              <a:t>...» </a:t>
            </a:r>
            <a:r>
              <a:rPr lang="ru-RU" b="1" dirty="0">
                <a:solidFill>
                  <a:srgbClr val="0000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70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0"/>
            <a:ext cx="9184011" cy="666936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400" b="1" dirty="0" smtClean="0">
                <a:solidFill>
                  <a:srgbClr val="0000FF"/>
                </a:solidFill>
              </a:rPr>
              <a:t>                                                   </a:t>
            </a:r>
            <a:r>
              <a:rPr lang="ru-RU" sz="4400" b="1" i="1" dirty="0" smtClean="0">
                <a:solidFill>
                  <a:srgbClr val="0000FF"/>
                </a:solidFill>
              </a:rPr>
              <a:t>…Основные </a:t>
            </a:r>
            <a:r>
              <a:rPr lang="ru-RU" sz="4400" b="1" i="1" dirty="0">
                <a:solidFill>
                  <a:srgbClr val="0000FF"/>
                </a:solidFill>
              </a:rPr>
              <a:t>ценности здесь народные, а я им сделал только почти дословный </a:t>
            </a:r>
            <a:r>
              <a:rPr lang="ru-RU" sz="4400" b="1" i="1" dirty="0" smtClean="0">
                <a:solidFill>
                  <a:srgbClr val="0000FF"/>
                </a:solidFill>
              </a:rPr>
              <a:t>перевод.</a:t>
            </a:r>
            <a:endParaRPr lang="ru-RU" sz="4400" b="1" i="1" dirty="0">
              <a:solidFill>
                <a:srgbClr val="0000FF"/>
              </a:solidFill>
            </a:endParaRPr>
          </a:p>
          <a:p>
            <a:pPr algn="r"/>
            <a:endParaRPr lang="ru-RU" sz="4400" b="1" i="1" dirty="0" smtClean="0">
              <a:solidFill>
                <a:srgbClr val="0000FF"/>
              </a:solidFill>
            </a:endParaRPr>
          </a:p>
          <a:p>
            <a:pPr algn="r"/>
            <a:r>
              <a:rPr lang="ru-RU" sz="4400" b="1" i="1" dirty="0" smtClean="0">
                <a:solidFill>
                  <a:srgbClr val="0000FF"/>
                </a:solidFill>
              </a:rPr>
              <a:t>Я </a:t>
            </a:r>
            <a:r>
              <a:rPr lang="ru-RU" sz="4400" b="1" i="1" dirty="0">
                <a:solidFill>
                  <a:srgbClr val="0000FF"/>
                </a:solidFill>
              </a:rPr>
              <a:t>не люблю быть там, где шумно.</a:t>
            </a:r>
          </a:p>
          <a:p>
            <a:pPr algn="r"/>
            <a:r>
              <a:rPr lang="ru-RU" sz="4400" b="1" i="1" dirty="0">
                <a:solidFill>
                  <a:srgbClr val="0000FF"/>
                </a:solidFill>
              </a:rPr>
              <a:t>Юрий </a:t>
            </a:r>
            <a:r>
              <a:rPr lang="ru-RU" sz="4400" b="1" i="1" dirty="0" err="1">
                <a:solidFill>
                  <a:srgbClr val="0000FF"/>
                </a:solidFill>
              </a:rPr>
              <a:t>Вэлла</a:t>
            </a:r>
            <a:endParaRPr lang="ru-RU" sz="4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9046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Небо также бывает быстрое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Или вовсе неподвижное.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Небо может быть громким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совсем-совсем тихим,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высоким,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низким,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густым,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жидким,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сухим,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мокрым,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Посеребрённым,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Позолоченным,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Сизым,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И </a:t>
            </a:r>
            <a:r>
              <a:rPr lang="ru-RU" b="1" dirty="0">
                <a:solidFill>
                  <a:srgbClr val="0000FF"/>
                </a:solidFill>
              </a:rPr>
              <a:t>заважничавшим чиновником,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</a:t>
            </a:r>
            <a:r>
              <a:rPr lang="ru-RU" b="1" dirty="0" err="1">
                <a:solidFill>
                  <a:srgbClr val="0000FF"/>
                </a:solidFill>
              </a:rPr>
              <a:t>по-ненецки</a:t>
            </a:r>
            <a:r>
              <a:rPr lang="ru-RU" b="1" dirty="0">
                <a:solidFill>
                  <a:srgbClr val="0000FF"/>
                </a:solidFill>
              </a:rPr>
              <a:t> простецки близким.</a:t>
            </a:r>
          </a:p>
        </p:txBody>
      </p:sp>
    </p:spTree>
    <p:extLst>
      <p:ext uri="{BB962C8B-B14F-4D97-AF65-F5344CB8AC3E}">
        <p14:creationId xmlns:p14="http://schemas.microsoft.com/office/powerpoint/2010/main" val="38020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Моё небо вмещается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стёклышко оранжевое,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Что в руках моей </a:t>
            </a:r>
            <a:r>
              <a:rPr lang="ru-RU" sz="4700" b="1" i="1" dirty="0">
                <a:solidFill>
                  <a:srgbClr val="0099FF"/>
                </a:solidFill>
              </a:rPr>
              <a:t>дочери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приветливо раскрытый вход чума,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Что перед тобой распахнула моя </a:t>
            </a:r>
            <a:r>
              <a:rPr lang="ru-RU" sz="4200" b="1" i="1" dirty="0">
                <a:solidFill>
                  <a:srgbClr val="0099FF"/>
                </a:solidFill>
              </a:rPr>
              <a:t>бабушка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в твоё окно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Просторное,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Светлое,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0000FF"/>
                </a:solidFill>
              </a:rPr>
              <a:t>Незарешечённое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Крест-накрест не заклеенное,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 голубыми наличниками,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Со скрипучими ставнями,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 ромашками на подоконнике,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 лицом твоей </a:t>
            </a:r>
            <a:r>
              <a:rPr lang="ru-RU" sz="4700" b="1" i="1" dirty="0">
                <a:solidFill>
                  <a:srgbClr val="0099FF"/>
                </a:solidFill>
              </a:rPr>
              <a:t>матери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Как с портрета улыбающимся.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9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8686800" cy="59046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Небо может прилечь на </a:t>
            </a:r>
            <a:r>
              <a:rPr lang="ru-RU" b="1" i="1" dirty="0">
                <a:solidFill>
                  <a:srgbClr val="0099FF"/>
                </a:solidFill>
              </a:rPr>
              <a:t>поле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Иль на </a:t>
            </a:r>
            <a:r>
              <a:rPr lang="ru-RU" b="1" i="1" dirty="0">
                <a:solidFill>
                  <a:srgbClr val="0099FF"/>
                </a:solidFill>
              </a:rPr>
              <a:t>море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Иль на </a:t>
            </a:r>
            <a:r>
              <a:rPr lang="ru-RU" b="1" i="1" dirty="0">
                <a:solidFill>
                  <a:srgbClr val="0099FF"/>
                </a:solidFill>
              </a:rPr>
              <a:t>тундру</a:t>
            </a:r>
            <a:r>
              <a:rPr lang="ru-RU" b="1" dirty="0">
                <a:solidFill>
                  <a:srgbClr val="0000FF"/>
                </a:solidFill>
              </a:rPr>
              <a:t> —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Отдохнуть после трудной </a:t>
            </a:r>
            <a:r>
              <a:rPr lang="ru-RU" b="1" i="1" dirty="0">
                <a:solidFill>
                  <a:srgbClr val="0099FF"/>
                </a:solidFill>
              </a:rPr>
              <a:t>охоты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Иль </a:t>
            </a:r>
            <a:r>
              <a:rPr lang="ru-RU" b="1" i="1" dirty="0">
                <a:solidFill>
                  <a:srgbClr val="0099FF"/>
                </a:solidFill>
              </a:rPr>
              <a:t>рыбалки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Иль </a:t>
            </a:r>
            <a:r>
              <a:rPr lang="ru-RU" b="1" i="1" dirty="0">
                <a:solidFill>
                  <a:srgbClr val="0099FF"/>
                </a:solidFill>
              </a:rPr>
              <a:t>прополки</a:t>
            </a:r>
            <a:r>
              <a:rPr lang="ru-RU" b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Небо может парить над миром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Выше звёзд,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Выше солнц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галактик.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Небо может стать наилегчайшим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бесшумным,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Как порхание бабочки,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Небо может сделать...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Нет!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16632"/>
            <a:ext cx="8651304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endParaRPr lang="ru-RU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Нет</a:t>
            </a:r>
            <a:r>
              <a:rPr lang="ru-RU" b="1" dirty="0">
                <a:solidFill>
                  <a:srgbClr val="0000FF"/>
                </a:solidFill>
              </a:rPr>
              <a:t>!!!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Другого </a:t>
            </a:r>
            <a:r>
              <a:rPr lang="ru-RU" b="1" dirty="0">
                <a:solidFill>
                  <a:srgbClr val="0000FF"/>
                </a:solidFill>
              </a:rPr>
              <a:t>неба не знаю.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Нет</a:t>
            </a:r>
            <a:r>
              <a:rPr lang="ru-RU" b="1" dirty="0">
                <a:solidFill>
                  <a:srgbClr val="0000FF"/>
                </a:solidFill>
              </a:rPr>
              <a:t>!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Другим </a:t>
            </a:r>
            <a:r>
              <a:rPr lang="ru-RU" b="1" dirty="0">
                <a:solidFill>
                  <a:srgbClr val="0000FF"/>
                </a:solidFill>
              </a:rPr>
              <a:t>оно не бывает.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Нет</a:t>
            </a:r>
            <a:r>
              <a:rPr lang="ru-RU" b="1" dirty="0">
                <a:solidFill>
                  <a:srgbClr val="0000FF"/>
                </a:solidFill>
              </a:rPr>
              <a:t>!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Оно </a:t>
            </a:r>
            <a:r>
              <a:rPr lang="ru-RU" b="1" dirty="0">
                <a:solidFill>
                  <a:srgbClr val="0000FF"/>
                </a:solidFill>
              </a:rPr>
              <a:t>не может стать не небом.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Моё </a:t>
            </a:r>
            <a:r>
              <a:rPr lang="ru-RU" b="1" dirty="0">
                <a:solidFill>
                  <a:srgbClr val="0000FF"/>
                </a:solidFill>
              </a:rPr>
              <a:t>небо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Цветным-цветное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	Под </a:t>
            </a:r>
            <a:r>
              <a:rPr lang="ru-RU" b="1" dirty="0">
                <a:solidFill>
                  <a:srgbClr val="0000FF"/>
                </a:solidFill>
              </a:rPr>
              <a:t>которым и ты живёшь.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1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61653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6600"/>
                </a:solidFill>
              </a:rPr>
              <a:t>Облака </a:t>
            </a:r>
            <a:r>
              <a:rPr lang="ru-RU" b="1" dirty="0">
                <a:solidFill>
                  <a:srgbClr val="006600"/>
                </a:solidFill>
              </a:rPr>
              <a:t>на </a:t>
            </a:r>
            <a:r>
              <a:rPr lang="ru-RU" sz="4000" b="1" i="1" dirty="0">
                <a:solidFill>
                  <a:srgbClr val="0099FF"/>
                </a:solidFill>
              </a:rPr>
              <a:t>небе</a:t>
            </a:r>
            <a:r>
              <a:rPr lang="ru-RU" b="1" dirty="0">
                <a:solidFill>
                  <a:srgbClr val="006600"/>
                </a:solidFill>
              </a:rPr>
              <a:t> высоко?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Нет</a:t>
            </a:r>
            <a:r>
              <a:rPr lang="ru-RU" b="1" dirty="0">
                <a:solidFill>
                  <a:srgbClr val="006600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Не </a:t>
            </a:r>
            <a:r>
              <a:rPr lang="ru-RU" b="1" dirty="0">
                <a:solidFill>
                  <a:srgbClr val="006600"/>
                </a:solidFill>
              </a:rPr>
              <a:t>высоко.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Ведь </a:t>
            </a:r>
            <a:r>
              <a:rPr lang="ru-RU" b="1" dirty="0">
                <a:solidFill>
                  <a:srgbClr val="006600"/>
                </a:solidFill>
              </a:rPr>
              <a:t>солнце выше облаков,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А </a:t>
            </a:r>
            <a:r>
              <a:rPr lang="ru-RU" b="1" dirty="0">
                <a:solidFill>
                  <a:srgbClr val="006600"/>
                </a:solidFill>
              </a:rPr>
              <a:t>тепло его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На </a:t>
            </a:r>
            <a:r>
              <a:rPr lang="ru-RU" b="1" dirty="0">
                <a:solidFill>
                  <a:srgbClr val="006600"/>
                </a:solidFill>
              </a:rPr>
              <a:t>моих плечах.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</a:t>
            </a:r>
            <a:r>
              <a:rPr lang="ru-RU" sz="4400" b="1" i="1" dirty="0" smtClean="0">
                <a:solidFill>
                  <a:srgbClr val="0099FF"/>
                </a:solidFill>
              </a:rPr>
              <a:t>Лес </a:t>
            </a:r>
            <a:r>
              <a:rPr lang="ru-RU" sz="4400" b="1" i="1" dirty="0">
                <a:solidFill>
                  <a:srgbClr val="0099FF"/>
                </a:solidFill>
              </a:rPr>
              <a:t>за озером</a:t>
            </a:r>
            <a:r>
              <a:rPr lang="ru-RU" b="1" dirty="0">
                <a:solidFill>
                  <a:srgbClr val="006600"/>
                </a:solidFill>
              </a:rPr>
              <a:t> далеко?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Нет</a:t>
            </a:r>
            <a:r>
              <a:rPr lang="ru-RU" b="1" dirty="0">
                <a:solidFill>
                  <a:srgbClr val="006600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Не </a:t>
            </a:r>
            <a:r>
              <a:rPr lang="ru-RU" b="1" dirty="0">
                <a:solidFill>
                  <a:srgbClr val="006600"/>
                </a:solidFill>
              </a:rPr>
              <a:t>далеко.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Я </a:t>
            </a:r>
            <a:r>
              <a:rPr lang="ru-RU" b="1" dirty="0">
                <a:solidFill>
                  <a:srgbClr val="006600"/>
                </a:solidFill>
              </a:rPr>
              <a:t>ладонью хлопнул по воде,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6600"/>
                </a:solidFill>
              </a:rPr>
              <a:t>	И </a:t>
            </a:r>
            <a:r>
              <a:rPr lang="ru-RU" b="1" dirty="0">
                <a:solidFill>
                  <a:srgbClr val="006600"/>
                </a:solidFill>
              </a:rPr>
              <a:t>лес далёкий закачался.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10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543346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C0000"/>
                </a:solidFill>
              </a:rPr>
              <a:t>* * *</a:t>
            </a:r>
            <a:endParaRPr lang="ru-RU" b="1" dirty="0">
              <a:solidFill>
                <a:srgbClr val="CC0000"/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CC0000"/>
                </a:solidFill>
              </a:rPr>
              <a:t>Оставило </a:t>
            </a:r>
            <a:r>
              <a:rPr lang="ru-RU" b="1" i="1" dirty="0">
                <a:solidFill>
                  <a:srgbClr val="0099FF"/>
                </a:solidFill>
              </a:rPr>
              <a:t>небо</a:t>
            </a:r>
            <a:r>
              <a:rPr lang="ru-RU" b="1" dirty="0">
                <a:solidFill>
                  <a:srgbClr val="CC0000"/>
                </a:solidFill>
              </a:rPr>
              <a:t> меня замерзать на осеннем ветру.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C0000"/>
                </a:solidFill>
              </a:rPr>
              <a:t>Но я сильная. Вытру слёзы.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C0000"/>
                </a:solidFill>
              </a:rPr>
              <a:t>Прощай, любимый.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4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64949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Но утром </a:t>
            </a:r>
            <a:r>
              <a:rPr lang="ru-RU" sz="4800" b="1" i="1" dirty="0">
                <a:solidFill>
                  <a:srgbClr val="0099FF"/>
                </a:solidFill>
              </a:rPr>
              <a:t>небо</a:t>
            </a:r>
            <a:r>
              <a:rPr lang="ru-RU" b="1" dirty="0">
                <a:solidFill>
                  <a:srgbClr val="CC0000"/>
                </a:solidFill>
              </a:rPr>
              <a:t> встрепенулось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C0000"/>
                </a:solidFill>
              </a:rPr>
              <a:t>От </a:t>
            </a:r>
            <a:r>
              <a:rPr lang="ru-RU" b="1" dirty="0">
                <a:solidFill>
                  <a:srgbClr val="CC0000"/>
                </a:solidFill>
              </a:rPr>
              <a:t>криков улетающих гусей…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И тонкий лёд по краю озера сверкал</a:t>
            </a:r>
            <a:r>
              <a:rPr lang="ru-RU" b="1" dirty="0" smtClean="0">
                <a:solidFill>
                  <a:srgbClr val="CC0000"/>
                </a:solidFill>
              </a:rPr>
              <a:t>.</a:t>
            </a:r>
          </a:p>
          <a:p>
            <a:pPr marL="457200" lvl="1" indent="0">
              <a:buNone/>
            </a:pPr>
            <a:r>
              <a:rPr lang="ru-RU" sz="4800" b="1" dirty="0" smtClean="0">
                <a:solidFill>
                  <a:srgbClr val="CC0000"/>
                </a:solidFill>
              </a:rPr>
              <a:t>*   *   *</a:t>
            </a:r>
            <a:endParaRPr lang="ru-RU" sz="4800" b="1" dirty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Усталый день простился с солнцем.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Уснуло </a:t>
            </a:r>
            <a:r>
              <a:rPr lang="ru-RU" sz="4800" b="1" i="1" dirty="0">
                <a:solidFill>
                  <a:srgbClr val="0099FF"/>
                </a:solidFill>
              </a:rPr>
              <a:t>небо</a:t>
            </a:r>
            <a:r>
              <a:rPr lang="ru-RU" b="1" dirty="0">
                <a:solidFill>
                  <a:srgbClr val="CC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Погрустим.</a:t>
            </a:r>
          </a:p>
          <a:p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C0000"/>
                </a:solidFill>
              </a:rPr>
              <a:t>Особой </a:t>
            </a:r>
            <a:r>
              <a:rPr lang="ru-RU" b="1" dirty="0">
                <a:solidFill>
                  <a:srgbClr val="CC0000"/>
                </a:solidFill>
              </a:rPr>
              <a:t>ценностью в поэтическом мире Юрия Вэллы обладает всё, связанное с природой, с каждым её проявлением. Повторяющийся из года в год первый снег обладает способностью преобразования человека, который вышел «серый, серый, серый», но увидел «всё в снегу», заметил, как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Сизые пушинки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воздухе парят,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Лёгкие снежинки.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Тают на лице,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Падают на плечи…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     	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8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CC0000"/>
              </a:solidFill>
            </a:endParaRPr>
          </a:p>
          <a:p>
            <a:endParaRPr lang="ru-RU" b="1" dirty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C0000"/>
                </a:solidFill>
              </a:rPr>
              <a:t>И </a:t>
            </a:r>
            <a:r>
              <a:rPr lang="ru-RU" b="1" dirty="0">
                <a:solidFill>
                  <a:srgbClr val="CC0000"/>
                </a:solidFill>
              </a:rPr>
              <a:t>мир человека стал другим: увиденное он воспринимает как радостную встречу,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стоит уже,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Белый, белый, белый,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Тот же человек,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Что был серый, </a:t>
            </a:r>
            <a:r>
              <a:rPr lang="ru-RU" b="1" dirty="0" smtClean="0">
                <a:solidFill>
                  <a:srgbClr val="0000FF"/>
                </a:solidFill>
              </a:rPr>
              <a:t>серый.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3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C0000"/>
                </a:solidFill>
              </a:rPr>
              <a:t>В </a:t>
            </a:r>
            <a:r>
              <a:rPr lang="ru-RU" b="1" dirty="0">
                <a:solidFill>
                  <a:srgbClr val="CC0000"/>
                </a:solidFill>
              </a:rPr>
              <a:t>природе кроется доброе для человека начало: необходимо только уметь читать её язык, как это получается у лирического героя такой миниатюры: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Сегодня утром дождь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Дорогу мне переступил.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Когда-то дед мне говорил,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Что дождь такой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Несёт удачу.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Я по селу иду,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Лицо своё не пряча,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И чистою водой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Дождь заполняет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Следы мои…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	</a:t>
            </a:r>
            <a:r>
              <a:rPr lang="ru-RU" b="1" dirty="0">
                <a:solidFill>
                  <a:srgbClr val="CC0000"/>
                </a:solidFill>
              </a:rPr>
              <a:t>Дождь, о чём издревле свидетельствуют народные приметы, у Юрия Вэллы не просто приносит удачу, он наполняет мир чистотой, сохраняя в таком состоянии следы человека. </a:t>
            </a:r>
          </a:p>
          <a:p>
            <a:endParaRPr lang="ru-RU" b="1" dirty="0">
              <a:solidFill>
                <a:srgbClr val="CC0000"/>
              </a:solidFill>
            </a:endParaRP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1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2656" y="-99392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32656" y="836712"/>
            <a:ext cx="12097344" cy="59224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dirty="0" smtClean="0">
              <a:solidFill>
                <a:srgbClr val="CC0000"/>
              </a:solidFill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CC0000"/>
              </a:solidFill>
            </a:endParaRP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CC0000"/>
                </a:solidFill>
              </a:rPr>
              <a:t>ИСТОКИ </a:t>
            </a:r>
            <a:r>
              <a:rPr lang="ru-RU" sz="4400" b="1" dirty="0">
                <a:solidFill>
                  <a:srgbClr val="CC0000"/>
                </a:solidFill>
              </a:rPr>
              <a:t>СОЗНАНИЯ НАРОДА КАК ОДНА ИЗ ГЛАВНЫХ ЦЕННОСТЕЙ В ТВОРЧЕСТВЕ ЮРИЯ ВЭЛЛЫ</a:t>
            </a:r>
            <a:br>
              <a:rPr lang="ru-RU" sz="4400" b="1" dirty="0">
                <a:solidFill>
                  <a:srgbClr val="CC0000"/>
                </a:solidFill>
              </a:rPr>
            </a:br>
            <a:endParaRPr lang="ru-RU" sz="44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507342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Я мечтаю, чтобы мы – люди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Научились говорить о Родине,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 произнося этого слова…</a:t>
            </a:r>
          </a:p>
          <a:p>
            <a:endParaRPr lang="ru-RU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Я мечтаю, чтобы мы – люди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Научились говорить о </a:t>
            </a:r>
            <a:r>
              <a:rPr lang="ru-RU" sz="4800" b="1" i="1" dirty="0">
                <a:solidFill>
                  <a:srgbClr val="0000FF"/>
                </a:solidFill>
              </a:rPr>
              <a:t>Любви</a:t>
            </a:r>
            <a:r>
              <a:rPr lang="ru-RU" b="1" dirty="0">
                <a:solidFill>
                  <a:srgbClr val="0000FF"/>
                </a:solidFill>
              </a:rPr>
              <a:t>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  клянясь в любви…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7196" y="908720"/>
            <a:ext cx="9141684" cy="5949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Из песни  </a:t>
            </a:r>
            <a:r>
              <a:rPr lang="ru-RU" b="1" i="1" dirty="0" err="1"/>
              <a:t>Аули</a:t>
            </a:r>
            <a:r>
              <a:rPr lang="ru-RU" b="1" i="1" dirty="0"/>
              <a:t>-Оленевода: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…</a:t>
            </a:r>
            <a:r>
              <a:rPr lang="ru-RU" b="1" dirty="0">
                <a:solidFill>
                  <a:srgbClr val="0000FF"/>
                </a:solidFill>
              </a:rPr>
              <a:t>Может быть, </a:t>
            </a:r>
            <a:r>
              <a:rPr lang="ru-RU" sz="4800" b="1" i="1" dirty="0">
                <a:solidFill>
                  <a:srgbClr val="0000FF"/>
                </a:solidFill>
              </a:rPr>
              <a:t>Любовь</a:t>
            </a:r>
            <a:r>
              <a:rPr lang="ru-RU" b="1" dirty="0">
                <a:solidFill>
                  <a:srgbClr val="0000FF"/>
                </a:solidFill>
              </a:rPr>
              <a:t>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Это свежий след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Твоей оленьей упряжки?</a:t>
            </a:r>
          </a:p>
          <a:p>
            <a:endParaRPr lang="ru-RU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Может быть, </a:t>
            </a:r>
            <a:r>
              <a:rPr lang="ru-RU" sz="4800" b="1" i="1" dirty="0">
                <a:solidFill>
                  <a:srgbClr val="0000FF"/>
                </a:solidFill>
              </a:rPr>
              <a:t>Любовь</a:t>
            </a:r>
            <a:r>
              <a:rPr lang="ru-RU" b="1" dirty="0">
                <a:solidFill>
                  <a:srgbClr val="0000FF"/>
                </a:solidFill>
              </a:rPr>
              <a:t>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Это новый чум,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Который мы сегодня поставили на снегу?..</a:t>
            </a:r>
          </a:p>
        </p:txBody>
      </p:sp>
    </p:spTree>
    <p:extLst>
      <p:ext uri="{BB962C8B-B14F-4D97-AF65-F5344CB8AC3E}">
        <p14:creationId xmlns:p14="http://schemas.microsoft.com/office/powerpoint/2010/main" val="10958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57748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rgbClr val="CC0000"/>
              </a:solidFill>
            </a:endParaRPr>
          </a:p>
          <a:p>
            <a:pPr marL="0" indent="0" algn="ctr">
              <a:buNone/>
            </a:pPr>
            <a:r>
              <a:rPr lang="ru-RU" sz="4800" b="1" i="1" dirty="0">
                <a:solidFill>
                  <a:srgbClr val="0099FF"/>
                </a:solidFill>
              </a:rPr>
              <a:t>Любовь</a:t>
            </a:r>
            <a:r>
              <a:rPr lang="ru-RU" b="1" dirty="0">
                <a:solidFill>
                  <a:srgbClr val="CC0000"/>
                </a:solidFill>
              </a:rPr>
              <a:t> стучит в мой дом.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C0000"/>
                </a:solidFill>
              </a:rPr>
              <a:t>Но засов на дверях заржавел.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C0000"/>
                </a:solidFill>
              </a:rPr>
              <a:t>Уходи, напрасно сердце тревожишь.</a:t>
            </a:r>
          </a:p>
          <a:p>
            <a:pPr algn="ctr"/>
            <a:endParaRPr lang="ru-RU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Ветку </a:t>
            </a:r>
            <a:r>
              <a:rPr lang="ru-RU" b="1" dirty="0">
                <a:solidFill>
                  <a:srgbClr val="0000FF"/>
                </a:solidFill>
              </a:rPr>
              <a:t>цветущей сливы перевязала шёлком.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Любимый, приди ко мне, когда родится луна.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Ждала и глотала слёзы: милый ушёл к другой.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Н</a:t>
            </a:r>
            <a:r>
              <a:rPr lang="ru-RU" b="1" dirty="0" smtClean="0">
                <a:solidFill>
                  <a:srgbClr val="0000FF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C0000"/>
                </a:solidFill>
              </a:rPr>
              <a:t>*  *  *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 Скверная </a:t>
            </a:r>
            <a:r>
              <a:rPr lang="ru-RU" b="1" dirty="0">
                <a:solidFill>
                  <a:srgbClr val="0000FF"/>
                </a:solidFill>
              </a:rPr>
              <a:t>погода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Город</a:t>
            </a:r>
            <a:r>
              <a:rPr lang="ru-RU" b="1" dirty="0">
                <a:solidFill>
                  <a:srgbClr val="0000FF"/>
                </a:solidFill>
              </a:rPr>
              <a:t>. Стою на остановке автобусной.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Дождь. Машины </a:t>
            </a:r>
            <a:r>
              <a:rPr lang="ru-RU" b="1" dirty="0" err="1">
                <a:solidFill>
                  <a:srgbClr val="0000FF"/>
                </a:solidFill>
              </a:rPr>
              <a:t>пробрызгивают</a:t>
            </a:r>
            <a:r>
              <a:rPr lang="ru-RU" b="1" dirty="0">
                <a:solidFill>
                  <a:srgbClr val="0000FF"/>
                </a:solidFill>
              </a:rPr>
              <a:t> мимо,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Но ты сегодня опять не позвонила.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36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688632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За </a:t>
            </a:r>
            <a:r>
              <a:rPr lang="ru-RU" b="1" dirty="0">
                <a:solidFill>
                  <a:srgbClr val="0000FF"/>
                </a:solidFill>
              </a:rPr>
              <a:t>шуткой обидной и злой спрячу нежность свою.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Только море </a:t>
            </a:r>
            <a:r>
              <a:rPr lang="ru-RU" sz="4800" b="1" i="1" dirty="0">
                <a:solidFill>
                  <a:srgbClr val="0000FF"/>
                </a:solidFill>
              </a:rPr>
              <a:t>любовь</a:t>
            </a:r>
            <a:r>
              <a:rPr lang="ru-RU" b="1" dirty="0">
                <a:solidFill>
                  <a:srgbClr val="0000FF"/>
                </a:solidFill>
              </a:rPr>
              <a:t> мою знает.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Да белая чайка.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Та, что страстно целует холодные волны.</a:t>
            </a:r>
          </a:p>
        </p:txBody>
      </p:sp>
    </p:spTree>
    <p:extLst>
      <p:ext uri="{BB962C8B-B14F-4D97-AF65-F5344CB8AC3E}">
        <p14:creationId xmlns:p14="http://schemas.microsoft.com/office/powerpoint/2010/main" val="751600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У меня на ладони просыпается </a:t>
            </a:r>
            <a:r>
              <a:rPr lang="ru-RU" sz="4400" b="1" i="1" dirty="0">
                <a:solidFill>
                  <a:srgbClr val="0099FF"/>
                </a:solidFill>
              </a:rPr>
              <a:t>солнце</a:t>
            </a:r>
            <a:r>
              <a:rPr lang="ru-RU" b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У меня на ладони </a:t>
            </a:r>
            <a:r>
              <a:rPr lang="ru-RU" sz="4000" b="1" i="1" dirty="0">
                <a:solidFill>
                  <a:srgbClr val="0099FF"/>
                </a:solidFill>
              </a:rPr>
              <a:t>птицы</a:t>
            </a:r>
            <a:r>
              <a:rPr lang="ru-RU" b="1" dirty="0">
                <a:solidFill>
                  <a:srgbClr val="0000FF"/>
                </a:solidFill>
              </a:rPr>
              <a:t> песни поют.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У меня на ладони </a:t>
            </a:r>
            <a:r>
              <a:rPr lang="ru-RU" sz="4000" b="1" i="1" dirty="0">
                <a:solidFill>
                  <a:srgbClr val="0099FF"/>
                </a:solidFill>
              </a:rPr>
              <a:t>дождик</a:t>
            </a:r>
            <a:r>
              <a:rPr lang="ru-RU" b="1" dirty="0">
                <a:solidFill>
                  <a:srgbClr val="0000FF"/>
                </a:solidFill>
              </a:rPr>
              <a:t> пляшет, смеётся.</a:t>
            </a:r>
          </a:p>
          <a:p>
            <a:pPr marL="0" indent="0">
              <a:buNone/>
            </a:pPr>
            <a:r>
              <a:rPr lang="ru-RU" sz="4000" b="1" i="1" dirty="0">
                <a:solidFill>
                  <a:srgbClr val="0099FF"/>
                </a:solidFill>
              </a:rPr>
              <a:t>Журавли</a:t>
            </a:r>
            <a:r>
              <a:rPr lang="ru-RU" b="1" dirty="0">
                <a:solidFill>
                  <a:srgbClr val="0000FF"/>
                </a:solidFill>
              </a:rPr>
              <a:t> за деревню на болото зовут...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74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8686800" cy="58772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Я не знаю, что за сила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Таится в этой маленькой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Таёжной </a:t>
            </a:r>
            <a:r>
              <a:rPr lang="ru-RU" sz="4400" b="1" i="1" dirty="0">
                <a:solidFill>
                  <a:srgbClr val="0099FF"/>
                </a:solidFill>
              </a:rPr>
              <a:t>речушке</a:t>
            </a:r>
            <a:r>
              <a:rPr lang="ru-RU" b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Но каждый раз продираешься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Через заросли шиповника,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Через непролазную осоку,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Чтобы хоть на мгновение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Вновь увидеть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Эту таинственную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Завораживающую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Струю </a:t>
            </a:r>
            <a:r>
              <a:rPr lang="ru-RU" sz="4400" b="1" i="1" dirty="0">
                <a:solidFill>
                  <a:srgbClr val="0099FF"/>
                </a:solidFill>
              </a:rPr>
              <a:t>живой</a:t>
            </a:r>
            <a:r>
              <a:rPr lang="ru-RU" b="1" dirty="0">
                <a:solidFill>
                  <a:srgbClr val="0000FF"/>
                </a:solidFill>
              </a:rPr>
              <a:t> реки…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516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7606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33CC"/>
                </a:solidFill>
              </a:rPr>
              <a:t>Ворон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33CC"/>
                </a:solidFill>
              </a:rPr>
              <a:t>Записки ненца, побывавшего в Америке в гостях у индейцев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Перед сном думал о своих родственниках. Вспоминал времена, когда моих предков насильно переводили от кочевой жизни к оседлой, как весной с открытием навигации первая баржа приходила в колхозную деревню с водкой вместо муки и чая, как плакал я, когда не было в деревне ни одного трезвого родственника, и написал сегодня строки:</a:t>
            </a:r>
          </a:p>
          <a:p>
            <a:r>
              <a:rPr lang="ru-RU" b="1" i="1" dirty="0">
                <a:solidFill>
                  <a:srgbClr val="0000FF"/>
                </a:solidFill>
              </a:rPr>
              <a:t>Путь от кочевой жизни к оседлой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893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408712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3399"/>
                </a:solidFill>
              </a:rPr>
              <a:t>1</a:t>
            </a:r>
            <a:r>
              <a:rPr lang="ru-RU" b="1" i="1" dirty="0">
                <a:solidFill>
                  <a:srgbClr val="003399"/>
                </a:solidFill>
              </a:rPr>
              <a:t>. На стойбище соседа: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одну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протянет кусок рыбы.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вторую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протянет кусок мяса.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третьем доме для меня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согласится разделить трапезу.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84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260648"/>
            <a:ext cx="8795320" cy="5865515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endParaRPr lang="ru-RU" b="1" i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3399"/>
                </a:solidFill>
              </a:rPr>
              <a:t>2</a:t>
            </a:r>
            <a:r>
              <a:rPr lang="ru-RU" b="1" i="1" dirty="0">
                <a:solidFill>
                  <a:srgbClr val="003399"/>
                </a:solidFill>
              </a:rPr>
              <a:t>. На родном стойбище: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одну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протянет кусок хлеба.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вторую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протянет кусок пирога.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третьем доме для меня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подоит дитя коровы.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0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7577" y="-297"/>
            <a:ext cx="1219915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«Когда ханты выезжает на нарте из леса в открытую тундру, он </a:t>
            </a:r>
            <a:r>
              <a:rPr lang="ru-RU" b="1" dirty="0" smtClean="0">
                <a:solidFill>
                  <a:srgbClr val="0000FF"/>
                </a:solidFill>
              </a:rPr>
              <a:t>ёжится </a:t>
            </a:r>
            <a:r>
              <a:rPr lang="ru-RU" b="1" dirty="0">
                <a:solidFill>
                  <a:srgbClr val="0000FF"/>
                </a:solidFill>
              </a:rPr>
              <a:t>от ветра, ненец — распрямляется и </a:t>
            </a:r>
            <a:r>
              <a:rPr lang="ru-RU" b="1" dirty="0" smtClean="0">
                <a:solidFill>
                  <a:srgbClr val="0000FF"/>
                </a:solidFill>
              </a:rPr>
              <a:t>поёт </a:t>
            </a:r>
            <a:r>
              <a:rPr lang="ru-RU" b="1" dirty="0">
                <a:solidFill>
                  <a:srgbClr val="0000FF"/>
                </a:solidFill>
              </a:rPr>
              <a:t>песню.</a:t>
            </a:r>
          </a:p>
          <a:p>
            <a:r>
              <a:rPr lang="ru-RU" b="1" dirty="0">
                <a:solidFill>
                  <a:srgbClr val="0000FF"/>
                </a:solidFill>
              </a:rPr>
              <a:t>Когда ханты, переехав низину, вновь въезжает в лес, он чувствует себя привольно, ненец — скованно.</a:t>
            </a:r>
          </a:p>
          <a:p>
            <a:r>
              <a:rPr lang="ru-RU" b="1" dirty="0">
                <a:solidFill>
                  <a:srgbClr val="0000FF"/>
                </a:solidFill>
              </a:rPr>
              <a:t>В пути ненец следит за собой как бы с неба, представляя себя на карте точкой. Ханты примечает дерево и держит путь на него, затем примечает мыс и движется к нему, он помнит каждую точку своих угодий.</a:t>
            </a:r>
          </a:p>
          <a:p>
            <a:r>
              <a:rPr lang="ru-RU" b="1" dirty="0">
                <a:solidFill>
                  <a:srgbClr val="0000FF"/>
                </a:solidFill>
              </a:rPr>
              <a:t>Если у ненца сломался лодочный мотор, он сидит перед ним и мысленно раскручивает гайки. Докрутив их в голове, он пускает в ход руки. Ханты сразу начинает раскручивать гайки руками, его руки сами помнят мотор».</a:t>
            </a:r>
          </a:p>
          <a:p>
            <a:r>
              <a:rPr lang="ru-RU" i="1" dirty="0" smtClean="0">
                <a:solidFill>
                  <a:srgbClr val="0000FF"/>
                </a:solidFill>
              </a:rPr>
              <a:t>(суждение </a:t>
            </a:r>
            <a:r>
              <a:rPr lang="ru-RU" i="1" dirty="0">
                <a:solidFill>
                  <a:srgbClr val="0000FF"/>
                </a:solidFill>
              </a:rPr>
              <a:t>Ю. </a:t>
            </a:r>
            <a:r>
              <a:rPr lang="ru-RU" i="1" dirty="0" err="1" smtClean="0">
                <a:solidFill>
                  <a:srgbClr val="0000FF"/>
                </a:solidFill>
              </a:rPr>
              <a:t>Вэллы</a:t>
            </a:r>
            <a:r>
              <a:rPr lang="ru-RU" i="1" dirty="0" smtClean="0">
                <a:solidFill>
                  <a:srgbClr val="0000FF"/>
                </a:solidFill>
              </a:rPr>
              <a:t> в пересказе А. В</a:t>
            </a:r>
            <a:r>
              <a:rPr lang="ru-RU" i="1" dirty="0">
                <a:solidFill>
                  <a:srgbClr val="0000FF"/>
                </a:solidFill>
              </a:rPr>
              <a:t>. </a:t>
            </a:r>
            <a:r>
              <a:rPr lang="ru-RU" i="1" dirty="0" smtClean="0">
                <a:solidFill>
                  <a:srgbClr val="0000FF"/>
                </a:solidFill>
              </a:rPr>
              <a:t>Головнёва)</a:t>
            </a:r>
            <a:endParaRPr lang="ru-RU" i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7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8928992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3399"/>
                </a:solidFill>
              </a:rPr>
              <a:t>3</a:t>
            </a:r>
            <a:r>
              <a:rPr lang="ru-RU" b="1" i="1" dirty="0" smtClean="0">
                <a:solidFill>
                  <a:srgbClr val="003399"/>
                </a:solidFill>
              </a:rPr>
              <a:t>. В </a:t>
            </a:r>
            <a:r>
              <a:rPr lang="ru-RU" b="1" i="1" dirty="0">
                <a:solidFill>
                  <a:srgbClr val="003399"/>
                </a:solidFill>
              </a:rPr>
              <a:t>соседней деревне: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одну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протянет кружку пива.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вторую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предложит отведать водки.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третьем доме для меня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в день рождения устроит попойку.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936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8892480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endParaRPr lang="ru-RU" b="1" i="1" dirty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3399"/>
                </a:solidFill>
              </a:rPr>
              <a:t>4</a:t>
            </a:r>
            <a:r>
              <a:rPr lang="ru-RU" b="1" i="1" dirty="0">
                <a:solidFill>
                  <a:srgbClr val="003399"/>
                </a:solidFill>
              </a:rPr>
              <a:t>. В родном селе: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одну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предложит мне опохмелиться.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Открою вторую дверь –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предложит обмыть </a:t>
            </a:r>
            <a:r>
              <a:rPr lang="ru-RU" b="1" dirty="0" smtClean="0">
                <a:solidFill>
                  <a:srgbClr val="0000FF"/>
                </a:solidFill>
              </a:rPr>
              <a:t>её </a:t>
            </a:r>
            <a:r>
              <a:rPr lang="ru-RU" b="1" dirty="0">
                <a:solidFill>
                  <a:srgbClr val="0000FF"/>
                </a:solidFill>
              </a:rPr>
              <a:t>новую покупку.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 третьем доме со мной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Женщина будет каждодневно пьянствовать.</a:t>
            </a:r>
          </a:p>
        </p:txBody>
      </p:sp>
    </p:spTree>
    <p:extLst>
      <p:ext uri="{BB962C8B-B14F-4D97-AF65-F5344CB8AC3E}">
        <p14:creationId xmlns:p14="http://schemas.microsoft.com/office/powerpoint/2010/main" val="1157929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361459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>
              <a:solidFill>
                <a:srgbClr val="003399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3399"/>
                </a:solidFill>
              </a:rPr>
              <a:t>5</a:t>
            </a:r>
            <a:r>
              <a:rPr lang="ru-RU" b="1" i="1" dirty="0">
                <a:solidFill>
                  <a:srgbClr val="003399"/>
                </a:solidFill>
              </a:rPr>
              <a:t>. Эпилог: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Сумею ли 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Когда-нибудь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Вернуться к началу пути?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80512" cy="6453336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00FF"/>
                </a:solidFill>
              </a:rPr>
              <a:t>*  *  *</a:t>
            </a:r>
            <a:endParaRPr lang="ru-RU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Не пей вина.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Возрадуйся солнцу и  дождику слепому,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Что пыль людскую прибивает к  земле.</a:t>
            </a:r>
          </a:p>
          <a:p>
            <a:endParaRPr lang="ru-RU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На трезвую голову легче шагать.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На трезвую голову легче мечтать.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FF"/>
                </a:solidFill>
              </a:rPr>
              <a:t>На трезвую голову легче летать.</a:t>
            </a:r>
          </a:p>
          <a:p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35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FF"/>
                </a:solidFill>
              </a:rPr>
              <a:t>Сегодня </a:t>
            </a:r>
            <a:r>
              <a:rPr lang="ru-RU" b="1" dirty="0">
                <a:solidFill>
                  <a:srgbClr val="0000FF"/>
                </a:solidFill>
              </a:rPr>
              <a:t>у меня брали интервью, и один из вопросов был задан о нитях родства между коренными народами Америки и российской Сибири. Я сказал</a:t>
            </a:r>
            <a:r>
              <a:rPr lang="ru-RU" b="1" dirty="0" smtClean="0">
                <a:solidFill>
                  <a:srgbClr val="0000FF"/>
                </a:solidFill>
              </a:rPr>
              <a:t>:</a:t>
            </a:r>
            <a:endParaRPr lang="ru-RU" b="1" dirty="0" smtClean="0">
              <a:solidFill>
                <a:srgbClr val="0099FF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99FF"/>
                </a:solidFill>
              </a:rPr>
              <a:t>— </a:t>
            </a:r>
            <a:r>
              <a:rPr lang="ru-RU" b="1" dirty="0">
                <a:solidFill>
                  <a:srgbClr val="0099FF"/>
                </a:solidFill>
              </a:rPr>
              <a:t>Генетическими поисками родства пусть </a:t>
            </a:r>
            <a:r>
              <a:rPr lang="ru-RU" b="1" dirty="0" smtClean="0">
                <a:solidFill>
                  <a:srgbClr val="0099FF"/>
                </a:solidFill>
              </a:rPr>
              <a:t>учёные-генетики </a:t>
            </a:r>
            <a:r>
              <a:rPr lang="ru-RU" b="1" dirty="0">
                <a:solidFill>
                  <a:srgbClr val="0099FF"/>
                </a:solidFill>
              </a:rPr>
              <a:t>занимаются. Этнографы и лингвисты, сравнивая языки, часто запутываются в заимствованных словах. Мы, писатели, должны искать родство в </a:t>
            </a:r>
            <a:r>
              <a:rPr lang="ru-RU" sz="4300" b="1" i="1" dirty="0">
                <a:solidFill>
                  <a:srgbClr val="0099FF"/>
                </a:solidFill>
              </a:rPr>
              <a:t>Слове</a:t>
            </a:r>
            <a:r>
              <a:rPr lang="ru-RU" b="1" dirty="0">
                <a:solidFill>
                  <a:srgbClr val="0099FF"/>
                </a:solidFill>
              </a:rPr>
              <a:t>. </a:t>
            </a:r>
            <a:endParaRPr lang="ru-RU" b="1" dirty="0" smtClean="0">
              <a:solidFill>
                <a:srgbClr val="0099FF"/>
              </a:solidFill>
            </a:endParaRPr>
          </a:p>
          <a:p>
            <a:endParaRPr lang="ru-RU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77197" y="908720"/>
            <a:ext cx="9498391" cy="5998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33CC"/>
                </a:solidFill>
              </a:rPr>
              <a:t>Я думаю, что истинное родство разноязыких народов проявляется в поэзии, в чувствах, побуждаемых поэзией, не в отдельных словах и строках, а за словами или между строк — там, где поэт глубоко прячет своё сокровенное или чуть-чуть приоткрывает своё нечто тайное и сакральное, доступное и понятное возвышенным душам любой национальности…</a:t>
            </a:r>
          </a:p>
          <a:p>
            <a:endParaRPr lang="ru-RU" b="1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33CC"/>
                </a:solidFill>
              </a:rPr>
              <a:t>Давайте </a:t>
            </a:r>
            <a:r>
              <a:rPr lang="ru-RU" b="1" dirty="0">
                <a:solidFill>
                  <a:srgbClr val="0033CC"/>
                </a:solidFill>
              </a:rPr>
              <a:t>поговорим на этом уровне!..</a:t>
            </a:r>
          </a:p>
          <a:p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94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036496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b="1" dirty="0" smtClean="0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00FF"/>
                </a:solidFill>
              </a:rPr>
              <a:t>«…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ru-RU" sz="3600" b="1" dirty="0" smtClean="0">
                <a:solidFill>
                  <a:srgbClr val="0000FF"/>
                </a:solidFill>
              </a:rPr>
              <a:t>Поэтические </a:t>
            </a:r>
            <a:r>
              <a:rPr lang="ru-RU" sz="3600" b="1" dirty="0">
                <a:solidFill>
                  <a:srgbClr val="0000FF"/>
                </a:solidFill>
              </a:rPr>
              <a:t>возможности больших языков почти исчерпаны. Трудней стало находить новый, свежий, неиспользованный ранее поэтический образ. Сегодня наши младописьменные языки способны привнести в Человечество свежие поэтические образы, свежее поэтическое мировоззрение, новое поэтическое </a:t>
            </a:r>
            <a:r>
              <a:rPr lang="ru-RU" sz="3600" b="1" dirty="0" smtClean="0">
                <a:solidFill>
                  <a:srgbClr val="0000FF"/>
                </a:solidFill>
              </a:rPr>
              <a:t>Слово».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196" y="-49070"/>
            <a:ext cx="9498391" cy="69561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6400" b="1" dirty="0" smtClean="0"/>
          </a:p>
          <a:p>
            <a:pPr marL="0" indent="0" algn="ctr">
              <a:buNone/>
            </a:pPr>
            <a:r>
              <a:rPr lang="ru-RU" sz="6400" b="1" dirty="0" smtClean="0">
                <a:solidFill>
                  <a:srgbClr val="CC0000"/>
                </a:solidFill>
              </a:rPr>
              <a:t>Спасибо за внимание!</a:t>
            </a:r>
            <a:endParaRPr lang="ru-RU" sz="64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8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7577" y="-297"/>
            <a:ext cx="1219915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645333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8000"/>
                </a:solidFill>
              </a:rPr>
              <a:t>	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8000"/>
                </a:solidFill>
              </a:rPr>
              <a:t>	</a:t>
            </a:r>
            <a:r>
              <a:rPr lang="ru-RU" sz="4000" b="1" dirty="0" smtClean="0">
                <a:solidFill>
                  <a:srgbClr val="006600"/>
                </a:solidFill>
              </a:rPr>
              <a:t>Три </a:t>
            </a:r>
            <a:r>
              <a:rPr lang="ru-RU" sz="4000" b="1" dirty="0">
                <a:solidFill>
                  <a:srgbClr val="006600"/>
                </a:solidFill>
              </a:rPr>
              <a:t>—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6600"/>
                </a:solidFill>
              </a:rPr>
              <a:t>	Число </a:t>
            </a:r>
            <a:r>
              <a:rPr lang="ru-RU" sz="4000" b="1" dirty="0">
                <a:solidFill>
                  <a:srgbClr val="006600"/>
                </a:solidFill>
              </a:rPr>
              <a:t>из чужого фольклора,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6600"/>
                </a:solidFill>
              </a:rPr>
              <a:t>	Не </a:t>
            </a:r>
            <a:r>
              <a:rPr lang="ru-RU" sz="4000" b="1" dirty="0">
                <a:solidFill>
                  <a:srgbClr val="006600"/>
                </a:solidFill>
              </a:rPr>
              <a:t>имеющего к моим сородичам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6600"/>
                </a:solidFill>
              </a:rPr>
              <a:t>	И </a:t>
            </a:r>
            <a:r>
              <a:rPr lang="ru-RU" sz="4000" b="1" dirty="0">
                <a:solidFill>
                  <a:srgbClr val="006600"/>
                </a:solidFill>
              </a:rPr>
              <a:t>ко мне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6600"/>
                </a:solidFill>
              </a:rPr>
              <a:t>	Никакого </a:t>
            </a:r>
            <a:r>
              <a:rPr lang="ru-RU" sz="4000" b="1" dirty="0">
                <a:solidFill>
                  <a:srgbClr val="006600"/>
                </a:solidFill>
              </a:rPr>
              <a:t>отношения.</a:t>
            </a:r>
          </a:p>
          <a:p>
            <a:endParaRPr lang="ru-RU" sz="4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648" y="833123"/>
            <a:ext cx="11089232" cy="59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0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0625" y="908720"/>
            <a:ext cx="12205250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C0000"/>
                </a:solidFill>
              </a:rPr>
              <a:t>Истоки сознания народа </a:t>
            </a:r>
            <a:r>
              <a:rPr lang="ru-RU" b="1" dirty="0" smtClean="0">
                <a:solidFill>
                  <a:srgbClr val="CC0000"/>
                </a:solidFill>
              </a:rPr>
              <a:t>кроются (из рассказа </a:t>
            </a:r>
            <a:r>
              <a:rPr lang="ru-RU" b="1" dirty="0">
                <a:solidFill>
                  <a:srgbClr val="CC0000"/>
                </a:solidFill>
              </a:rPr>
              <a:t>«</a:t>
            </a:r>
            <a:r>
              <a:rPr lang="ru-RU" b="1" dirty="0" err="1">
                <a:solidFill>
                  <a:srgbClr val="CC0000"/>
                </a:solidFill>
              </a:rPr>
              <a:t>Шай-ики</a:t>
            </a:r>
            <a:r>
              <a:rPr lang="ru-RU" b="1" dirty="0" smtClean="0">
                <a:solidFill>
                  <a:srgbClr val="CC0000"/>
                </a:solidFill>
              </a:rPr>
              <a:t>»): </a:t>
            </a:r>
            <a:endParaRPr lang="ru-RU" b="1" dirty="0">
              <a:solidFill>
                <a:srgbClr val="CC0000"/>
              </a:solidFill>
            </a:endParaRPr>
          </a:p>
          <a:p>
            <a:r>
              <a:rPr lang="ru-RU" b="1" dirty="0">
                <a:solidFill>
                  <a:srgbClr val="0000FF"/>
                </a:solidFill>
              </a:rPr>
              <a:t>«Достичь возраста первого шага…». </a:t>
            </a:r>
          </a:p>
          <a:p>
            <a:r>
              <a:rPr lang="ru-RU" b="1" dirty="0">
                <a:solidFill>
                  <a:srgbClr val="0000FF"/>
                </a:solidFill>
              </a:rPr>
              <a:t>«Достичь возраста метания </a:t>
            </a:r>
            <a:r>
              <a:rPr lang="ru-RU" b="1" dirty="0" err="1">
                <a:solidFill>
                  <a:srgbClr val="0000FF"/>
                </a:solidFill>
              </a:rPr>
              <a:t>тынзяна</a:t>
            </a:r>
            <a:r>
              <a:rPr lang="ru-RU" b="1" dirty="0">
                <a:solidFill>
                  <a:srgbClr val="0000FF"/>
                </a:solidFill>
              </a:rPr>
              <a:t> по носам нарт…». </a:t>
            </a:r>
          </a:p>
          <a:p>
            <a:r>
              <a:rPr lang="ru-RU" b="1" dirty="0">
                <a:solidFill>
                  <a:srgbClr val="0000FF"/>
                </a:solidFill>
              </a:rPr>
              <a:t>«Достичь возраста самостоятельной езды на оленьей упряжке...».</a:t>
            </a:r>
          </a:p>
          <a:p>
            <a:r>
              <a:rPr lang="ru-RU" b="1" dirty="0">
                <a:solidFill>
                  <a:srgbClr val="0000FF"/>
                </a:solidFill>
              </a:rPr>
              <a:t>«Достичь возраста самостоятельной охоты (рыбалки)...». </a:t>
            </a:r>
          </a:p>
          <a:p>
            <a:r>
              <a:rPr lang="ru-RU" b="1" dirty="0">
                <a:solidFill>
                  <a:srgbClr val="0000FF"/>
                </a:solidFill>
              </a:rPr>
              <a:t>«Достичь возраста Первого Поцелуя...». </a:t>
            </a:r>
          </a:p>
          <a:p>
            <a:r>
              <a:rPr lang="ru-RU" b="1" dirty="0">
                <a:solidFill>
                  <a:srgbClr val="0000FF"/>
                </a:solidFill>
              </a:rPr>
              <a:t>«Достичь возраста возвращения в детство...». </a:t>
            </a:r>
          </a:p>
          <a:p>
            <a:r>
              <a:rPr lang="ru-RU" b="1" dirty="0">
                <a:solidFill>
                  <a:srgbClr val="0000FF"/>
                </a:solidFill>
              </a:rPr>
              <a:t>«Ступить на Тропу, проложенную </a:t>
            </a:r>
            <a:r>
              <a:rPr lang="ru-RU" b="1" dirty="0" err="1">
                <a:solidFill>
                  <a:srgbClr val="0000FF"/>
                </a:solidFill>
              </a:rPr>
              <a:t>Стомедвежьим</a:t>
            </a:r>
            <a:r>
              <a:rPr lang="ru-RU" b="1" dirty="0">
                <a:solidFill>
                  <a:srgbClr val="0000FF"/>
                </a:solidFill>
              </a:rPr>
              <a:t> Отцом, проложенную </a:t>
            </a:r>
            <a:r>
              <a:rPr lang="ru-RU" b="1" dirty="0" err="1">
                <a:solidFill>
                  <a:srgbClr val="0000FF"/>
                </a:solidFill>
              </a:rPr>
              <a:t>Стомедвежьей</a:t>
            </a:r>
            <a:r>
              <a:rPr lang="ru-RU" b="1" dirty="0">
                <a:solidFill>
                  <a:srgbClr val="0000FF"/>
                </a:solidFill>
              </a:rPr>
              <a:t> Матерью...».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5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0625" y="980728"/>
            <a:ext cx="12205249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00FF"/>
                </a:solidFill>
              </a:rPr>
              <a:t>«У нас, лесных ненцев, многие вести, сказки, плачи, песни пелись, то есть исполнялись, под народную мелодию или в</a:t>
            </a:r>
            <a:r>
              <a:rPr lang="ru-RU" sz="3600" b="1" dirty="0">
                <a:solidFill>
                  <a:srgbClr val="008000"/>
                </a:solidFill>
              </a:rPr>
              <a:t> </a:t>
            </a:r>
            <a:r>
              <a:rPr lang="ru-RU" sz="4000" b="1" i="1" dirty="0">
                <a:solidFill>
                  <a:srgbClr val="0099FF"/>
                </a:solidFill>
              </a:rPr>
              <a:t>форме интонационных стихов-наговоров </a:t>
            </a:r>
            <a:r>
              <a:rPr lang="ru-RU" sz="3600" b="1" dirty="0">
                <a:solidFill>
                  <a:srgbClr val="0000FF"/>
                </a:solidFill>
              </a:rPr>
              <a:t>(например, разговор с богами). Разговорным же языком пользуются в повседневной жизни, он беден, не имеет ни цвета, ни вкуса, ни запаха, от него ни жарко, ни холодно. Разговорным языком невозможно рассказать сказку, спеть песню...».</a:t>
            </a:r>
          </a:p>
        </p:txBody>
      </p:sp>
    </p:spTree>
    <p:extLst>
      <p:ext uri="{BB962C8B-B14F-4D97-AF65-F5344CB8AC3E}">
        <p14:creationId xmlns:p14="http://schemas.microsoft.com/office/powerpoint/2010/main" val="2618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0625" y="-297"/>
            <a:ext cx="12205250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0625" y="116632"/>
            <a:ext cx="1220525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b="1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8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8000"/>
                </a:solidFill>
              </a:rPr>
              <a:t>«</a:t>
            </a:r>
            <a:r>
              <a:rPr lang="ru-RU" sz="3600" b="1" dirty="0">
                <a:solidFill>
                  <a:srgbClr val="008000"/>
                </a:solidFill>
              </a:rPr>
              <a:t>Потеряв лучших сказителей, наш народ замолчал. Одни испугались, другие не умели исполнять, а умели только слушать, третьи — </a:t>
            </a:r>
            <a:r>
              <a:rPr lang="ru-RU" sz="3600" b="1" dirty="0" smtClean="0">
                <a:solidFill>
                  <a:srgbClr val="008000"/>
                </a:solidFill>
              </a:rPr>
              <a:t>молодёжь</a:t>
            </a:r>
            <a:r>
              <a:rPr lang="ru-RU" sz="3600" b="1" dirty="0">
                <a:solidFill>
                  <a:srgbClr val="008000"/>
                </a:solidFill>
              </a:rPr>
              <a:t>, которую вбирает в себя новый жизненный поток (...). Хотя так и должно быть, и в этом нет ничего особенного. И вот умолкли Медвежьи Игрища, песни, молитвы, сказки, не слышен или стал редко звучать </a:t>
            </a:r>
            <a:r>
              <a:rPr lang="ru-RU" sz="4400" b="1" i="1" dirty="0">
                <a:solidFill>
                  <a:srgbClr val="33CC33"/>
                </a:solidFill>
              </a:rPr>
              <a:t>художественный язык.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1827</Words>
  <Application>Microsoft Office PowerPoint</Application>
  <PresentationFormat>Экран (4:3)</PresentationFormat>
  <Paragraphs>296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Arial</vt:lpstr>
      <vt:lpstr>Calibri</vt:lpstr>
      <vt:lpstr>Тема Office</vt:lpstr>
      <vt:lpstr>ИЕРАРХИЯ ЦЕННОСТЕЙ В ТВОРЧЕСТВЕ ЮРИЯ ВЭЛЛЫ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ИСТОКИ СОЗНАНИЯ НАРОДА КАК ОДНА ИЗ ГЛАВНЫХ ЦЕННОСТЕЙ В ЛИРИКЕ ЮРИЯ ВЭЛЛЫ </dc:title>
  <dc:creator>Александр Николаевич Семёнов</dc:creator>
  <cp:lastModifiedBy>admin</cp:lastModifiedBy>
  <cp:revision>122</cp:revision>
  <dcterms:created xsi:type="dcterms:W3CDTF">2018-03-14T10:24:35Z</dcterms:created>
  <dcterms:modified xsi:type="dcterms:W3CDTF">2026-03-29T09:26:12Z</dcterms:modified>
</cp:coreProperties>
</file>