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CC0000"/>
    <a:srgbClr val="CC0099"/>
    <a:srgbClr val="D60093"/>
    <a:srgbClr val="FF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14"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FE4CE79-D03D-46F8-BAEB-F2648C5C1780}" type="datetimeFigureOut">
              <a:rPr lang="ru-RU" smtClean="0"/>
              <a:t>25.09.2020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4F9B8C2-3587-4260-8C87-A8E7072EA7CE}" type="slidenum">
              <a:rPr lang="ru-RU" smtClean="0"/>
              <a:t>‹#›</a:t>
            </a:fld>
            <a:endParaRPr lang="ru-RU"/>
          </a:p>
        </p:txBody>
      </p:sp>
    </p:spTree>
    <p:extLst>
      <p:ext uri="{BB962C8B-B14F-4D97-AF65-F5344CB8AC3E}">
        <p14:creationId xmlns:p14="http://schemas.microsoft.com/office/powerpoint/2010/main" val="389131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FE4CE79-D03D-46F8-BAEB-F2648C5C1780}" type="datetimeFigureOut">
              <a:rPr lang="ru-RU" smtClean="0"/>
              <a:t>25.09.2020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4F9B8C2-3587-4260-8C87-A8E7072EA7CE}" type="slidenum">
              <a:rPr lang="ru-RU" smtClean="0"/>
              <a:t>‹#›</a:t>
            </a:fld>
            <a:endParaRPr lang="ru-RU"/>
          </a:p>
        </p:txBody>
      </p:sp>
    </p:spTree>
    <p:extLst>
      <p:ext uri="{BB962C8B-B14F-4D97-AF65-F5344CB8AC3E}">
        <p14:creationId xmlns:p14="http://schemas.microsoft.com/office/powerpoint/2010/main" val="3756095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FE4CE79-D03D-46F8-BAEB-F2648C5C1780}" type="datetimeFigureOut">
              <a:rPr lang="ru-RU" smtClean="0"/>
              <a:t>25.09.2020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4F9B8C2-3587-4260-8C87-A8E7072EA7CE}" type="slidenum">
              <a:rPr lang="ru-RU" smtClean="0"/>
              <a:t>‹#›</a:t>
            </a:fld>
            <a:endParaRPr lang="ru-RU"/>
          </a:p>
        </p:txBody>
      </p:sp>
    </p:spTree>
    <p:extLst>
      <p:ext uri="{BB962C8B-B14F-4D97-AF65-F5344CB8AC3E}">
        <p14:creationId xmlns:p14="http://schemas.microsoft.com/office/powerpoint/2010/main" val="2823482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FE4CE79-D03D-46F8-BAEB-F2648C5C1780}" type="datetimeFigureOut">
              <a:rPr lang="ru-RU" smtClean="0"/>
              <a:t>25.09.2020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4F9B8C2-3587-4260-8C87-A8E7072EA7CE}" type="slidenum">
              <a:rPr lang="ru-RU" smtClean="0"/>
              <a:t>‹#›</a:t>
            </a:fld>
            <a:endParaRPr lang="ru-RU"/>
          </a:p>
        </p:txBody>
      </p:sp>
    </p:spTree>
    <p:extLst>
      <p:ext uri="{BB962C8B-B14F-4D97-AF65-F5344CB8AC3E}">
        <p14:creationId xmlns:p14="http://schemas.microsoft.com/office/powerpoint/2010/main" val="2742489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FE4CE79-D03D-46F8-BAEB-F2648C5C1780}" type="datetimeFigureOut">
              <a:rPr lang="ru-RU" smtClean="0"/>
              <a:t>25.09.2020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4F9B8C2-3587-4260-8C87-A8E7072EA7CE}" type="slidenum">
              <a:rPr lang="ru-RU" smtClean="0"/>
              <a:t>‹#›</a:t>
            </a:fld>
            <a:endParaRPr lang="ru-RU"/>
          </a:p>
        </p:txBody>
      </p:sp>
    </p:spTree>
    <p:extLst>
      <p:ext uri="{BB962C8B-B14F-4D97-AF65-F5344CB8AC3E}">
        <p14:creationId xmlns:p14="http://schemas.microsoft.com/office/powerpoint/2010/main" val="166824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FE4CE79-D03D-46F8-BAEB-F2648C5C1780}" type="datetimeFigureOut">
              <a:rPr lang="ru-RU" smtClean="0"/>
              <a:t>25.09.2020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4F9B8C2-3587-4260-8C87-A8E7072EA7CE}" type="slidenum">
              <a:rPr lang="ru-RU" smtClean="0"/>
              <a:t>‹#›</a:t>
            </a:fld>
            <a:endParaRPr lang="ru-RU"/>
          </a:p>
        </p:txBody>
      </p:sp>
    </p:spTree>
    <p:extLst>
      <p:ext uri="{BB962C8B-B14F-4D97-AF65-F5344CB8AC3E}">
        <p14:creationId xmlns:p14="http://schemas.microsoft.com/office/powerpoint/2010/main" val="128163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FE4CE79-D03D-46F8-BAEB-F2648C5C1780}" type="datetimeFigureOut">
              <a:rPr lang="ru-RU" smtClean="0"/>
              <a:t>25.09.2020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4F9B8C2-3587-4260-8C87-A8E7072EA7CE}" type="slidenum">
              <a:rPr lang="ru-RU" smtClean="0"/>
              <a:t>‹#›</a:t>
            </a:fld>
            <a:endParaRPr lang="ru-RU"/>
          </a:p>
        </p:txBody>
      </p:sp>
    </p:spTree>
    <p:extLst>
      <p:ext uri="{BB962C8B-B14F-4D97-AF65-F5344CB8AC3E}">
        <p14:creationId xmlns:p14="http://schemas.microsoft.com/office/powerpoint/2010/main" val="1231148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FE4CE79-D03D-46F8-BAEB-F2648C5C1780}" type="datetimeFigureOut">
              <a:rPr lang="ru-RU" smtClean="0"/>
              <a:t>25.09.2020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4F9B8C2-3587-4260-8C87-A8E7072EA7CE}" type="slidenum">
              <a:rPr lang="ru-RU" smtClean="0"/>
              <a:t>‹#›</a:t>
            </a:fld>
            <a:endParaRPr lang="ru-RU"/>
          </a:p>
        </p:txBody>
      </p:sp>
    </p:spTree>
    <p:extLst>
      <p:ext uri="{BB962C8B-B14F-4D97-AF65-F5344CB8AC3E}">
        <p14:creationId xmlns:p14="http://schemas.microsoft.com/office/powerpoint/2010/main" val="926072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FE4CE79-D03D-46F8-BAEB-F2648C5C1780}" type="datetimeFigureOut">
              <a:rPr lang="ru-RU" smtClean="0"/>
              <a:t>25.09.2020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4F9B8C2-3587-4260-8C87-A8E7072EA7CE}" type="slidenum">
              <a:rPr lang="ru-RU" smtClean="0"/>
              <a:t>‹#›</a:t>
            </a:fld>
            <a:endParaRPr lang="ru-RU"/>
          </a:p>
        </p:txBody>
      </p:sp>
    </p:spTree>
    <p:extLst>
      <p:ext uri="{BB962C8B-B14F-4D97-AF65-F5344CB8AC3E}">
        <p14:creationId xmlns:p14="http://schemas.microsoft.com/office/powerpoint/2010/main" val="3349408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FE4CE79-D03D-46F8-BAEB-F2648C5C1780}" type="datetimeFigureOut">
              <a:rPr lang="ru-RU" smtClean="0"/>
              <a:t>25.09.2020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4F9B8C2-3587-4260-8C87-A8E7072EA7CE}" type="slidenum">
              <a:rPr lang="ru-RU" smtClean="0"/>
              <a:t>‹#›</a:t>
            </a:fld>
            <a:endParaRPr lang="ru-RU"/>
          </a:p>
        </p:txBody>
      </p:sp>
    </p:spTree>
    <p:extLst>
      <p:ext uri="{BB962C8B-B14F-4D97-AF65-F5344CB8AC3E}">
        <p14:creationId xmlns:p14="http://schemas.microsoft.com/office/powerpoint/2010/main" val="2116323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FE4CE79-D03D-46F8-BAEB-F2648C5C1780}" type="datetimeFigureOut">
              <a:rPr lang="ru-RU" smtClean="0"/>
              <a:t>25.09.2020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4F9B8C2-3587-4260-8C87-A8E7072EA7CE}" type="slidenum">
              <a:rPr lang="ru-RU" smtClean="0"/>
              <a:t>‹#›</a:t>
            </a:fld>
            <a:endParaRPr lang="ru-RU"/>
          </a:p>
        </p:txBody>
      </p:sp>
    </p:spTree>
    <p:extLst>
      <p:ext uri="{BB962C8B-B14F-4D97-AF65-F5344CB8AC3E}">
        <p14:creationId xmlns:p14="http://schemas.microsoft.com/office/powerpoint/2010/main" val="381785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E4CE79-D03D-46F8-BAEB-F2648C5C1780}" type="datetimeFigureOut">
              <a:rPr lang="ru-RU" smtClean="0"/>
              <a:t>25.09.2020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F9B8C2-3587-4260-8C87-A8E7072EA7CE}" type="slidenum">
              <a:rPr lang="ru-RU" smtClean="0"/>
              <a:t>‹#›</a:t>
            </a:fld>
            <a:endParaRPr lang="ru-RU"/>
          </a:p>
        </p:txBody>
      </p:sp>
    </p:spTree>
    <p:extLst>
      <p:ext uri="{BB962C8B-B14F-4D97-AF65-F5344CB8AC3E}">
        <p14:creationId xmlns:p14="http://schemas.microsoft.com/office/powerpoint/2010/main" val="3635422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2400" y="0"/>
            <a:ext cx="12039599" cy="6858000"/>
          </a:xfrm>
        </p:spPr>
        <p:txBody>
          <a:bodyPr>
            <a:normAutofit/>
          </a:bodyPr>
          <a:lstStyle/>
          <a:p>
            <a:pPr marL="0" indent="0">
              <a:buNone/>
            </a:pPr>
            <a:endParaRPr lang="ru-RU" sz="5400" b="1" dirty="0" smtClean="0"/>
          </a:p>
          <a:p>
            <a:pPr algn="r"/>
            <a:r>
              <a:rPr lang="ru-RU" sz="4000" b="1" dirty="0" smtClean="0">
                <a:solidFill>
                  <a:srgbClr val="C00000"/>
                </a:solidFill>
              </a:rPr>
              <a:t>А. Н. Семёнов,</a:t>
            </a:r>
          </a:p>
          <a:p>
            <a:pPr algn="r"/>
            <a:r>
              <a:rPr lang="ru-RU" sz="4000" i="1" dirty="0" smtClean="0">
                <a:solidFill>
                  <a:srgbClr val="CC0000"/>
                </a:solidFill>
              </a:rPr>
              <a:t>доктор </a:t>
            </a:r>
            <a:r>
              <a:rPr lang="ru-RU" sz="4000" i="1" dirty="0" err="1" smtClean="0">
                <a:solidFill>
                  <a:srgbClr val="CC0000"/>
                </a:solidFill>
              </a:rPr>
              <a:t>пед</a:t>
            </a:r>
            <a:r>
              <a:rPr lang="ru-RU" sz="4000" i="1" dirty="0" smtClean="0">
                <a:solidFill>
                  <a:srgbClr val="CC0000"/>
                </a:solidFill>
              </a:rPr>
              <a:t>. наук, профессор, член Союза писателей России</a:t>
            </a:r>
            <a:endParaRPr lang="ru-RU" sz="4000" b="1" dirty="0">
              <a:solidFill>
                <a:srgbClr val="C00000"/>
              </a:solidFill>
            </a:endParaRPr>
          </a:p>
          <a:p>
            <a:endParaRPr lang="ru-RU" sz="5400" b="1" dirty="0" smtClean="0">
              <a:solidFill>
                <a:srgbClr val="C00000"/>
              </a:solidFill>
            </a:endParaRPr>
          </a:p>
          <a:p>
            <a:r>
              <a:rPr lang="ru-RU" sz="5400" b="1" dirty="0" smtClean="0">
                <a:solidFill>
                  <a:srgbClr val="C00000"/>
                </a:solidFill>
              </a:rPr>
              <a:t>АКСИОЛОГИЯ МЕЧТЫ В ОБСКО-УГОРСКОЙ ЛИТЕРАТУРЕ</a:t>
            </a:r>
            <a:endParaRPr lang="ru-RU" sz="5400" b="1" dirty="0">
              <a:solidFill>
                <a:srgbClr val="C00000"/>
              </a:solidFill>
            </a:endParaRPr>
          </a:p>
        </p:txBody>
      </p:sp>
    </p:spTree>
    <p:extLst>
      <p:ext uri="{BB962C8B-B14F-4D97-AF65-F5344CB8AC3E}">
        <p14:creationId xmlns:p14="http://schemas.microsoft.com/office/powerpoint/2010/main" val="36739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endParaRPr lang="ru-RU" sz="4400" b="1" dirty="0" smtClean="0"/>
          </a:p>
          <a:p>
            <a:r>
              <a:rPr lang="ru-RU" sz="4400" b="1" dirty="0" smtClean="0">
                <a:solidFill>
                  <a:srgbClr val="CC0000"/>
                </a:solidFill>
              </a:rPr>
              <a:t>Немецкий </a:t>
            </a:r>
            <a:r>
              <a:rPr lang="ru-RU" sz="4400" b="1" dirty="0" smtClean="0">
                <a:solidFill>
                  <a:srgbClr val="CC0000"/>
                </a:solidFill>
              </a:rPr>
              <a:t>философ В. </a:t>
            </a:r>
            <a:r>
              <a:rPr lang="ru-RU" sz="4400" b="1" dirty="0" err="1" smtClean="0">
                <a:solidFill>
                  <a:srgbClr val="CC0000"/>
                </a:solidFill>
              </a:rPr>
              <a:t>Виндельбанд</a:t>
            </a:r>
            <a:r>
              <a:rPr lang="ru-RU" sz="4400" b="1" dirty="0" smtClean="0">
                <a:solidFill>
                  <a:srgbClr val="CC0000"/>
                </a:solidFill>
              </a:rPr>
              <a:t> утверждал, что главное назначение философии как таковой быть наукой, определяется её заботой </a:t>
            </a:r>
            <a:r>
              <a:rPr lang="ru-RU" sz="4400" b="1" dirty="0" smtClean="0">
                <a:solidFill>
                  <a:srgbClr val="3333FF"/>
                </a:solidFill>
              </a:rPr>
              <a:t>«о необходимых и общезначимых определениях ценностей» [</a:t>
            </a:r>
            <a:r>
              <a:rPr lang="ru-RU" sz="4400" b="1" dirty="0" err="1" smtClean="0">
                <a:solidFill>
                  <a:srgbClr val="3333FF"/>
                </a:solidFill>
              </a:rPr>
              <a:t>Виндельбанд</a:t>
            </a:r>
            <a:r>
              <a:rPr lang="ru-RU" sz="4400" b="1" dirty="0" smtClean="0">
                <a:solidFill>
                  <a:srgbClr val="3333FF"/>
                </a:solidFill>
              </a:rPr>
              <a:t> 1995: 39]. </a:t>
            </a:r>
            <a:endParaRPr lang="ru-RU" sz="4400" b="1" dirty="0">
              <a:solidFill>
                <a:srgbClr val="3333FF"/>
              </a:solidFill>
            </a:endParaRPr>
          </a:p>
        </p:txBody>
      </p:sp>
    </p:spTree>
    <p:extLst>
      <p:ext uri="{BB962C8B-B14F-4D97-AF65-F5344CB8AC3E}">
        <p14:creationId xmlns:p14="http://schemas.microsoft.com/office/powerpoint/2010/main" val="3341370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lnSpcReduction="10000"/>
          </a:bodyPr>
          <a:lstStyle/>
          <a:p>
            <a:endParaRPr lang="ru-RU" dirty="0" smtClean="0"/>
          </a:p>
          <a:p>
            <a:r>
              <a:rPr lang="ru-RU" sz="3600" b="1" dirty="0">
                <a:solidFill>
                  <a:srgbClr val="CC0000"/>
                </a:solidFill>
              </a:rPr>
              <a:t>Такая точка зрения позволяет видеть в аксиологии основное звено, главную составляющую часть философии. Развитие данного тезиса применительно к культуре находим у Генриха </a:t>
            </a:r>
            <a:r>
              <a:rPr lang="ru-RU" sz="3600" b="1" dirty="0" err="1">
                <a:solidFill>
                  <a:srgbClr val="CC0000"/>
                </a:solidFill>
              </a:rPr>
              <a:t>Риккерта</a:t>
            </a:r>
            <a:r>
              <a:rPr lang="ru-RU" sz="3600" b="1" dirty="0">
                <a:solidFill>
                  <a:srgbClr val="CC0000"/>
                </a:solidFill>
              </a:rPr>
              <a:t>, который утверждал, что </a:t>
            </a:r>
            <a:r>
              <a:rPr lang="ru-RU" sz="3600" b="1" dirty="0">
                <a:solidFill>
                  <a:srgbClr val="3333FF"/>
                </a:solidFill>
              </a:rPr>
              <a:t>«во всех явлениях культуры мы всегда найдём воплощение какой-нибудь признанной человеком ценности, ради которой эти явления или созданы, или, если они уже существовали раньше, взлелеяны человеком…» [</a:t>
            </a:r>
            <a:r>
              <a:rPr lang="ru-RU" sz="3600" b="1" dirty="0" err="1">
                <a:solidFill>
                  <a:srgbClr val="3333FF"/>
                </a:solidFill>
              </a:rPr>
              <a:t>Риккерт</a:t>
            </a:r>
            <a:r>
              <a:rPr lang="ru-RU" sz="3600" b="1" dirty="0">
                <a:solidFill>
                  <a:srgbClr val="3333FF"/>
                </a:solidFill>
              </a:rPr>
              <a:t> 1995: 69]</a:t>
            </a:r>
          </a:p>
          <a:p>
            <a:r>
              <a:rPr lang="ru-RU" sz="3600" b="1" dirty="0" smtClean="0">
                <a:solidFill>
                  <a:srgbClr val="3333FF"/>
                </a:solidFill>
              </a:rPr>
              <a:t>«В объектах культуры, </a:t>
            </a:r>
            <a:r>
              <a:rPr lang="ru-RU" sz="3600" b="1" dirty="0" smtClean="0">
                <a:solidFill>
                  <a:srgbClr val="CC0000"/>
                </a:solidFill>
              </a:rPr>
              <a:t>– замечает учёный, –</a:t>
            </a:r>
            <a:r>
              <a:rPr lang="ru-RU" sz="3600" b="1" dirty="0" smtClean="0">
                <a:solidFill>
                  <a:srgbClr val="3333FF"/>
                </a:solidFill>
              </a:rPr>
              <a:t> …заложены (</a:t>
            </a:r>
            <a:r>
              <a:rPr lang="ru-RU" sz="3600" b="1" dirty="0" err="1" smtClean="0">
                <a:solidFill>
                  <a:srgbClr val="3333FF"/>
                </a:solidFill>
              </a:rPr>
              <a:t>haften</a:t>
            </a:r>
            <a:r>
              <a:rPr lang="ru-RU" sz="3600" b="1" dirty="0" smtClean="0">
                <a:solidFill>
                  <a:srgbClr val="3333FF"/>
                </a:solidFill>
              </a:rPr>
              <a:t>) ценности. Мы назовём их благами (</a:t>
            </a:r>
            <a:r>
              <a:rPr lang="ru-RU" sz="3600" b="1" dirty="0" err="1" smtClean="0">
                <a:solidFill>
                  <a:srgbClr val="3333FF"/>
                </a:solidFill>
              </a:rPr>
              <a:t>Guter</a:t>
            </a:r>
            <a:r>
              <a:rPr lang="ru-RU" sz="3600" b="1" dirty="0" smtClean="0">
                <a:solidFill>
                  <a:srgbClr val="3333FF"/>
                </a:solidFill>
              </a:rPr>
              <a:t>), чтобы таким образом отличить их как ценные части действительности…» [</a:t>
            </a:r>
            <a:r>
              <a:rPr lang="ru-RU" sz="3600" b="1" dirty="0" err="1" smtClean="0">
                <a:solidFill>
                  <a:srgbClr val="3333FF"/>
                </a:solidFill>
              </a:rPr>
              <a:t>Риккерт</a:t>
            </a:r>
            <a:r>
              <a:rPr lang="ru-RU" sz="3600" b="1" dirty="0" smtClean="0">
                <a:solidFill>
                  <a:srgbClr val="3333FF"/>
                </a:solidFill>
              </a:rPr>
              <a:t> 1995: 70]</a:t>
            </a:r>
            <a:endParaRPr lang="ru-RU" sz="3600" b="1" dirty="0">
              <a:solidFill>
                <a:srgbClr val="3333FF"/>
              </a:solidFill>
            </a:endParaRPr>
          </a:p>
        </p:txBody>
      </p:sp>
    </p:spTree>
    <p:extLst>
      <p:ext uri="{BB962C8B-B14F-4D97-AF65-F5344CB8AC3E}">
        <p14:creationId xmlns:p14="http://schemas.microsoft.com/office/powerpoint/2010/main" val="1300377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sz="3200" b="1" dirty="0" smtClean="0">
                <a:solidFill>
                  <a:srgbClr val="FF0000"/>
                </a:solidFill>
              </a:rPr>
              <a:t>Мы с уверенностью можем утверждать, что каждое явление культуры, в нашем случае, прежде всего словесной проистекает из основополагающих ценностей, принятых в конкретной цивилизации, в государственном образовании, нацией, народом, народностью. От конкретно проявляющегося отношения (сохранение или разрушение, развитие или стагнация) к этим основополагающим ценностям зависит устойчивость и цивилизации, и народа, и ощущение гармонии/дисгармонии существования  человека в конкретном пространстве и  времени, в конечном счёте, определяет качество жизни. Более того, по Альберту Эйнштейну, </a:t>
            </a:r>
            <a:r>
              <a:rPr lang="ru-RU" sz="3200" b="1" dirty="0" smtClean="0">
                <a:solidFill>
                  <a:srgbClr val="3333FF"/>
                </a:solidFill>
              </a:rPr>
              <a:t>«важнейшее из человеческих усилий – стремление к нравственности. От него зависит наша внутренняя устойчивость и само наше существование. Только нравственность в наших поступках придает красоту и достоинство нашей жизни…» [Эйнштейн 2013, Электронный ресурс]</a:t>
            </a:r>
            <a:endParaRPr lang="ru-RU" sz="3200" b="1" dirty="0">
              <a:solidFill>
                <a:srgbClr val="3333FF"/>
              </a:solidFill>
            </a:endParaRPr>
          </a:p>
        </p:txBody>
      </p:sp>
    </p:spTree>
    <p:extLst>
      <p:ext uri="{BB962C8B-B14F-4D97-AF65-F5344CB8AC3E}">
        <p14:creationId xmlns:p14="http://schemas.microsoft.com/office/powerpoint/2010/main" val="30061505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Autofit/>
          </a:bodyPr>
          <a:lstStyle/>
          <a:p>
            <a:r>
              <a:rPr lang="ru-RU" sz="3200" b="1" dirty="0" smtClean="0">
                <a:solidFill>
                  <a:srgbClr val="CC0000"/>
                </a:solidFill>
              </a:rPr>
              <a:t>Именно наше время сделало особенно актуальным, прежде всего нравственный, духовный аспект аксиологии, тот самый, который выходит </a:t>
            </a:r>
            <a:r>
              <a:rPr lang="ru-RU" sz="3200" b="1" dirty="0" smtClean="0">
                <a:solidFill>
                  <a:srgbClr val="FF0066"/>
                </a:solidFill>
              </a:rPr>
              <a:t>«за рамки удовлетворения животных потребностей» (А. Н. Уайтхед). </a:t>
            </a:r>
            <a:r>
              <a:rPr lang="ru-RU" sz="3200" b="1" dirty="0" smtClean="0">
                <a:solidFill>
                  <a:srgbClr val="FF0066"/>
                </a:solidFill>
              </a:rPr>
              <a:t>П</a:t>
            </a:r>
            <a:r>
              <a:rPr lang="ru-RU" sz="3200" b="1" dirty="0" smtClean="0">
                <a:solidFill>
                  <a:srgbClr val="CC0000"/>
                </a:solidFill>
              </a:rPr>
              <a:t>одлинное</a:t>
            </a:r>
            <a:r>
              <a:rPr lang="ru-RU" sz="3200" b="1" dirty="0" smtClean="0">
                <a:solidFill>
                  <a:srgbClr val="CC0000"/>
                </a:solidFill>
              </a:rPr>
              <a:t>, истинное видение мира есть видение </a:t>
            </a:r>
            <a:r>
              <a:rPr lang="ru-RU" sz="3200" b="1" i="1" dirty="0" smtClean="0">
                <a:solidFill>
                  <a:srgbClr val="CC0099"/>
                </a:solidFill>
              </a:rPr>
              <a:t>творческое</a:t>
            </a:r>
            <a:r>
              <a:rPr lang="ru-RU" sz="3200" b="1" dirty="0" smtClean="0">
                <a:solidFill>
                  <a:srgbClr val="CC0000"/>
                </a:solidFill>
              </a:rPr>
              <a:t>. Творчество не может не быть ориентированным на жизнь, если в его целях отсутствует стремление разрушить целостность народного видения, понимания мира, целостность народного миросозерцания. При всём том, что можно говорить о некоем общечеловеческом понимании ценностей жизни, культура каждого народа имеет свой, основанный на </a:t>
            </a:r>
            <a:r>
              <a:rPr lang="ru-RU" sz="3200" b="1" dirty="0" err="1" smtClean="0">
                <a:solidFill>
                  <a:srgbClr val="CC0000"/>
                </a:solidFill>
              </a:rPr>
              <a:t>первоистоках</a:t>
            </a:r>
            <a:r>
              <a:rPr lang="ru-RU" sz="3200" b="1" dirty="0" smtClean="0">
                <a:solidFill>
                  <a:srgbClr val="CC0000"/>
                </a:solidFill>
              </a:rPr>
              <a:t> его психологии, культуры, нравственности набор ценностей, которые определяют специфику поведения, отношения как внутри своей национальной среды, так и с представителями других национальных объединений, сообществ. </a:t>
            </a:r>
            <a:endParaRPr lang="ru-RU" sz="3200" b="1" dirty="0">
              <a:solidFill>
                <a:srgbClr val="CC0000"/>
              </a:solidFill>
            </a:endParaRPr>
          </a:p>
        </p:txBody>
      </p:sp>
    </p:spTree>
    <p:extLst>
      <p:ext uri="{BB962C8B-B14F-4D97-AF65-F5344CB8AC3E}">
        <p14:creationId xmlns:p14="http://schemas.microsoft.com/office/powerpoint/2010/main" val="30603402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sz="4000" b="1" dirty="0" smtClean="0">
                <a:solidFill>
                  <a:srgbClr val="CC0000"/>
                </a:solidFill>
              </a:rPr>
              <a:t>Одна из наиболее последовательных особенностей, вызывающих исследовательский интерес, а также уважение коллективного мировидения обских угров, отразившаяся в их словесном творчестве, это – доверие мечте. Суровые условия жизни, длительные периоды социального принуждения и ломки традиционного жизненного уклада, казалось бы, должны разрушить это доверие, сделать народное мировоззрение более скептичным, не доверяющим мечте. Однако этого не произошло. </a:t>
            </a:r>
            <a:endParaRPr lang="ru-RU" sz="4000" b="1" dirty="0">
              <a:solidFill>
                <a:srgbClr val="CC0000"/>
              </a:solidFill>
            </a:endParaRPr>
          </a:p>
        </p:txBody>
      </p:sp>
    </p:spTree>
    <p:extLst>
      <p:ext uri="{BB962C8B-B14F-4D97-AF65-F5344CB8AC3E}">
        <p14:creationId xmlns:p14="http://schemas.microsoft.com/office/powerpoint/2010/main" val="9026580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15800" cy="6858000"/>
          </a:xfrm>
        </p:spPr>
        <p:txBody>
          <a:bodyPr>
            <a:normAutofit/>
          </a:bodyPr>
          <a:lstStyle/>
          <a:p>
            <a:r>
              <a:rPr lang="ru-RU" sz="3600" b="1" dirty="0" smtClean="0">
                <a:solidFill>
                  <a:srgbClr val="FF0000"/>
                </a:solidFill>
              </a:rPr>
              <a:t>Сказалось умение  видеть светлые начала жизни, умение доверять мечте, как это делает героиня автобиографической повести Матрёны Вахрушевой </a:t>
            </a:r>
            <a:r>
              <a:rPr lang="ru-RU" sz="3600" b="1" i="1" dirty="0" smtClean="0">
                <a:solidFill>
                  <a:srgbClr val="D60093"/>
                </a:solidFill>
              </a:rPr>
              <a:t>«На берегу Малой </a:t>
            </a:r>
            <a:r>
              <a:rPr lang="ru-RU" sz="3600" b="1" i="1" dirty="0" err="1" smtClean="0">
                <a:solidFill>
                  <a:srgbClr val="D60093"/>
                </a:solidFill>
              </a:rPr>
              <a:t>Юконды</a:t>
            </a:r>
            <a:r>
              <a:rPr lang="ru-RU" sz="3600" b="1" i="1" dirty="0" smtClean="0">
                <a:solidFill>
                  <a:srgbClr val="D60093"/>
                </a:solidFill>
              </a:rPr>
              <a:t>»</a:t>
            </a:r>
            <a:r>
              <a:rPr lang="ru-RU" sz="3600" b="1" dirty="0" smtClean="0">
                <a:solidFill>
                  <a:srgbClr val="FF0000"/>
                </a:solidFill>
              </a:rPr>
              <a:t>, неизменно отмечающая, что её жизнь </a:t>
            </a:r>
            <a:r>
              <a:rPr lang="ru-RU" sz="3600" b="1" dirty="0" smtClean="0">
                <a:solidFill>
                  <a:srgbClr val="3333FF"/>
                </a:solidFill>
              </a:rPr>
              <a:t>«полна событиями, в которых столько светлого вдохновения, бурей налетающих мечтаний, и эти мечтания, ты, юность моя, одевала в цветные одежды и придумывала такое, отчего по ночам часто мне не спалось...» [Литературное наследие 2016, I; 35] </a:t>
            </a:r>
            <a:r>
              <a:rPr lang="ru-RU" sz="3600" b="1" dirty="0" smtClean="0">
                <a:solidFill>
                  <a:srgbClr val="FF0000"/>
                </a:solidFill>
              </a:rPr>
              <a:t>Ценность мечты сказывается и в том, что в сочетании с юностью жизнь обретает многоцветие, одевается «в цветные одежды».</a:t>
            </a:r>
            <a:endParaRPr lang="ru-RU" sz="3600" b="1" dirty="0">
              <a:solidFill>
                <a:srgbClr val="FF0000"/>
              </a:solidFill>
            </a:endParaRPr>
          </a:p>
        </p:txBody>
      </p:sp>
    </p:spTree>
    <p:extLst>
      <p:ext uri="{BB962C8B-B14F-4D97-AF65-F5344CB8AC3E}">
        <p14:creationId xmlns:p14="http://schemas.microsoft.com/office/powerpoint/2010/main" val="3739644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87086"/>
            <a:ext cx="12104914" cy="6770914"/>
          </a:xfrm>
        </p:spPr>
        <p:txBody>
          <a:bodyPr>
            <a:normAutofit/>
          </a:bodyPr>
          <a:lstStyle/>
          <a:p>
            <a:r>
              <a:rPr lang="ru-RU" sz="3000" b="1" dirty="0" smtClean="0">
                <a:solidFill>
                  <a:srgbClr val="CC0000"/>
                </a:solidFill>
              </a:rPr>
              <a:t>Трудности жизни убеждают героиню в необходимости стремления к осуществлению мечтаний, поэтому </a:t>
            </a:r>
            <a:r>
              <a:rPr lang="ru-RU" sz="3000" b="1" dirty="0" smtClean="0">
                <a:solidFill>
                  <a:srgbClr val="3333FF"/>
                </a:solidFill>
              </a:rPr>
              <a:t>«давняя мечта» </a:t>
            </a:r>
            <a:r>
              <a:rPr lang="ru-RU" sz="3000" b="1" dirty="0" smtClean="0">
                <a:solidFill>
                  <a:srgbClr val="CC0000"/>
                </a:solidFill>
              </a:rPr>
              <a:t>– путёвка в Ленинградский государственный университет – окрыляет её </a:t>
            </a:r>
            <a:r>
              <a:rPr lang="ru-RU" sz="3000" b="1" dirty="0" smtClean="0">
                <a:solidFill>
                  <a:srgbClr val="3333FF"/>
                </a:solidFill>
              </a:rPr>
              <a:t>«светлыми надеждами» [Литературное наследие 2016, I: 35].</a:t>
            </a:r>
            <a:r>
              <a:rPr lang="ru-RU" sz="3000" b="1" dirty="0" smtClean="0">
                <a:solidFill>
                  <a:srgbClr val="CC0000"/>
                </a:solidFill>
              </a:rPr>
              <a:t> В данном случае синонимом мечты выступает надежда, т. е. осуществление одной мечты рождает новые, и в этом ещё одна непреходящая ценность способности человека мечтать.</a:t>
            </a:r>
          </a:p>
          <a:p>
            <a:r>
              <a:rPr lang="ru-RU" sz="3000" b="1" dirty="0" smtClean="0">
                <a:solidFill>
                  <a:srgbClr val="FF0000"/>
                </a:solidFill>
              </a:rPr>
              <a:t>Главный смысл того, что рассказала М. Вахрушева о способности мечтать заключается в том, что из мечтаний каждого отдельного человека складывается мечта народа, его песня жизни, и в ней, благодаря мечте, со временем начинают звучать новые голоса, которые </a:t>
            </a:r>
            <a:r>
              <a:rPr lang="ru-RU" sz="3000" b="1" dirty="0" smtClean="0">
                <a:solidFill>
                  <a:srgbClr val="3333FF"/>
                </a:solidFill>
              </a:rPr>
              <a:t>«слились с </a:t>
            </a:r>
            <a:r>
              <a:rPr lang="ru-RU" sz="3000" b="1" dirty="0" smtClean="0">
                <a:solidFill>
                  <a:srgbClr val="3333FF"/>
                </a:solidFill>
              </a:rPr>
              <a:t>напевом родных </a:t>
            </a:r>
            <a:r>
              <a:rPr lang="ru-RU" sz="3000" b="1" dirty="0" smtClean="0">
                <a:solidFill>
                  <a:srgbClr val="3333FF"/>
                </a:solidFill>
              </a:rPr>
              <a:t>мансийских песен и вошли в жизнь моего народа, как мечта сказки о свершившемся счастье» [Литературное наследие 2016, I: 41].</a:t>
            </a:r>
          </a:p>
          <a:p>
            <a:endParaRPr lang="ru-RU" sz="3000" b="1" dirty="0">
              <a:solidFill>
                <a:srgbClr val="FF0000"/>
              </a:solidFill>
            </a:endParaRPr>
          </a:p>
        </p:txBody>
      </p:sp>
    </p:spTree>
    <p:extLst>
      <p:ext uri="{BB962C8B-B14F-4D97-AF65-F5344CB8AC3E}">
        <p14:creationId xmlns:p14="http://schemas.microsoft.com/office/powerpoint/2010/main" val="3299710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sz="4000" b="1" dirty="0" smtClean="0">
                <a:solidFill>
                  <a:srgbClr val="CC0000"/>
                </a:solidFill>
              </a:rPr>
              <a:t>И одно из самых ценных признаний, в котором заложена философия уже не просто отдельного человека, а всего народа: </a:t>
            </a:r>
            <a:r>
              <a:rPr lang="ru-RU" sz="4000" b="1" dirty="0" smtClean="0">
                <a:solidFill>
                  <a:srgbClr val="3333FF"/>
                </a:solidFill>
              </a:rPr>
              <a:t>«Как время в своём полёте не имеет границ, так же безгранична и мечта человека в его стремлении к счастью. И в этом бесконечном движении к счастью мой маленький мансийский народ видит свой завтрашний день не только на земле, но и за её пределами, в мире звёзд и небесных планет» [Литературное наследие 2016, I: 41].</a:t>
            </a:r>
            <a:endParaRPr lang="ru-RU" sz="4000" b="1" dirty="0">
              <a:solidFill>
                <a:srgbClr val="3333FF"/>
              </a:solidFill>
            </a:endParaRPr>
          </a:p>
        </p:txBody>
      </p:sp>
    </p:spTree>
    <p:extLst>
      <p:ext uri="{BB962C8B-B14F-4D97-AF65-F5344CB8AC3E}">
        <p14:creationId xmlns:p14="http://schemas.microsoft.com/office/powerpoint/2010/main" val="1377490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sz="4400" b="1" dirty="0" smtClean="0">
                <a:solidFill>
                  <a:srgbClr val="CC0000"/>
                </a:solidFill>
              </a:rPr>
              <a:t>Способность мечтать, в конечном счёте выступает в качестве гарантии жизни, народа, его развития, достижения самых больших и возвышенных целей. Герои обско-угорской литературы постоянно мечтают, и чаще всего о том, как выучатся, получат специальность в каком-нибудь столичном городе, как будут работать для себя и своего народа. И ценность человека определяется этими героями по его способности мечтать.</a:t>
            </a:r>
            <a:endParaRPr lang="ru-RU" sz="4400" b="1" dirty="0">
              <a:solidFill>
                <a:srgbClr val="CC0000"/>
              </a:solidFill>
            </a:endParaRPr>
          </a:p>
        </p:txBody>
      </p:sp>
    </p:spTree>
    <p:extLst>
      <p:ext uri="{BB962C8B-B14F-4D97-AF65-F5344CB8AC3E}">
        <p14:creationId xmlns:p14="http://schemas.microsoft.com/office/powerpoint/2010/main" val="475180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sz="4000" b="1" dirty="0" smtClean="0">
                <a:solidFill>
                  <a:srgbClr val="CC0000"/>
                </a:solidFill>
              </a:rPr>
              <a:t>Поэтому для составляющей родословную героини рассказа Светланы Динисламовой </a:t>
            </a:r>
            <a:r>
              <a:rPr lang="ru-RU" sz="4000" b="1" dirty="0" smtClean="0">
                <a:solidFill>
                  <a:srgbClr val="CC0099"/>
                </a:solidFill>
              </a:rPr>
              <a:t>«Мы есть…» </a:t>
            </a:r>
            <a:r>
              <a:rPr lang="ru-RU" sz="4000" b="1" dirty="0" smtClean="0">
                <a:solidFill>
                  <a:srgbClr val="CC0000"/>
                </a:solidFill>
              </a:rPr>
              <a:t>её дело стало </a:t>
            </a:r>
            <a:r>
              <a:rPr lang="ru-RU" sz="4000" b="1" dirty="0" smtClean="0">
                <a:solidFill>
                  <a:srgbClr val="3333FF"/>
                </a:solidFill>
              </a:rPr>
              <a:t>«частью жизни, высоким долгом перед светлой памятью матери и отца и всех родственников, кто жил на земле, трудился, мечтал, любил, растил детей, радовался, горевал» [Литературное наследие 2016, I: 41]. </a:t>
            </a:r>
            <a:r>
              <a:rPr lang="ru-RU" sz="4000" b="1" dirty="0" smtClean="0">
                <a:solidFill>
                  <a:srgbClr val="CC0000"/>
                </a:solidFill>
              </a:rPr>
              <a:t>Принципиально важно, что среди того, чем дороги героине её мать и отец, другие родственники, наряду с тем, что они трудились, радовались, горевали, они обладали способностью мечтать.	</a:t>
            </a:r>
            <a:endParaRPr lang="ru-RU" sz="4000" b="1" dirty="0">
              <a:solidFill>
                <a:srgbClr val="CC0000"/>
              </a:solidFill>
            </a:endParaRPr>
          </a:p>
        </p:txBody>
      </p:sp>
    </p:spTree>
    <p:extLst>
      <p:ext uri="{BB962C8B-B14F-4D97-AF65-F5344CB8AC3E}">
        <p14:creationId xmlns:p14="http://schemas.microsoft.com/office/powerpoint/2010/main" val="740218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sz="4000" b="1" dirty="0" smtClean="0">
                <a:solidFill>
                  <a:srgbClr val="CC0000"/>
                </a:solidFill>
              </a:rPr>
              <a:t>История развития человеческой цивилизации – это история развития представлений о её ценностях, являющихся одной из причин, продлевающих жизнь этой цивилизации. </a:t>
            </a:r>
          </a:p>
          <a:p>
            <a:r>
              <a:rPr lang="ru-RU" sz="4000" b="1" dirty="0" smtClean="0">
                <a:solidFill>
                  <a:srgbClr val="CC0099"/>
                </a:solidFill>
              </a:rPr>
              <a:t>Последнее отметил в своё время английский философ А. Н. Уайтхед: </a:t>
            </a:r>
            <a:r>
              <a:rPr lang="ru-RU" sz="4000" b="1" dirty="0" smtClean="0">
                <a:solidFill>
                  <a:srgbClr val="3333FF"/>
                </a:solidFill>
              </a:rPr>
              <a:t>«Тот Мир, который увеличивает продолжительность существования, является Миром Ценности. Ценность по самой своей природе вневременна и бессмертна. Её сущность не коренится ни в каких преходящих обстоятельствах» [Уайтхед 1990: 560]. </a:t>
            </a:r>
          </a:p>
          <a:p>
            <a:endParaRPr lang="ru-RU" sz="4000" b="1" dirty="0">
              <a:solidFill>
                <a:srgbClr val="CC0000"/>
              </a:solidFill>
            </a:endParaRPr>
          </a:p>
        </p:txBody>
      </p:sp>
    </p:spTree>
    <p:extLst>
      <p:ext uri="{BB962C8B-B14F-4D97-AF65-F5344CB8AC3E}">
        <p14:creationId xmlns:p14="http://schemas.microsoft.com/office/powerpoint/2010/main" val="33049056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sz="4000" b="1" dirty="0" smtClean="0">
                <a:solidFill>
                  <a:srgbClr val="CC0000"/>
                </a:solidFill>
              </a:rPr>
              <a:t>Героиня рассказа Еремея Айпина «Лебединая песня», размышляя о возможных помехах «её мечтам», отдаёт себе отчёт в том, что однозначного ответа на этот вопрос нет: </a:t>
            </a:r>
            <a:r>
              <a:rPr lang="ru-RU" sz="4000" b="1" dirty="0" smtClean="0">
                <a:solidFill>
                  <a:srgbClr val="3333FF"/>
                </a:solidFill>
              </a:rPr>
              <a:t>«Так и жила бы весь век в этой прокопчённой таёжной заимке с её лебединой музыкой и запахами осени… Ей показалось, что так и будет. Что может помешать её мечтам?!» [Айпин 1993: 51].</a:t>
            </a:r>
            <a:r>
              <a:rPr lang="ru-RU" sz="4000" b="1" dirty="0" smtClean="0">
                <a:solidFill>
                  <a:srgbClr val="CC0000"/>
                </a:solidFill>
              </a:rPr>
              <a:t> Замечание о том, что «ей показалось», является в данном случае знаковым, однако сомнения не останавливают готовности мечтать.</a:t>
            </a:r>
            <a:endParaRPr lang="ru-RU" sz="4000" b="1" dirty="0">
              <a:solidFill>
                <a:srgbClr val="CC0000"/>
              </a:solidFill>
            </a:endParaRPr>
          </a:p>
        </p:txBody>
      </p:sp>
    </p:spTree>
    <p:extLst>
      <p:ext uri="{BB962C8B-B14F-4D97-AF65-F5344CB8AC3E}">
        <p14:creationId xmlns:p14="http://schemas.microsoft.com/office/powerpoint/2010/main" val="5109469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Autofit/>
          </a:bodyPr>
          <a:lstStyle/>
          <a:p>
            <a:r>
              <a:rPr lang="ru-RU" sz="4400" b="1" dirty="0" smtClean="0">
                <a:solidFill>
                  <a:srgbClr val="CC0000"/>
                </a:solidFill>
              </a:rPr>
              <a:t>Лирическому герою Владислава </a:t>
            </a:r>
            <a:r>
              <a:rPr lang="ru-RU" sz="4400" b="1" dirty="0" err="1" smtClean="0">
                <a:solidFill>
                  <a:srgbClr val="CC0000"/>
                </a:solidFill>
              </a:rPr>
              <a:t>Молданова</a:t>
            </a:r>
            <a:r>
              <a:rPr lang="ru-RU" sz="4400" b="1" dirty="0" smtClean="0">
                <a:solidFill>
                  <a:srgbClr val="CC0000"/>
                </a:solidFill>
              </a:rPr>
              <a:t> хорошо известна не только способность, но и настоятельная потребность мечтать:</a:t>
            </a:r>
          </a:p>
          <a:p>
            <a:r>
              <a:rPr lang="ru-RU" sz="4400" b="1" dirty="0" smtClean="0">
                <a:solidFill>
                  <a:srgbClr val="3333FF"/>
                </a:solidFill>
              </a:rPr>
              <a:t>	</a:t>
            </a:r>
          </a:p>
          <a:p>
            <a:r>
              <a:rPr lang="ru-RU" sz="4400" b="1" dirty="0" smtClean="0">
                <a:solidFill>
                  <a:srgbClr val="3333FF"/>
                </a:solidFill>
              </a:rPr>
              <a:t>Как хочется осеннею порою </a:t>
            </a:r>
          </a:p>
          <a:p>
            <a:r>
              <a:rPr lang="ru-RU" sz="4400" b="1" dirty="0" smtClean="0">
                <a:solidFill>
                  <a:srgbClr val="3333FF"/>
                </a:solidFill>
              </a:rPr>
              <a:t>В копну душистую упасть, 			</a:t>
            </a:r>
          </a:p>
          <a:p>
            <a:r>
              <a:rPr lang="ru-RU" sz="4400" b="1" dirty="0" smtClean="0">
                <a:solidFill>
                  <a:srgbClr val="3333FF"/>
                </a:solidFill>
              </a:rPr>
              <a:t>Смотреть на небо голубое, 		</a:t>
            </a:r>
          </a:p>
          <a:p>
            <a:r>
              <a:rPr lang="ru-RU" sz="4400" b="1" dirty="0" smtClean="0">
                <a:solidFill>
                  <a:srgbClr val="3333FF"/>
                </a:solidFill>
              </a:rPr>
              <a:t>И думать, думать и мечтать! </a:t>
            </a:r>
          </a:p>
          <a:p>
            <a:r>
              <a:rPr lang="ru-RU" sz="4400" b="1" dirty="0" smtClean="0">
                <a:solidFill>
                  <a:srgbClr val="3333FF"/>
                </a:solidFill>
              </a:rPr>
              <a:t>Мечтать о счастье, что вьётся птицей… [Литературное наследие 2016, II: 318]</a:t>
            </a:r>
            <a:endParaRPr lang="ru-RU" sz="4400" b="1" dirty="0">
              <a:solidFill>
                <a:srgbClr val="3333FF"/>
              </a:solidFill>
            </a:endParaRPr>
          </a:p>
        </p:txBody>
      </p:sp>
    </p:spTree>
    <p:extLst>
      <p:ext uri="{BB962C8B-B14F-4D97-AF65-F5344CB8AC3E}">
        <p14:creationId xmlns:p14="http://schemas.microsoft.com/office/powerpoint/2010/main" val="2572026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sz="4400" b="1" dirty="0" smtClean="0">
                <a:solidFill>
                  <a:srgbClr val="CC0000"/>
                </a:solidFill>
              </a:rPr>
              <a:t>Героиня повести Татьяны </a:t>
            </a:r>
            <a:r>
              <a:rPr lang="ru-RU" sz="4400" b="1" dirty="0" err="1" smtClean="0">
                <a:solidFill>
                  <a:srgbClr val="CC0000"/>
                </a:solidFill>
              </a:rPr>
              <a:t>Молдановой</a:t>
            </a:r>
            <a:r>
              <a:rPr lang="ru-RU" sz="4400" b="1" dirty="0" smtClean="0">
                <a:solidFill>
                  <a:srgbClr val="CC0000"/>
                </a:solidFill>
              </a:rPr>
              <a:t> </a:t>
            </a:r>
            <a:r>
              <a:rPr lang="ru-RU" sz="4400" b="1" dirty="0" smtClean="0">
                <a:solidFill>
                  <a:srgbClr val="FF0066"/>
                </a:solidFill>
              </a:rPr>
              <a:t>«Касания цивилизации»</a:t>
            </a:r>
            <a:r>
              <a:rPr lang="ru-RU" sz="4400" b="1" dirty="0" smtClean="0">
                <a:solidFill>
                  <a:srgbClr val="CC0000"/>
                </a:solidFill>
              </a:rPr>
              <a:t>, не знавшая своего отца, </a:t>
            </a:r>
            <a:r>
              <a:rPr lang="ru-RU" sz="4400" b="1" dirty="0" smtClean="0">
                <a:solidFill>
                  <a:srgbClr val="3333FF"/>
                </a:solidFill>
              </a:rPr>
              <a:t>«постоянно пыталась представить себе его, грезила о нём и видела в снах сказочного, белокурого богатыря. Охраняемая от людских пересудов мощным крылом бабушки, она могла мечтать сколько угодно. В грёзах прошло несколько лет, образ отца преследовал девочку…» [Литературное наследие 2016, II: 352]</a:t>
            </a:r>
            <a:endParaRPr lang="ru-RU" sz="4400" b="1" dirty="0">
              <a:solidFill>
                <a:srgbClr val="3333FF"/>
              </a:solidFill>
            </a:endParaRPr>
          </a:p>
        </p:txBody>
      </p:sp>
    </p:spTree>
    <p:extLst>
      <p:ext uri="{BB962C8B-B14F-4D97-AF65-F5344CB8AC3E}">
        <p14:creationId xmlns:p14="http://schemas.microsoft.com/office/powerpoint/2010/main" val="3391757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sz="4400" b="1" dirty="0" smtClean="0">
                <a:solidFill>
                  <a:srgbClr val="CC0000"/>
                </a:solidFill>
              </a:rPr>
              <a:t>У героя Романа Ругина из рассказа </a:t>
            </a:r>
            <a:r>
              <a:rPr lang="ru-RU" sz="4400" b="1" dirty="0" smtClean="0">
                <a:solidFill>
                  <a:srgbClr val="D60093"/>
                </a:solidFill>
              </a:rPr>
              <a:t>«</a:t>
            </a:r>
            <a:r>
              <a:rPr lang="ru-RU" sz="4400" b="1" dirty="0" err="1" smtClean="0">
                <a:solidFill>
                  <a:srgbClr val="D60093"/>
                </a:solidFill>
              </a:rPr>
              <a:t>Ланги</a:t>
            </a:r>
            <a:r>
              <a:rPr lang="ru-RU" sz="4400" b="1" dirty="0" smtClean="0">
                <a:solidFill>
                  <a:srgbClr val="D60093"/>
                </a:solidFill>
              </a:rPr>
              <a:t>» </a:t>
            </a:r>
            <a:r>
              <a:rPr lang="ru-RU" sz="4400" b="1" dirty="0" smtClean="0">
                <a:solidFill>
                  <a:srgbClr val="CC0000"/>
                </a:solidFill>
              </a:rPr>
              <a:t>мечта самая что ни на есть земная, практическая: </a:t>
            </a:r>
            <a:r>
              <a:rPr lang="ru-RU" sz="4400" b="1" dirty="0" smtClean="0">
                <a:solidFill>
                  <a:srgbClr val="3333FF"/>
                </a:solidFill>
              </a:rPr>
              <a:t>«Давно мечтал о чистопородной лайке, с которой можно будет зоревать весной и осенью, надолго уходить в тайгу. Без хорошего пса что за охота? Блуждание в потёмках!» [Литературное наследие 2016, II: 452]</a:t>
            </a:r>
            <a:endParaRPr lang="ru-RU" sz="4400" b="1" dirty="0">
              <a:solidFill>
                <a:srgbClr val="3333FF"/>
              </a:solidFill>
            </a:endParaRPr>
          </a:p>
        </p:txBody>
      </p:sp>
    </p:spTree>
    <p:extLst>
      <p:ext uri="{BB962C8B-B14F-4D97-AF65-F5344CB8AC3E}">
        <p14:creationId xmlns:p14="http://schemas.microsoft.com/office/powerpoint/2010/main" val="25309206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Autofit/>
          </a:bodyPr>
          <a:lstStyle/>
          <a:p>
            <a:r>
              <a:rPr lang="ru-RU" sz="3200" b="1" dirty="0" smtClean="0">
                <a:solidFill>
                  <a:srgbClr val="CC0000"/>
                </a:solidFill>
              </a:rPr>
              <a:t>Земные, практические мечты являются важнейшим составляющим элементом жизни, быта народа. В том же рассказе герои помнят то время </a:t>
            </a:r>
            <a:r>
              <a:rPr lang="ru-RU" sz="3200" b="1" dirty="0" smtClean="0">
                <a:solidFill>
                  <a:srgbClr val="3333FF"/>
                </a:solidFill>
              </a:rPr>
              <a:t>«послевоенное, трудное», когда «о лодочных моторах тогда ещё и мечтать не смели» [Литературное наследие 2016, II: 457]. </a:t>
            </a:r>
            <a:r>
              <a:rPr lang="ru-RU" sz="3200" b="1" dirty="0" smtClean="0">
                <a:solidFill>
                  <a:srgbClr val="FF0000"/>
                </a:solidFill>
              </a:rPr>
              <a:t>Поэтому для них оказывается принципиально важным тот факт, что мечты стали реальностью. Как и для лирического героя </a:t>
            </a:r>
            <a:r>
              <a:rPr lang="ru-RU" sz="3200" b="1" dirty="0" err="1" smtClean="0">
                <a:solidFill>
                  <a:srgbClr val="FF0000"/>
                </a:solidFill>
              </a:rPr>
              <a:t>Микуля</a:t>
            </a:r>
            <a:r>
              <a:rPr lang="ru-RU" sz="3200" b="1" dirty="0" smtClean="0">
                <a:solidFill>
                  <a:srgbClr val="FF0000"/>
                </a:solidFill>
              </a:rPr>
              <a:t> Шульгина (</a:t>
            </a:r>
            <a:r>
              <a:rPr lang="ru-RU" sz="3200" b="1" dirty="0" smtClean="0">
                <a:solidFill>
                  <a:srgbClr val="CC0099"/>
                </a:solidFill>
              </a:rPr>
              <a:t>стихотворение «Обь»</a:t>
            </a:r>
            <a:r>
              <a:rPr lang="ru-RU" sz="3200" b="1" dirty="0" smtClean="0">
                <a:solidFill>
                  <a:srgbClr val="FF0000"/>
                </a:solidFill>
              </a:rPr>
              <a:t>), который замечает то, как перелётные птицы перестают узнавать родные места, в которых нашла воплощение мечта человека:</a:t>
            </a:r>
          </a:p>
          <a:p>
            <a:r>
              <a:rPr lang="ru-RU" sz="3200" b="1" dirty="0" smtClean="0">
                <a:solidFill>
                  <a:srgbClr val="FF0000"/>
                </a:solidFill>
              </a:rPr>
              <a:t> </a:t>
            </a:r>
            <a:r>
              <a:rPr lang="ru-RU" sz="3200" b="1" dirty="0" smtClean="0">
                <a:solidFill>
                  <a:srgbClr val="3333FF"/>
                </a:solidFill>
              </a:rPr>
              <a:t>&lt;…&gt; </a:t>
            </a:r>
            <a:r>
              <a:rPr lang="ru-RU" sz="3200" b="1" dirty="0" smtClean="0">
                <a:solidFill>
                  <a:srgbClr val="3333FF"/>
                </a:solidFill>
              </a:rPr>
              <a:t>И галдят перелётные птицы – </a:t>
            </a:r>
          </a:p>
          <a:p>
            <a:r>
              <a:rPr lang="ru-RU" sz="3200" b="1" dirty="0" smtClean="0">
                <a:solidFill>
                  <a:srgbClr val="3333FF"/>
                </a:solidFill>
              </a:rPr>
              <a:t>Не узнать им родные места. 					</a:t>
            </a:r>
          </a:p>
          <a:p>
            <a:r>
              <a:rPr lang="ru-RU" sz="3200" b="1" dirty="0" smtClean="0">
                <a:solidFill>
                  <a:srgbClr val="3333FF"/>
                </a:solidFill>
              </a:rPr>
              <a:t>В стройки Века смогла воплотиться 			                          Человечья большая мечта… [Литературное наследие 2016, II: 718]</a:t>
            </a:r>
          </a:p>
          <a:p>
            <a:endParaRPr lang="ru-RU" sz="3200" b="1" dirty="0"/>
          </a:p>
        </p:txBody>
      </p:sp>
    </p:spTree>
    <p:extLst>
      <p:ext uri="{BB962C8B-B14F-4D97-AF65-F5344CB8AC3E}">
        <p14:creationId xmlns:p14="http://schemas.microsoft.com/office/powerpoint/2010/main" val="6855653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lstStyle/>
          <a:p>
            <a:r>
              <a:rPr lang="ru-RU" dirty="0" smtClean="0"/>
              <a:t>	</a:t>
            </a:r>
            <a:r>
              <a:rPr lang="ru-RU" sz="4800" b="1" dirty="0" smtClean="0">
                <a:solidFill>
                  <a:srgbClr val="CC0000"/>
                </a:solidFill>
              </a:rPr>
              <a:t>Герой </a:t>
            </a:r>
            <a:r>
              <a:rPr lang="ru-RU" sz="4800" b="1" dirty="0" smtClean="0">
                <a:solidFill>
                  <a:srgbClr val="D60093"/>
                </a:solidFill>
              </a:rPr>
              <a:t>«Рассказа о себе» </a:t>
            </a:r>
            <a:r>
              <a:rPr lang="ru-RU" sz="4800" b="1" dirty="0" smtClean="0">
                <a:solidFill>
                  <a:srgbClr val="CC0000"/>
                </a:solidFill>
              </a:rPr>
              <a:t>Михаила Казанцева хорошо помнит, как вместе со друзьями мечтал окончить семилетку, поступить в педагогическое училище в Ханты-Мансийске и продолжить дружить, как потом у него появилась </a:t>
            </a:r>
            <a:r>
              <a:rPr lang="ru-RU" sz="4800" b="1" dirty="0" smtClean="0">
                <a:solidFill>
                  <a:srgbClr val="3333FF"/>
                </a:solidFill>
              </a:rPr>
              <a:t>«другая заветная мечта, я буду не учителем, а прокурором» [Литературное наследие 2016, I: 99].</a:t>
            </a:r>
            <a:endParaRPr lang="ru-RU" sz="4800" b="1" dirty="0">
              <a:solidFill>
                <a:srgbClr val="3333FF"/>
              </a:solidFill>
            </a:endParaRPr>
          </a:p>
        </p:txBody>
      </p:sp>
    </p:spTree>
    <p:extLst>
      <p:ext uri="{BB962C8B-B14F-4D97-AF65-F5344CB8AC3E}">
        <p14:creationId xmlns:p14="http://schemas.microsoft.com/office/powerpoint/2010/main" val="38810157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lstStyle/>
          <a:p>
            <a:r>
              <a:rPr lang="ru-RU" dirty="0" smtClean="0"/>
              <a:t>	</a:t>
            </a:r>
            <a:r>
              <a:rPr lang="ru-RU" sz="4400" b="1" dirty="0" smtClean="0">
                <a:solidFill>
                  <a:srgbClr val="CC0000"/>
                </a:solidFill>
              </a:rPr>
              <a:t>О возвращении в родной посёлок, о жизни молодых специалистов после учёбы мечтают герои повести Ольги </a:t>
            </a:r>
            <a:r>
              <a:rPr lang="ru-RU" sz="4400" b="1" dirty="0" err="1" smtClean="0">
                <a:solidFill>
                  <a:srgbClr val="CC0000"/>
                </a:solidFill>
              </a:rPr>
              <a:t>Кашмановой</a:t>
            </a:r>
            <a:r>
              <a:rPr lang="ru-RU" sz="4400" b="1" dirty="0" smtClean="0">
                <a:solidFill>
                  <a:srgbClr val="CC0000"/>
                </a:solidFill>
              </a:rPr>
              <a:t> </a:t>
            </a:r>
            <a:r>
              <a:rPr lang="ru-RU" sz="4400" b="1" dirty="0" smtClean="0">
                <a:solidFill>
                  <a:srgbClr val="FF0066"/>
                </a:solidFill>
              </a:rPr>
              <a:t>«</a:t>
            </a:r>
            <a:r>
              <a:rPr lang="ru-RU" sz="4400" b="1" dirty="0" err="1" smtClean="0">
                <a:solidFill>
                  <a:srgbClr val="FF0066"/>
                </a:solidFill>
              </a:rPr>
              <a:t>Лесбег</a:t>
            </a:r>
            <a:r>
              <a:rPr lang="ru-RU" sz="4400" b="1" dirty="0" smtClean="0">
                <a:solidFill>
                  <a:srgbClr val="FF0066"/>
                </a:solidFill>
              </a:rPr>
              <a:t>»</a:t>
            </a:r>
            <a:r>
              <a:rPr lang="ru-RU" sz="4400" b="1" dirty="0" smtClean="0">
                <a:solidFill>
                  <a:srgbClr val="CC0000"/>
                </a:solidFill>
              </a:rPr>
              <a:t>. А когда после долгого совещания мальчишки решили поймать </a:t>
            </a:r>
            <a:r>
              <a:rPr lang="ru-RU" sz="4400" b="1" dirty="0" err="1" smtClean="0">
                <a:solidFill>
                  <a:srgbClr val="CC0000"/>
                </a:solidFill>
              </a:rPr>
              <a:t>Лесбега</a:t>
            </a:r>
            <a:r>
              <a:rPr lang="ru-RU" sz="4400" b="1" dirty="0" smtClean="0">
                <a:solidFill>
                  <a:srgbClr val="CC0000"/>
                </a:solidFill>
              </a:rPr>
              <a:t>, </a:t>
            </a:r>
            <a:r>
              <a:rPr lang="ru-RU" sz="4400" b="1" dirty="0" smtClean="0">
                <a:solidFill>
                  <a:srgbClr val="3333FF"/>
                </a:solidFill>
              </a:rPr>
              <a:t>«они понимали, что, может быть, это и мечта. Но если ОН здесь, почему бы и не попытаться?»</a:t>
            </a:r>
            <a:r>
              <a:rPr lang="ru-RU" sz="4400" b="1" dirty="0" smtClean="0">
                <a:solidFill>
                  <a:srgbClr val="CC0000"/>
                </a:solidFill>
              </a:rPr>
              <a:t>, а потому:</a:t>
            </a:r>
            <a:r>
              <a:rPr lang="ru-RU" sz="4400" b="1" dirty="0" smtClean="0">
                <a:solidFill>
                  <a:srgbClr val="3333FF"/>
                </a:solidFill>
              </a:rPr>
              <a:t> «Мечтам мальчишек не было предела» [Литературное наследие 2016, I: 150].</a:t>
            </a:r>
            <a:endParaRPr lang="ru-RU" sz="4400" b="1" dirty="0">
              <a:solidFill>
                <a:srgbClr val="3333FF"/>
              </a:solidFill>
            </a:endParaRPr>
          </a:p>
        </p:txBody>
      </p:sp>
    </p:spTree>
    <p:extLst>
      <p:ext uri="{BB962C8B-B14F-4D97-AF65-F5344CB8AC3E}">
        <p14:creationId xmlns:p14="http://schemas.microsoft.com/office/powerpoint/2010/main" val="23721578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lstStyle/>
          <a:p>
            <a:r>
              <a:rPr lang="ru-RU" dirty="0" smtClean="0"/>
              <a:t> </a:t>
            </a:r>
            <a:endParaRPr lang="ru-RU" dirty="0" smtClean="0"/>
          </a:p>
          <a:p>
            <a:r>
              <a:rPr lang="ru-RU" sz="4400" b="1" dirty="0" smtClean="0">
                <a:solidFill>
                  <a:srgbClr val="CC0000"/>
                </a:solidFill>
              </a:rPr>
              <a:t>Естественно</a:t>
            </a:r>
            <a:r>
              <a:rPr lang="ru-RU" sz="4400" b="1" dirty="0" smtClean="0">
                <a:solidFill>
                  <a:srgbClr val="CC0000"/>
                </a:solidFill>
              </a:rPr>
              <a:t>, что мечты героев в литературе обских угров часто связаны с оленями. Как, например, герой рассказа Р. Ругина </a:t>
            </a:r>
            <a:r>
              <a:rPr lang="ru-RU" sz="4400" b="1" dirty="0" smtClean="0">
                <a:solidFill>
                  <a:srgbClr val="CC0099"/>
                </a:solidFill>
              </a:rPr>
              <a:t>«В ожидании сына» </a:t>
            </a:r>
            <a:r>
              <a:rPr lang="ru-RU" sz="4400" b="1" dirty="0" err="1" smtClean="0">
                <a:solidFill>
                  <a:srgbClr val="CC0000"/>
                </a:solidFill>
              </a:rPr>
              <a:t>Порака</a:t>
            </a:r>
            <a:r>
              <a:rPr lang="ru-RU" sz="4400" b="1" dirty="0" smtClean="0">
                <a:solidFill>
                  <a:srgbClr val="CC0000"/>
                </a:solidFill>
              </a:rPr>
              <a:t>, </a:t>
            </a:r>
            <a:r>
              <a:rPr lang="ru-RU" sz="4400" b="1" dirty="0" smtClean="0">
                <a:solidFill>
                  <a:srgbClr val="3333FF"/>
                </a:solidFill>
              </a:rPr>
              <a:t>«у которого имелось всего с десяток оленей, давно мечтал о них» [Литературное наследие 2016, II: 557].</a:t>
            </a:r>
            <a:endParaRPr lang="ru-RU" sz="4400" b="1" dirty="0">
              <a:solidFill>
                <a:srgbClr val="3333FF"/>
              </a:solidFill>
            </a:endParaRPr>
          </a:p>
        </p:txBody>
      </p:sp>
    </p:spTree>
    <p:extLst>
      <p:ext uri="{BB962C8B-B14F-4D97-AF65-F5344CB8AC3E}">
        <p14:creationId xmlns:p14="http://schemas.microsoft.com/office/powerpoint/2010/main" val="8882349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sz="4000" b="1" dirty="0" smtClean="0"/>
              <a:t> </a:t>
            </a:r>
            <a:r>
              <a:rPr lang="ru-RU" sz="4000" b="1" dirty="0" smtClean="0">
                <a:solidFill>
                  <a:srgbClr val="CC0000"/>
                </a:solidFill>
              </a:rPr>
              <a:t>О земной красоте мечтает героиня повести Татьяны </a:t>
            </a:r>
            <a:r>
              <a:rPr lang="ru-RU" sz="4000" b="1" dirty="0" err="1" smtClean="0">
                <a:solidFill>
                  <a:srgbClr val="CC0000"/>
                </a:solidFill>
              </a:rPr>
              <a:t>Молдановой</a:t>
            </a:r>
            <a:r>
              <a:rPr lang="ru-RU" sz="4000" b="1" dirty="0" smtClean="0">
                <a:solidFill>
                  <a:srgbClr val="CC0000"/>
                </a:solidFill>
              </a:rPr>
              <a:t> </a:t>
            </a:r>
            <a:r>
              <a:rPr lang="ru-RU" sz="4000" b="1" dirty="0" smtClean="0">
                <a:solidFill>
                  <a:srgbClr val="FF0066"/>
                </a:solidFill>
              </a:rPr>
              <a:t>«“Средний </a:t>
            </a:r>
            <a:r>
              <a:rPr lang="ru-RU" sz="4000" b="1" dirty="0" err="1" smtClean="0">
                <a:solidFill>
                  <a:srgbClr val="FF0066"/>
                </a:solidFill>
              </a:rPr>
              <a:t>мирˮ</a:t>
            </a:r>
            <a:r>
              <a:rPr lang="ru-RU" sz="4000" b="1" dirty="0" smtClean="0">
                <a:solidFill>
                  <a:srgbClr val="FF0066"/>
                </a:solidFill>
              </a:rPr>
              <a:t> Анны из </a:t>
            </a:r>
            <a:r>
              <a:rPr lang="ru-RU" sz="4000" b="1" dirty="0" err="1" smtClean="0">
                <a:solidFill>
                  <a:srgbClr val="FF0066"/>
                </a:solidFill>
              </a:rPr>
              <a:t>Маланга</a:t>
            </a:r>
            <a:r>
              <a:rPr lang="ru-RU" sz="4000" b="1" dirty="0" smtClean="0">
                <a:solidFill>
                  <a:srgbClr val="FF0066"/>
                </a:solidFill>
              </a:rPr>
              <a:t>»</a:t>
            </a:r>
            <a:r>
              <a:rPr lang="ru-RU" sz="4000" b="1" dirty="0" smtClean="0">
                <a:solidFill>
                  <a:srgbClr val="CC0000"/>
                </a:solidFill>
              </a:rPr>
              <a:t> </a:t>
            </a:r>
            <a:r>
              <a:rPr lang="ru-RU" sz="4000" b="1" dirty="0" smtClean="0">
                <a:solidFill>
                  <a:srgbClr val="3333FF"/>
                </a:solidFill>
              </a:rPr>
              <a:t>(«она мечтала в новом узорчатом </a:t>
            </a:r>
            <a:r>
              <a:rPr lang="ru-RU" sz="4000" b="1" dirty="0" err="1" smtClean="0">
                <a:solidFill>
                  <a:srgbClr val="3333FF"/>
                </a:solidFill>
              </a:rPr>
              <a:t>сахе</a:t>
            </a:r>
            <a:r>
              <a:rPr lang="ru-RU" sz="4000" b="1" dirty="0" smtClean="0">
                <a:solidFill>
                  <a:srgbClr val="3333FF"/>
                </a:solidFill>
              </a:rPr>
              <a:t> показаться»)</a:t>
            </a:r>
            <a:r>
              <a:rPr lang="ru-RU" sz="4000" b="1" dirty="0" smtClean="0">
                <a:solidFill>
                  <a:srgbClr val="CC0000"/>
                </a:solidFill>
              </a:rPr>
              <a:t>, но ценность мечты для неё не в том, чтобы только покрасоваться в новом наряде. Последний был наглядным свидетельством того, что </a:t>
            </a:r>
            <a:r>
              <a:rPr lang="ru-RU" sz="4000" b="1" dirty="0" smtClean="0">
                <a:solidFill>
                  <a:srgbClr val="3333FF"/>
                </a:solidFill>
              </a:rPr>
              <a:t>«не потеряли её глаза зоркость, а руки – ловкость. Ни у кого из ровесниц нет такого тонко </a:t>
            </a:r>
            <a:r>
              <a:rPr lang="ru-RU" sz="4000" b="1" dirty="0" err="1" smtClean="0">
                <a:solidFill>
                  <a:srgbClr val="3333FF"/>
                </a:solidFill>
              </a:rPr>
              <a:t>го</a:t>
            </a:r>
            <a:r>
              <a:rPr lang="ru-RU" sz="4000" b="1" dirty="0" smtClean="0">
                <a:solidFill>
                  <a:srgbClr val="3333FF"/>
                </a:solidFill>
              </a:rPr>
              <a:t> стежка: не хватает терпения такие тоненькие жилки для шитья орнамента плести. А у неё хватает. И мужу такая жена – гордость» [Литературное наследие 2016, II: 367].</a:t>
            </a:r>
            <a:endParaRPr lang="ru-RU" sz="4000" b="1" dirty="0">
              <a:solidFill>
                <a:srgbClr val="3333FF"/>
              </a:solidFill>
            </a:endParaRPr>
          </a:p>
        </p:txBody>
      </p:sp>
    </p:spTree>
    <p:extLst>
      <p:ext uri="{BB962C8B-B14F-4D97-AF65-F5344CB8AC3E}">
        <p14:creationId xmlns:p14="http://schemas.microsoft.com/office/powerpoint/2010/main" val="10288879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04914" cy="6858000"/>
          </a:xfrm>
        </p:spPr>
        <p:txBody>
          <a:bodyPr>
            <a:normAutofit/>
          </a:bodyPr>
          <a:lstStyle/>
          <a:p>
            <a:r>
              <a:rPr lang="ru-RU" sz="4400" b="1" dirty="0" smtClean="0">
                <a:solidFill>
                  <a:srgbClr val="CC0000"/>
                </a:solidFill>
              </a:rPr>
              <a:t>Но ей доступна мечта и об ином, возвышенном, выходящем за рамки реального мира: </a:t>
            </a:r>
            <a:r>
              <a:rPr lang="ru-RU" sz="4400" b="1" dirty="0" smtClean="0">
                <a:solidFill>
                  <a:srgbClr val="3333FF"/>
                </a:solidFill>
              </a:rPr>
              <a:t>«Летит девушка над лесом, песню поёт. И льются из памяти легенды о прошлом края, зримо поднимаются из небытия сильные и ловкие богатыри, что жили на первозданной земле. И тянется душа Анны в то далёкое время, мечтает она вровень с богатырями стать» [Литературное наследие 2016, II: 375].</a:t>
            </a:r>
            <a:endParaRPr lang="ru-RU" sz="4400" b="1" dirty="0">
              <a:solidFill>
                <a:srgbClr val="3333FF"/>
              </a:solidFill>
            </a:endParaRPr>
          </a:p>
        </p:txBody>
      </p:sp>
    </p:spTree>
    <p:extLst>
      <p:ext uri="{BB962C8B-B14F-4D97-AF65-F5344CB8AC3E}">
        <p14:creationId xmlns:p14="http://schemas.microsoft.com/office/powerpoint/2010/main" val="834847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Autofit/>
          </a:bodyPr>
          <a:lstStyle/>
          <a:p>
            <a:r>
              <a:rPr lang="ru-RU" sz="3600" b="1" dirty="0" smtClean="0">
                <a:solidFill>
                  <a:srgbClr val="C00000"/>
                </a:solidFill>
              </a:rPr>
              <a:t>Утверждение, согласно которому содержательное наполнение и понимание ценностей человеческой цивилизации «не коренится ни в каких преходящих обстоятельствах», справедливо, однако справедливо и то, что эта сущность постоянно подвергается трансформации, искажениям, инфляционному давлению. И последнее замечено тем же Уайтхедом: </a:t>
            </a:r>
            <a:r>
              <a:rPr lang="ru-RU" sz="3600" b="1" dirty="0" smtClean="0">
                <a:solidFill>
                  <a:srgbClr val="3333FF"/>
                </a:solidFill>
              </a:rPr>
              <a:t>«Сейчас философия должна выполнить свою главную функцию. Она обязана искать мировоззрение, способное спасти от гибели людей, для которых дороги ценности, выходящие за рамки удовлетворения животных потребностей» [Уайтхед 1990: 306].</a:t>
            </a:r>
            <a:endParaRPr lang="ru-RU" sz="3600" b="1" dirty="0">
              <a:solidFill>
                <a:srgbClr val="3333FF"/>
              </a:solidFill>
            </a:endParaRPr>
          </a:p>
        </p:txBody>
      </p:sp>
    </p:spTree>
    <p:extLst>
      <p:ext uri="{BB962C8B-B14F-4D97-AF65-F5344CB8AC3E}">
        <p14:creationId xmlns:p14="http://schemas.microsoft.com/office/powerpoint/2010/main" val="23518022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b="1" dirty="0" smtClean="0">
                <a:solidFill>
                  <a:srgbClr val="CC0000"/>
                </a:solidFill>
              </a:rPr>
              <a:t>Принципиально важно при этом то, что основой, истоком мечтаний являются «легенды о прошлом края», героическое прошлое народа. Ценность мечты выступает при этом как форма, возможность сохранения народной памяти. Стремление к такому сохранению может выступать, казалось бы, совершенно неожиданным образом. В повести Оксаны Динисламовой </a:t>
            </a:r>
            <a:r>
              <a:rPr lang="ru-RU" b="1" dirty="0" smtClean="0">
                <a:solidFill>
                  <a:srgbClr val="CC0099"/>
                </a:solidFill>
              </a:rPr>
              <a:t>«Диалог поколений: мама с дочкой»</a:t>
            </a:r>
            <a:r>
              <a:rPr lang="ru-RU" b="1" dirty="0" smtClean="0">
                <a:solidFill>
                  <a:srgbClr val="CC0000"/>
                </a:solidFill>
              </a:rPr>
              <a:t>, написанной в соавторстве со Светланой Динисламовой, встречается такое признание:</a:t>
            </a:r>
            <a:r>
              <a:rPr lang="ru-RU" b="1" dirty="0" smtClean="0">
                <a:solidFill>
                  <a:srgbClr val="3333FF"/>
                </a:solidFill>
              </a:rPr>
              <a:t> «Чум. Жаль, никогда не жила в чуме, а ведь мечтала. В юности, глядя на оленеводов, восторгаясь </a:t>
            </a:r>
            <a:r>
              <a:rPr lang="ru-RU" b="1" dirty="0" smtClean="0">
                <a:solidFill>
                  <a:srgbClr val="3333FF"/>
                </a:solidFill>
              </a:rPr>
              <a:t>их выносливостью</a:t>
            </a:r>
            <a:r>
              <a:rPr lang="ru-RU" b="1" dirty="0" smtClean="0">
                <a:solidFill>
                  <a:srgbClr val="3333FF"/>
                </a:solidFill>
              </a:rPr>
              <a:t>, жизнелюбием и даже их здоровьем, думала, что как мама в молодости буду каслать по Уралу. Чётко видела обстановку своего чума, мужа-оленевода, кучу краснощёких весёлых детишек» [Литературное наследие 2016, I: 81].</a:t>
            </a:r>
            <a:r>
              <a:rPr lang="ru-RU" b="1" dirty="0" smtClean="0">
                <a:solidFill>
                  <a:srgbClr val="CC0000"/>
                </a:solidFill>
              </a:rPr>
              <a:t> Перед нами – не просто детско-юношеская мечта жить в чуме, а моделирование своего будущего с касланиями, уютной обстановкой родного чума, мужем-оленеводом и обязательно кучей весёлых и здоровых детей. Настоящее, имеющее глубокие народные корни представление о счастливой жизни. 								</a:t>
            </a:r>
            <a:endParaRPr lang="ru-RU" b="1" dirty="0">
              <a:solidFill>
                <a:srgbClr val="CC0000"/>
              </a:solidFill>
            </a:endParaRPr>
          </a:p>
        </p:txBody>
      </p:sp>
    </p:spTree>
    <p:extLst>
      <p:ext uri="{BB962C8B-B14F-4D97-AF65-F5344CB8AC3E}">
        <p14:creationId xmlns:p14="http://schemas.microsoft.com/office/powerpoint/2010/main" val="42479696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dirty="0" smtClean="0"/>
              <a:t>	</a:t>
            </a:r>
            <a:r>
              <a:rPr lang="ru-RU" sz="3200" b="1" dirty="0" smtClean="0">
                <a:solidFill>
                  <a:srgbClr val="CC0000"/>
                </a:solidFill>
              </a:rPr>
              <a:t>Способность мечтать понимается как нечто тождественное неземной, небесной силе человека.  Лирический герой Романа Ругина в </a:t>
            </a:r>
            <a:r>
              <a:rPr lang="ru-RU" sz="3200" b="1" dirty="0" smtClean="0">
                <a:solidFill>
                  <a:srgbClr val="D60093"/>
                </a:solidFill>
              </a:rPr>
              <a:t>«Балладе об орле»</a:t>
            </a:r>
            <a:r>
              <a:rPr lang="ru-RU" sz="3200" b="1" dirty="0" smtClean="0">
                <a:solidFill>
                  <a:srgbClr val="CC0000"/>
                </a:solidFill>
              </a:rPr>
              <a:t> восстанавливает в памяти то, как именно мечта в детстве открывала возможность робкой душе ощутить в себе небесную силу:</a:t>
            </a:r>
          </a:p>
          <a:p>
            <a:endParaRPr lang="ru-RU" sz="3200" b="1" dirty="0" smtClean="0"/>
          </a:p>
          <a:p>
            <a:r>
              <a:rPr lang="ru-RU" sz="3200" b="1" dirty="0" smtClean="0">
                <a:solidFill>
                  <a:srgbClr val="3333FF"/>
                </a:solidFill>
              </a:rPr>
              <a:t>Мальчишеской порой, в далёкие года </a:t>
            </a:r>
          </a:p>
          <a:p>
            <a:r>
              <a:rPr lang="ru-RU" sz="3200" b="1" dirty="0" smtClean="0">
                <a:solidFill>
                  <a:srgbClr val="3333FF"/>
                </a:solidFill>
              </a:rPr>
              <a:t>Увижу, как летит орёл ширококрылый, – </a:t>
            </a:r>
          </a:p>
          <a:p>
            <a:r>
              <a:rPr lang="ru-RU" sz="3200" b="1" dirty="0" smtClean="0">
                <a:solidFill>
                  <a:srgbClr val="3333FF"/>
                </a:solidFill>
              </a:rPr>
              <a:t>И робкая душа становится тверда, </a:t>
            </a:r>
          </a:p>
          <a:p>
            <a:r>
              <a:rPr lang="ru-RU" sz="3200" b="1" dirty="0" smtClean="0">
                <a:solidFill>
                  <a:srgbClr val="3333FF"/>
                </a:solidFill>
              </a:rPr>
              <a:t>Исполнившись в мечтах его небесной силы &lt;…&gt; [Литературное наследие 2016, II: 442]</a:t>
            </a:r>
            <a:endParaRPr lang="ru-RU" sz="3200" b="1" dirty="0">
              <a:solidFill>
                <a:srgbClr val="3333FF"/>
              </a:solidFill>
            </a:endParaRPr>
          </a:p>
        </p:txBody>
      </p:sp>
    </p:spTree>
    <p:extLst>
      <p:ext uri="{BB962C8B-B14F-4D97-AF65-F5344CB8AC3E}">
        <p14:creationId xmlns:p14="http://schemas.microsoft.com/office/powerpoint/2010/main" val="14107324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b="1" dirty="0" smtClean="0">
                <a:solidFill>
                  <a:srgbClr val="CC0000"/>
                </a:solidFill>
              </a:rPr>
              <a:t>Сознание лирического героя Матвея </a:t>
            </a:r>
            <a:r>
              <a:rPr lang="ru-RU" b="1" dirty="0" err="1" smtClean="0">
                <a:solidFill>
                  <a:srgbClr val="CC0000"/>
                </a:solidFill>
              </a:rPr>
              <a:t>Новьюхова</a:t>
            </a:r>
            <a:r>
              <a:rPr lang="ru-RU" b="1" dirty="0" smtClean="0">
                <a:solidFill>
                  <a:srgbClr val="CC0000"/>
                </a:solidFill>
              </a:rPr>
              <a:t> не признаёт мечты, оторванные того, о чём мечтает его народ, его страна. Для этого сознания, правильно жить – это мечтать, и мечтания твои не могут быть исключительно индивидуальными, замкнутыми от окружающего тебя мира:</a:t>
            </a:r>
          </a:p>
          <a:p>
            <a:endParaRPr lang="ru-RU" b="1" dirty="0" smtClean="0">
              <a:solidFill>
                <a:srgbClr val="3333FF"/>
              </a:solidFill>
            </a:endParaRPr>
          </a:p>
          <a:p>
            <a:r>
              <a:rPr lang="ru-RU" b="1" dirty="0" smtClean="0">
                <a:solidFill>
                  <a:srgbClr val="3333FF"/>
                </a:solidFill>
              </a:rPr>
              <a:t>&lt;…&gt; Если думать о стране родной, </a:t>
            </a:r>
          </a:p>
          <a:p>
            <a:r>
              <a:rPr lang="ru-RU" b="1" dirty="0" smtClean="0">
                <a:solidFill>
                  <a:srgbClr val="3333FF"/>
                </a:solidFill>
              </a:rPr>
              <a:t>жить её заботой и мечтой, </a:t>
            </a:r>
          </a:p>
          <a:p>
            <a:r>
              <a:rPr lang="ru-RU" b="1" dirty="0" smtClean="0">
                <a:solidFill>
                  <a:srgbClr val="3333FF"/>
                </a:solidFill>
              </a:rPr>
              <a:t>укреплять её и украшать, </a:t>
            </a:r>
          </a:p>
          <a:p>
            <a:r>
              <a:rPr lang="ru-RU" b="1" dirty="0" smtClean="0">
                <a:solidFill>
                  <a:srgbClr val="3333FF"/>
                </a:solidFill>
              </a:rPr>
              <a:t>ей навек всего себя отдать, </a:t>
            </a:r>
          </a:p>
          <a:p>
            <a:r>
              <a:rPr lang="ru-RU" b="1" dirty="0" smtClean="0">
                <a:solidFill>
                  <a:srgbClr val="3333FF"/>
                </a:solidFill>
              </a:rPr>
              <a:t>будет жизнь твоя ясна, красна, </a:t>
            </a:r>
          </a:p>
          <a:p>
            <a:r>
              <a:rPr lang="ru-RU" b="1" dirty="0" smtClean="0">
                <a:solidFill>
                  <a:srgbClr val="3333FF"/>
                </a:solidFill>
              </a:rPr>
              <a:t>чистокровной радостью полна. </a:t>
            </a:r>
          </a:p>
          <a:p>
            <a:r>
              <a:rPr lang="ru-RU" b="1" dirty="0" smtClean="0">
                <a:solidFill>
                  <a:srgbClr val="3333FF"/>
                </a:solidFill>
              </a:rPr>
              <a:t>И в глазах народа ты прочтёшь: </a:t>
            </a:r>
          </a:p>
          <a:p>
            <a:r>
              <a:rPr lang="ru-RU" b="1" dirty="0" smtClean="0">
                <a:solidFill>
                  <a:srgbClr val="3333FF"/>
                </a:solidFill>
              </a:rPr>
              <a:t>«Человеком – правильно живёшь». [Литературное наследие 2016, II: 409]</a:t>
            </a:r>
          </a:p>
          <a:p>
            <a:endParaRPr lang="ru-RU" dirty="0"/>
          </a:p>
        </p:txBody>
      </p:sp>
    </p:spTree>
    <p:extLst>
      <p:ext uri="{BB962C8B-B14F-4D97-AF65-F5344CB8AC3E}">
        <p14:creationId xmlns:p14="http://schemas.microsoft.com/office/powerpoint/2010/main" val="18181220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sz="3600" b="1" dirty="0" smtClean="0">
                <a:solidFill>
                  <a:srgbClr val="CC0000"/>
                </a:solidFill>
              </a:rPr>
              <a:t>С другой стороны, представление о ценности мечты невозможно без диалектического понимания: чем ценнее способность мечтать, тем трагичнее оказаться обманутым мечтой. В той же балладе Романа Ругина память лирического героя сохранила картину, в которой орёл с прострелянным крылом сидел на земле, привязанный верёвкой к колу, но не смог долго выдержать такого унижения: </a:t>
            </a:r>
          </a:p>
          <a:p>
            <a:endParaRPr lang="ru-RU" sz="3600" b="1" dirty="0" smtClean="0">
              <a:solidFill>
                <a:srgbClr val="CC0000"/>
              </a:solidFill>
            </a:endParaRPr>
          </a:p>
          <a:p>
            <a:r>
              <a:rPr lang="ru-RU" sz="3600" b="1" dirty="0" smtClean="0">
                <a:solidFill>
                  <a:srgbClr val="3333FF"/>
                </a:solidFill>
              </a:rPr>
              <a:t>&lt;…&gt; С ночною темнотой, обманутый мечтой, </a:t>
            </a:r>
          </a:p>
          <a:p>
            <a:r>
              <a:rPr lang="ru-RU" sz="3600" b="1" dirty="0" smtClean="0">
                <a:solidFill>
                  <a:srgbClr val="3333FF"/>
                </a:solidFill>
              </a:rPr>
              <a:t>Он ткнулся головой в дорожные каменья... [Литературное наследие 2016, II: 443]</a:t>
            </a:r>
          </a:p>
          <a:p>
            <a:endParaRPr lang="ru-RU" sz="3600" b="1" dirty="0">
              <a:solidFill>
                <a:srgbClr val="3333FF"/>
              </a:solidFill>
            </a:endParaRPr>
          </a:p>
        </p:txBody>
      </p:sp>
    </p:spTree>
    <p:extLst>
      <p:ext uri="{BB962C8B-B14F-4D97-AF65-F5344CB8AC3E}">
        <p14:creationId xmlns:p14="http://schemas.microsoft.com/office/powerpoint/2010/main" val="10603824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sz="3600" b="1" dirty="0" smtClean="0">
                <a:solidFill>
                  <a:srgbClr val="CC0000"/>
                </a:solidFill>
              </a:rPr>
              <a:t>И, если у Р. Ругина обманут мечтой увиденный в своё время лирическим героем один орёл, то в поэме </a:t>
            </a:r>
            <a:r>
              <a:rPr lang="ru-RU" sz="3600" b="1" dirty="0" err="1" smtClean="0">
                <a:solidFill>
                  <a:srgbClr val="CC0000"/>
                </a:solidFill>
              </a:rPr>
              <a:t>Ювана</a:t>
            </a:r>
            <a:r>
              <a:rPr lang="ru-RU" sz="3600" b="1" dirty="0" smtClean="0">
                <a:solidFill>
                  <a:srgbClr val="CC0000"/>
                </a:solidFill>
              </a:rPr>
              <a:t> </a:t>
            </a:r>
            <a:r>
              <a:rPr lang="ru-RU" sz="3600" b="1" dirty="0" err="1" smtClean="0">
                <a:solidFill>
                  <a:srgbClr val="CC0000"/>
                </a:solidFill>
              </a:rPr>
              <a:t>Шесталова</a:t>
            </a:r>
            <a:r>
              <a:rPr lang="ru-RU" sz="3600" b="1" dirty="0" smtClean="0">
                <a:solidFill>
                  <a:srgbClr val="CC0000"/>
                </a:solidFill>
              </a:rPr>
              <a:t> </a:t>
            </a:r>
            <a:r>
              <a:rPr lang="ru-RU" sz="3600" b="1" dirty="0" smtClean="0">
                <a:solidFill>
                  <a:srgbClr val="FF0066"/>
                </a:solidFill>
              </a:rPr>
              <a:t>«Клич журавля»</a:t>
            </a:r>
            <a:r>
              <a:rPr lang="ru-RU" sz="3600" b="1" dirty="0" smtClean="0">
                <a:solidFill>
                  <a:srgbClr val="CC0000"/>
                </a:solidFill>
              </a:rPr>
              <a:t> таким обманутым мечтой оказывается целое поколение:</a:t>
            </a:r>
          </a:p>
          <a:p>
            <a:endParaRPr lang="ru-RU" sz="3600" b="1" dirty="0" smtClean="0">
              <a:solidFill>
                <a:srgbClr val="CC0000"/>
              </a:solidFill>
            </a:endParaRPr>
          </a:p>
          <a:p>
            <a:r>
              <a:rPr lang="ru-RU" sz="3600" b="1" dirty="0" smtClean="0">
                <a:solidFill>
                  <a:srgbClr val="3333FF"/>
                </a:solidFill>
              </a:rPr>
              <a:t>&lt;…&gt; Светлое Завтра                                     			                           Строить мечтали,								                                     А получили								                      Бурю в лицо.							                        </a:t>
            </a:r>
            <a:r>
              <a:rPr lang="ru-RU" sz="3600" b="1" dirty="0" err="1" smtClean="0">
                <a:solidFill>
                  <a:srgbClr val="3333FF"/>
                </a:solidFill>
              </a:rPr>
              <a:t>Поисчезали</a:t>
            </a:r>
            <a:r>
              <a:rPr lang="ru-RU" sz="3600" b="1" dirty="0" smtClean="0">
                <a:solidFill>
                  <a:srgbClr val="3333FF"/>
                </a:solidFill>
              </a:rPr>
              <a:t>								                                   Светлые дали,								                     Мы потеряли							                              Лучших бойцов… [</a:t>
            </a:r>
            <a:r>
              <a:rPr lang="ru-RU" sz="3600" b="1" dirty="0" err="1" smtClean="0">
                <a:solidFill>
                  <a:srgbClr val="3333FF"/>
                </a:solidFill>
              </a:rPr>
              <a:t>Шесталов</a:t>
            </a:r>
            <a:r>
              <a:rPr lang="ru-RU" sz="3600" b="1" dirty="0" smtClean="0">
                <a:solidFill>
                  <a:srgbClr val="3333FF"/>
                </a:solidFill>
              </a:rPr>
              <a:t> 1997: 469]</a:t>
            </a:r>
          </a:p>
          <a:p>
            <a:endParaRPr lang="ru-RU" sz="3600" b="1" dirty="0">
              <a:solidFill>
                <a:srgbClr val="3333FF"/>
              </a:solidFill>
            </a:endParaRPr>
          </a:p>
        </p:txBody>
      </p:sp>
    </p:spTree>
    <p:extLst>
      <p:ext uri="{BB962C8B-B14F-4D97-AF65-F5344CB8AC3E}">
        <p14:creationId xmlns:p14="http://schemas.microsoft.com/office/powerpoint/2010/main" val="8663213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sz="4400" b="1" dirty="0" smtClean="0">
                <a:solidFill>
                  <a:srgbClr val="CC0000"/>
                </a:solidFill>
              </a:rPr>
              <a:t>Способностью мечтать наделены в художественном сознании обских угров и те герои, те силы, которые можно определить, как отрицательные.  В сказке </a:t>
            </a:r>
            <a:r>
              <a:rPr lang="ru-RU" sz="4400" b="1" dirty="0" smtClean="0">
                <a:solidFill>
                  <a:srgbClr val="CC0099"/>
                </a:solidFill>
              </a:rPr>
              <a:t>«Ведьма и сказочница» </a:t>
            </a:r>
            <a:r>
              <a:rPr lang="ru-RU" sz="4400" b="1" dirty="0" smtClean="0">
                <a:solidFill>
                  <a:srgbClr val="CC0000"/>
                </a:solidFill>
              </a:rPr>
              <a:t>Зинаиды </a:t>
            </a:r>
            <a:r>
              <a:rPr lang="ru-RU" sz="4400" b="1" dirty="0" err="1" smtClean="0">
                <a:solidFill>
                  <a:srgbClr val="CC0000"/>
                </a:solidFill>
              </a:rPr>
              <a:t>Лонгортовой</a:t>
            </a:r>
            <a:r>
              <a:rPr lang="ru-RU" sz="4400" b="1" dirty="0" smtClean="0">
                <a:solidFill>
                  <a:srgbClr val="CC0000"/>
                </a:solidFill>
              </a:rPr>
              <a:t> (</a:t>
            </a:r>
            <a:r>
              <a:rPr lang="ru-RU" sz="4400" b="1" dirty="0" err="1" smtClean="0">
                <a:solidFill>
                  <a:srgbClr val="CC0000"/>
                </a:solidFill>
              </a:rPr>
              <a:t>Хартагановой</a:t>
            </a:r>
            <a:r>
              <a:rPr lang="ru-RU" sz="4400" b="1" dirty="0" smtClean="0">
                <a:solidFill>
                  <a:srgbClr val="CC0000"/>
                </a:solidFill>
              </a:rPr>
              <a:t>) о том, как </a:t>
            </a:r>
            <a:r>
              <a:rPr lang="ru-RU" sz="4400" b="1" dirty="0" smtClean="0">
                <a:solidFill>
                  <a:srgbClr val="3333FF"/>
                </a:solidFill>
              </a:rPr>
              <a:t>«жили в одном чуме две женщины»</a:t>
            </a:r>
            <a:r>
              <a:rPr lang="ru-RU" sz="4400" b="1" dirty="0" smtClean="0">
                <a:solidFill>
                  <a:srgbClr val="CC0000"/>
                </a:solidFill>
              </a:rPr>
              <a:t>, есть характеристика одной из них: </a:t>
            </a:r>
            <a:r>
              <a:rPr lang="ru-RU" sz="4400" b="1" dirty="0" smtClean="0">
                <a:solidFill>
                  <a:srgbClr val="3333FF"/>
                </a:solidFill>
              </a:rPr>
              <a:t>«</a:t>
            </a:r>
            <a:r>
              <a:rPr lang="ru-RU" sz="4400" b="1" dirty="0" err="1" smtClean="0">
                <a:solidFill>
                  <a:srgbClr val="3333FF"/>
                </a:solidFill>
              </a:rPr>
              <a:t>Порнэ</a:t>
            </a:r>
            <a:r>
              <a:rPr lang="ru-RU" sz="4400" b="1" dirty="0" smtClean="0">
                <a:solidFill>
                  <a:srgbClr val="3333FF"/>
                </a:solidFill>
              </a:rPr>
              <a:t> – злая, завистливая женщина. Всё мечтает извести молчаливую, трудолюбивую </a:t>
            </a:r>
            <a:r>
              <a:rPr lang="ru-RU" sz="4400" b="1" dirty="0" err="1" smtClean="0">
                <a:solidFill>
                  <a:srgbClr val="3333FF"/>
                </a:solidFill>
              </a:rPr>
              <a:t>Мощнэ</a:t>
            </a:r>
            <a:r>
              <a:rPr lang="ru-RU" sz="4400" b="1" dirty="0" smtClean="0">
                <a:solidFill>
                  <a:srgbClr val="3333FF"/>
                </a:solidFill>
              </a:rPr>
              <a:t>…» [Литературное наследие 2016, II: 286]</a:t>
            </a:r>
            <a:endParaRPr lang="ru-RU" sz="4400" b="1" dirty="0">
              <a:solidFill>
                <a:srgbClr val="3333FF"/>
              </a:solidFill>
            </a:endParaRPr>
          </a:p>
        </p:txBody>
      </p:sp>
    </p:spTree>
    <p:extLst>
      <p:ext uri="{BB962C8B-B14F-4D97-AF65-F5344CB8AC3E}">
        <p14:creationId xmlns:p14="http://schemas.microsoft.com/office/powerpoint/2010/main" val="16276241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sz="3600" b="1" dirty="0" smtClean="0">
                <a:solidFill>
                  <a:srgbClr val="C00000"/>
                </a:solidFill>
              </a:rPr>
              <a:t>А ведьма из её же сказки </a:t>
            </a:r>
            <a:r>
              <a:rPr lang="ru-RU" sz="3600" b="1" dirty="0" smtClean="0">
                <a:solidFill>
                  <a:srgbClr val="D60093"/>
                </a:solidFill>
              </a:rPr>
              <a:t>«Ведьма и сказочница» </a:t>
            </a:r>
            <a:r>
              <a:rPr lang="ru-RU" sz="3600" b="1" dirty="0" smtClean="0">
                <a:solidFill>
                  <a:srgbClr val="C00000"/>
                </a:solidFill>
              </a:rPr>
              <a:t>раздосадована тем, что </a:t>
            </a:r>
            <a:r>
              <a:rPr lang="ru-RU" sz="3600" b="1" dirty="0" smtClean="0">
                <a:solidFill>
                  <a:srgbClr val="3333FF"/>
                </a:solidFill>
              </a:rPr>
              <a:t>«не досталось ей приданого, о котором она мечтала» [Литературное наследие 2016, II: 291].</a:t>
            </a:r>
          </a:p>
          <a:p>
            <a:r>
              <a:rPr lang="ru-RU" sz="3600" b="1" dirty="0" smtClean="0">
                <a:solidFill>
                  <a:srgbClr val="FF0000"/>
                </a:solidFill>
              </a:rPr>
              <a:t>Отмеченная особенность свидетельствует о понимании способности мечтать, как универсального качества мира, который в представлении ханты и манси является живым, культурным. Поэтому главная ценность такой способности почитается в художественной культуре обских угров как одна из главных не только характеристик человека, его ценности, но мифологических, сказочных, метафорических персонажей. </a:t>
            </a:r>
            <a:endParaRPr lang="ru-RU" sz="3600" b="1" dirty="0">
              <a:solidFill>
                <a:srgbClr val="FF0000"/>
              </a:solidFill>
            </a:endParaRPr>
          </a:p>
        </p:txBody>
      </p:sp>
    </p:spTree>
    <p:extLst>
      <p:ext uri="{BB962C8B-B14F-4D97-AF65-F5344CB8AC3E}">
        <p14:creationId xmlns:p14="http://schemas.microsoft.com/office/powerpoint/2010/main" val="32386129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04914" cy="6858000"/>
          </a:xfrm>
        </p:spPr>
        <p:txBody>
          <a:bodyPr>
            <a:normAutofit/>
          </a:bodyPr>
          <a:lstStyle/>
          <a:p>
            <a:r>
              <a:rPr lang="ru-RU" sz="3600" b="1" dirty="0" smtClean="0">
                <a:solidFill>
                  <a:srgbClr val="CC0000"/>
                </a:solidFill>
              </a:rPr>
              <a:t>Поэтому и ценность самого человека определяется тем, способен ли он мечтать, освещает или освещала когда-либо его сознание и зрения мечта. В стихотворении Матвея </a:t>
            </a:r>
            <a:r>
              <a:rPr lang="ru-RU" sz="3600" b="1" dirty="0" err="1" smtClean="0">
                <a:solidFill>
                  <a:srgbClr val="CC0000"/>
                </a:solidFill>
              </a:rPr>
              <a:t>Новьюхова</a:t>
            </a:r>
            <a:r>
              <a:rPr lang="ru-RU" sz="3600" b="1" dirty="0" smtClean="0">
                <a:solidFill>
                  <a:srgbClr val="CC0000"/>
                </a:solidFill>
              </a:rPr>
              <a:t> </a:t>
            </a:r>
            <a:r>
              <a:rPr lang="ru-RU" sz="3600" b="1" dirty="0" smtClean="0">
                <a:solidFill>
                  <a:srgbClr val="FF0066"/>
                </a:solidFill>
              </a:rPr>
              <a:t>«Глаза»</a:t>
            </a:r>
            <a:r>
              <a:rPr lang="ru-RU" sz="3600" b="1" dirty="0" smtClean="0">
                <a:solidFill>
                  <a:srgbClr val="CC0000"/>
                </a:solidFill>
              </a:rPr>
              <a:t> отсутствие такой способности, такого освещения является свидетельством пустоты души, если помнить, что глаза есть её зеркало:</a:t>
            </a:r>
          </a:p>
          <a:p>
            <a:endParaRPr lang="ru-RU" sz="3600" b="1" dirty="0" smtClean="0">
              <a:solidFill>
                <a:srgbClr val="CC0000"/>
              </a:solidFill>
            </a:endParaRPr>
          </a:p>
          <a:p>
            <a:r>
              <a:rPr lang="ru-RU" sz="3600" b="1" dirty="0" smtClean="0">
                <a:solidFill>
                  <a:srgbClr val="3333FF"/>
                </a:solidFill>
              </a:rPr>
              <a:t>В иных глазах такая пустота, 						</a:t>
            </a:r>
            <a:r>
              <a:rPr lang="ru-RU" sz="3600" b="1" dirty="0" smtClean="0">
                <a:solidFill>
                  <a:srgbClr val="3333FF"/>
                </a:solidFill>
              </a:rPr>
              <a:t>                                         что </a:t>
            </a:r>
            <a:r>
              <a:rPr lang="ru-RU" sz="3600" b="1" dirty="0" smtClean="0">
                <a:solidFill>
                  <a:srgbClr val="3333FF"/>
                </a:solidFill>
              </a:rPr>
              <a:t>кажется, ни мысль, ни мечта, </a:t>
            </a:r>
          </a:p>
          <a:p>
            <a:r>
              <a:rPr lang="ru-RU" sz="3600" b="1" dirty="0" smtClean="0">
                <a:solidFill>
                  <a:srgbClr val="3333FF"/>
                </a:solidFill>
              </a:rPr>
              <a:t>ни радости, ни светлые печали </a:t>
            </a:r>
          </a:p>
          <a:p>
            <a:r>
              <a:rPr lang="ru-RU" sz="3600" b="1" dirty="0" smtClean="0">
                <a:solidFill>
                  <a:srgbClr val="3333FF"/>
                </a:solidFill>
              </a:rPr>
              <a:t>их никогда собой не освещали… [Литературное наследие 2016, II: 375]</a:t>
            </a:r>
          </a:p>
          <a:p>
            <a:endParaRPr lang="ru-RU" sz="3600" b="1" dirty="0">
              <a:solidFill>
                <a:srgbClr val="CC0000"/>
              </a:solidFill>
            </a:endParaRPr>
          </a:p>
        </p:txBody>
      </p:sp>
    </p:spTree>
    <p:extLst>
      <p:ext uri="{BB962C8B-B14F-4D97-AF65-F5344CB8AC3E}">
        <p14:creationId xmlns:p14="http://schemas.microsoft.com/office/powerpoint/2010/main" val="27630361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sz="4000" b="1" dirty="0" smtClean="0">
                <a:solidFill>
                  <a:srgbClr val="CC0000"/>
                </a:solidFill>
              </a:rPr>
              <a:t>На вопрос лирического героя к глазам, почему бы им не быть прозрачными в стихотворении Р. Ругина с таким же названием, как у М. </a:t>
            </a:r>
            <a:r>
              <a:rPr lang="ru-RU" sz="4000" b="1" dirty="0" err="1" smtClean="0">
                <a:solidFill>
                  <a:srgbClr val="CC0000"/>
                </a:solidFill>
              </a:rPr>
              <a:t>Новьюхова</a:t>
            </a:r>
            <a:r>
              <a:rPr lang="ru-RU" sz="4000" b="1" dirty="0" smtClean="0">
                <a:solidFill>
                  <a:srgbClr val="CC0000"/>
                </a:solidFill>
              </a:rPr>
              <a:t>, последние признаются в своей мечте:</a:t>
            </a:r>
          </a:p>
          <a:p>
            <a:endParaRPr lang="ru-RU" sz="4000" b="1" dirty="0" smtClean="0"/>
          </a:p>
          <a:p>
            <a:r>
              <a:rPr lang="ru-RU" sz="4000" b="1" dirty="0" smtClean="0">
                <a:solidFill>
                  <a:srgbClr val="3333FF"/>
                </a:solidFill>
              </a:rPr>
              <a:t>«&lt;…&gt; </a:t>
            </a:r>
            <a:r>
              <a:rPr lang="ru-RU" sz="4000" b="1" dirty="0" err="1" smtClean="0">
                <a:solidFill>
                  <a:srgbClr val="3333FF"/>
                </a:solidFill>
              </a:rPr>
              <a:t>Освободясь</a:t>
            </a:r>
            <a:r>
              <a:rPr lang="ru-RU" sz="4000" b="1" dirty="0" smtClean="0">
                <a:solidFill>
                  <a:srgbClr val="3333FF"/>
                </a:solidFill>
              </a:rPr>
              <a:t>, как реки, ото льда, 						Под голубеющими небесами, 						О, быть бы нам прозрачными всегда! 					Об этом, брат, мечтаем мы и сами...» [Литературное наследие 2016, II: 446]</a:t>
            </a:r>
          </a:p>
          <a:p>
            <a:r>
              <a:rPr lang="ru-RU" sz="4000" b="1" dirty="0" smtClean="0">
                <a:solidFill>
                  <a:srgbClr val="3333FF"/>
                </a:solidFill>
              </a:rPr>
              <a:t>	</a:t>
            </a:r>
          </a:p>
          <a:p>
            <a:endParaRPr lang="ru-RU" sz="4000" b="1" dirty="0">
              <a:solidFill>
                <a:srgbClr val="3333FF"/>
              </a:solidFill>
            </a:endParaRPr>
          </a:p>
        </p:txBody>
      </p:sp>
    </p:spTree>
    <p:extLst>
      <p:ext uri="{BB962C8B-B14F-4D97-AF65-F5344CB8AC3E}">
        <p14:creationId xmlns:p14="http://schemas.microsoft.com/office/powerpoint/2010/main" val="18760347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sz="3200" b="1" dirty="0" smtClean="0">
                <a:solidFill>
                  <a:srgbClr val="CC0000"/>
                </a:solidFill>
              </a:rPr>
              <a:t>Процитированные выше строки являются одним из наиболее выразительных свидетельств того, как художественное сознание ханты с необычайной доверчивостью относится к метафоре: глаза, мечтающие о том, чтобы быть </a:t>
            </a:r>
            <a:r>
              <a:rPr lang="ru-RU" sz="3200" b="1" i="1" dirty="0" smtClean="0">
                <a:solidFill>
                  <a:srgbClr val="D60093"/>
                </a:solidFill>
              </a:rPr>
              <a:t>«прозрачными всегда». </a:t>
            </a:r>
            <a:r>
              <a:rPr lang="ru-RU" sz="3200" b="1" dirty="0" smtClean="0">
                <a:solidFill>
                  <a:srgbClr val="CC0000"/>
                </a:solidFill>
              </a:rPr>
              <a:t>Мечта эта вызвана знанием того, что в глазах может быть </a:t>
            </a:r>
            <a:r>
              <a:rPr lang="ru-RU" sz="3200" b="1" i="1" dirty="0" smtClean="0">
                <a:solidFill>
                  <a:srgbClr val="D60093"/>
                </a:solidFill>
              </a:rPr>
              <a:t>«обманчивым тепло»</a:t>
            </a:r>
            <a:r>
              <a:rPr lang="ru-RU" sz="3200" b="1" dirty="0" smtClean="0">
                <a:solidFill>
                  <a:srgbClr val="CC0000"/>
                </a:solidFill>
              </a:rPr>
              <a:t>, а их глубина </a:t>
            </a:r>
            <a:r>
              <a:rPr lang="ru-RU" sz="3200" b="1" dirty="0" smtClean="0">
                <a:solidFill>
                  <a:srgbClr val="D60093"/>
                </a:solidFill>
              </a:rPr>
              <a:t>«подчас бывает ложной»</a:t>
            </a:r>
            <a:r>
              <a:rPr lang="ru-RU" sz="3200" b="1" dirty="0" smtClean="0">
                <a:solidFill>
                  <a:srgbClr val="CC0000"/>
                </a:solidFill>
              </a:rPr>
              <a:t>, в них встречаются </a:t>
            </a:r>
          </a:p>
          <a:p>
            <a:endParaRPr lang="ru-RU" sz="3200" b="1" dirty="0" smtClean="0">
              <a:solidFill>
                <a:srgbClr val="CC0000"/>
              </a:solidFill>
            </a:endParaRPr>
          </a:p>
          <a:p>
            <a:r>
              <a:rPr lang="ru-RU" sz="3200" b="1" dirty="0" smtClean="0">
                <a:solidFill>
                  <a:srgbClr val="3333FF"/>
                </a:solidFill>
              </a:rPr>
              <a:t>… и чернота, и страх, и муки, </a:t>
            </a:r>
          </a:p>
          <a:p>
            <a:r>
              <a:rPr lang="ru-RU" sz="3200" b="1" dirty="0" smtClean="0">
                <a:solidFill>
                  <a:srgbClr val="3333FF"/>
                </a:solidFill>
              </a:rPr>
              <a:t>Гнильё и темень илистого дна, </a:t>
            </a:r>
          </a:p>
          <a:p>
            <a:r>
              <a:rPr lang="ru-RU" sz="3200" b="1" dirty="0" smtClean="0">
                <a:solidFill>
                  <a:srgbClr val="3333FF"/>
                </a:solidFill>
              </a:rPr>
              <a:t>Налимья скользкость, </a:t>
            </a:r>
          </a:p>
          <a:p>
            <a:r>
              <a:rPr lang="ru-RU" sz="3200" b="1" dirty="0" smtClean="0">
                <a:solidFill>
                  <a:srgbClr val="3333FF"/>
                </a:solidFill>
              </a:rPr>
              <a:t>жадность хищной щуки &lt;…&gt; [Литературное наследие 2016, II: 446]</a:t>
            </a:r>
          </a:p>
          <a:p>
            <a:endParaRPr lang="ru-RU" sz="3200" b="1" dirty="0">
              <a:solidFill>
                <a:srgbClr val="3333FF"/>
              </a:solidFill>
            </a:endParaRPr>
          </a:p>
        </p:txBody>
      </p:sp>
    </p:spTree>
    <p:extLst>
      <p:ext uri="{BB962C8B-B14F-4D97-AF65-F5344CB8AC3E}">
        <p14:creationId xmlns:p14="http://schemas.microsoft.com/office/powerpoint/2010/main" val="2340930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sz="3600" b="1" dirty="0" smtClean="0">
                <a:solidFill>
                  <a:srgbClr val="CC0000"/>
                </a:solidFill>
              </a:rPr>
              <a:t>Получается, что «поиски мировоззрения» это – формирование, наличие, сохранение идеалов, принципов, норм, императивов, которые составляют природу, характер, способы и состав того, что мы понимаем в качестве жизненной позиции, ориентации в сообществе, мотиваций деятельности как отдельного индивида, так нации, народности, человечества в целом. Однако, едва ли не важнее в данном случае оказываются не столько формирование, наличие, сохранение, сколько принятая аксиология, т. е. ценностный взгляд на идеалы, принципы, нормы, императивы, исповедуемые по линии количественного возрастания от отдельного человека до человечества как такового.</a:t>
            </a:r>
            <a:endParaRPr lang="ru-RU" sz="3600" b="1" dirty="0">
              <a:solidFill>
                <a:srgbClr val="CC0000"/>
              </a:solidFill>
            </a:endParaRPr>
          </a:p>
        </p:txBody>
      </p:sp>
    </p:spTree>
    <p:extLst>
      <p:ext uri="{BB962C8B-B14F-4D97-AF65-F5344CB8AC3E}">
        <p14:creationId xmlns:p14="http://schemas.microsoft.com/office/powerpoint/2010/main" val="1847626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sz="4000" b="1" dirty="0" smtClean="0">
                <a:solidFill>
                  <a:srgbClr val="CC0000"/>
                </a:solidFill>
              </a:rPr>
              <a:t>Для народов ханты и манси в вопросе о мечте слились воедино и эстетика, и философия жизни. Вот почему так настойчиво задавал свои вопросы </a:t>
            </a:r>
            <a:r>
              <a:rPr lang="ru-RU" sz="4000" b="1" dirty="0" err="1" smtClean="0">
                <a:solidFill>
                  <a:srgbClr val="CC0000"/>
                </a:solidFill>
              </a:rPr>
              <a:t>Юван</a:t>
            </a:r>
            <a:r>
              <a:rPr lang="ru-RU" sz="4000" b="1" dirty="0" smtClean="0">
                <a:solidFill>
                  <a:srgbClr val="CC0000"/>
                </a:solidFill>
              </a:rPr>
              <a:t> </a:t>
            </a:r>
            <a:r>
              <a:rPr lang="ru-RU" sz="4000" b="1" dirty="0" err="1" smtClean="0">
                <a:solidFill>
                  <a:srgbClr val="CC0000"/>
                </a:solidFill>
              </a:rPr>
              <a:t>Шесталов</a:t>
            </a:r>
            <a:r>
              <a:rPr lang="ru-RU" sz="4000" b="1" dirty="0" smtClean="0">
                <a:solidFill>
                  <a:srgbClr val="CC0000"/>
                </a:solidFill>
              </a:rPr>
              <a:t>, к примеру, в повести </a:t>
            </a:r>
            <a:r>
              <a:rPr lang="ru-RU" sz="4000" b="1" dirty="0" smtClean="0">
                <a:solidFill>
                  <a:srgbClr val="CC0099"/>
                </a:solidFill>
              </a:rPr>
              <a:t>«Тайна </a:t>
            </a:r>
            <a:r>
              <a:rPr lang="ru-RU" sz="4000" b="1" dirty="0" err="1" smtClean="0">
                <a:solidFill>
                  <a:srgbClr val="CC0099"/>
                </a:solidFill>
              </a:rPr>
              <a:t>Сорни-Най</a:t>
            </a:r>
            <a:r>
              <a:rPr lang="ru-RU" sz="4000" b="1" dirty="0" smtClean="0">
                <a:solidFill>
                  <a:srgbClr val="CC0099"/>
                </a:solidFill>
              </a:rPr>
              <a:t>»</a:t>
            </a:r>
            <a:r>
              <a:rPr lang="ru-RU" sz="4000" b="1" dirty="0" smtClean="0">
                <a:solidFill>
                  <a:srgbClr val="CC0000"/>
                </a:solidFill>
              </a:rPr>
              <a:t>:</a:t>
            </a:r>
            <a:r>
              <a:rPr lang="ru-RU" sz="4000" b="1" dirty="0" smtClean="0">
                <a:solidFill>
                  <a:srgbClr val="3333FF"/>
                </a:solidFill>
              </a:rPr>
              <a:t> «</a:t>
            </a:r>
            <a:r>
              <a:rPr lang="ru-RU" sz="4000" b="1" dirty="0" err="1" smtClean="0">
                <a:solidFill>
                  <a:srgbClr val="3333FF"/>
                </a:solidFill>
              </a:rPr>
              <a:t>Сорни</a:t>
            </a:r>
            <a:r>
              <a:rPr lang="ru-RU" sz="4000" b="1" dirty="0" smtClean="0">
                <a:solidFill>
                  <a:srgbClr val="3333FF"/>
                </a:solidFill>
              </a:rPr>
              <a:t> – по-мансийски “</a:t>
            </a:r>
            <a:r>
              <a:rPr lang="ru-RU" sz="4000" b="1" dirty="0" err="1" smtClean="0">
                <a:solidFill>
                  <a:srgbClr val="3333FF"/>
                </a:solidFill>
              </a:rPr>
              <a:t>золотоˮ</a:t>
            </a:r>
            <a:r>
              <a:rPr lang="ru-RU" sz="4000" b="1" dirty="0" smtClean="0">
                <a:solidFill>
                  <a:srgbClr val="3333FF"/>
                </a:solidFill>
              </a:rPr>
              <a:t>. </a:t>
            </a:r>
            <a:r>
              <a:rPr lang="ru-RU" sz="4000" b="1" dirty="0" err="1" smtClean="0">
                <a:solidFill>
                  <a:srgbClr val="3333FF"/>
                </a:solidFill>
              </a:rPr>
              <a:t>Най</a:t>
            </a:r>
            <a:r>
              <a:rPr lang="ru-RU" sz="4000" b="1" dirty="0" smtClean="0">
                <a:solidFill>
                  <a:srgbClr val="3333FF"/>
                </a:solidFill>
              </a:rPr>
              <a:t> – “</a:t>
            </a:r>
            <a:r>
              <a:rPr lang="ru-RU" sz="4000" b="1" dirty="0" err="1" smtClean="0">
                <a:solidFill>
                  <a:srgbClr val="3333FF"/>
                </a:solidFill>
              </a:rPr>
              <a:t>героиняˮ</a:t>
            </a:r>
            <a:r>
              <a:rPr lang="ru-RU" sz="4000" b="1" dirty="0" smtClean="0">
                <a:solidFill>
                  <a:srgbClr val="3333FF"/>
                </a:solidFill>
              </a:rPr>
              <a:t>. </a:t>
            </a:r>
            <a:r>
              <a:rPr lang="ru-RU" sz="4000" b="1" dirty="0" err="1" smtClean="0">
                <a:solidFill>
                  <a:srgbClr val="3333FF"/>
                </a:solidFill>
              </a:rPr>
              <a:t>Сорни-най</a:t>
            </a:r>
            <a:r>
              <a:rPr lang="ru-RU" sz="4000" b="1" dirty="0" smtClean="0">
                <a:solidFill>
                  <a:srgbClr val="3333FF"/>
                </a:solidFill>
              </a:rPr>
              <a:t> – “Золотая </a:t>
            </a:r>
            <a:r>
              <a:rPr lang="ru-RU" sz="4000" b="1" dirty="0" err="1" smtClean="0">
                <a:solidFill>
                  <a:srgbClr val="3333FF"/>
                </a:solidFill>
              </a:rPr>
              <a:t>героиняˮ</a:t>
            </a:r>
            <a:r>
              <a:rPr lang="ru-RU" sz="4000" b="1" dirty="0" smtClean="0">
                <a:solidFill>
                  <a:srgbClr val="3333FF"/>
                </a:solidFill>
              </a:rPr>
              <a:t>. Может, просто придумали легенду о прекрасной женщине? Не мечта ли это о красоте и доброте? Но тогда почему манси веками так ревностно охраняли её от постороннего взгляда? ...» [Литературное наследие 2016, I: 486]. </a:t>
            </a:r>
            <a:endParaRPr lang="ru-RU" sz="4000" b="1" dirty="0">
              <a:solidFill>
                <a:srgbClr val="3333FF"/>
              </a:solidFill>
            </a:endParaRPr>
          </a:p>
        </p:txBody>
      </p:sp>
    </p:spTree>
    <p:extLst>
      <p:ext uri="{BB962C8B-B14F-4D97-AF65-F5344CB8AC3E}">
        <p14:creationId xmlns:p14="http://schemas.microsoft.com/office/powerpoint/2010/main" val="12693242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Autofit/>
          </a:bodyPr>
          <a:lstStyle/>
          <a:p>
            <a:r>
              <a:rPr lang="ru-RU" sz="3600" b="1" dirty="0" smtClean="0">
                <a:solidFill>
                  <a:srgbClr val="CC0000"/>
                </a:solidFill>
              </a:rPr>
              <a:t>Перед нами – выразительный пример доверия метафоре, рождённой мифологическим сознанием народа, метафоре, как возможному воплощению его мечты о «красоте и добре». Ревностное сохранение и охранение на протяжение веков есть доказательство того, как доверчиво относится народ к им же созданной метафоре. А доверие метафоре в сознании целого народа – это показатель богатства его художественного сознания. Основания для такого утверждения заключаются в том, что способность мыслить метафорами есть свидетельство того, что сознание и, в первую очередь художественное способно к осознанию органичного синтеза глубокомысленности и красоты слова, богатства идеи и изящества её воплощения. </a:t>
            </a:r>
            <a:endParaRPr lang="ru-RU" sz="3600" b="1" dirty="0">
              <a:solidFill>
                <a:srgbClr val="CC0000"/>
              </a:solidFill>
            </a:endParaRPr>
          </a:p>
        </p:txBody>
      </p:sp>
    </p:spTree>
    <p:extLst>
      <p:ext uri="{BB962C8B-B14F-4D97-AF65-F5344CB8AC3E}">
        <p14:creationId xmlns:p14="http://schemas.microsoft.com/office/powerpoint/2010/main" val="18784306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sz="3600" b="1" dirty="0" smtClean="0">
                <a:solidFill>
                  <a:srgbClr val="CC0000"/>
                </a:solidFill>
              </a:rPr>
              <a:t>Но с другой стороны, такое доверие есть показатель того, что одной из главных, определяющих ценностей для художественного сознания народа является мир мечты, то есть мир, в котором властвует метафора. Это мир органичного сочетания, реального и рождённого воображением, уже имеющегося и того, что необходимо, достигнутого и того, что существует как необходимое для достижения. Процитированные произведения обско-угорской литературы являются наглядным свидетельством, иллюстрацией того, что такое мечта-метафора в сознании народа.</a:t>
            </a:r>
            <a:endParaRPr lang="ru-RU" sz="3600" b="1" dirty="0">
              <a:solidFill>
                <a:srgbClr val="CC0000"/>
              </a:solidFill>
            </a:endParaRPr>
          </a:p>
        </p:txBody>
      </p:sp>
    </p:spTree>
    <p:extLst>
      <p:ext uri="{BB962C8B-B14F-4D97-AF65-F5344CB8AC3E}">
        <p14:creationId xmlns:p14="http://schemas.microsoft.com/office/powerpoint/2010/main" val="15398714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fontScale="92500" lnSpcReduction="20000"/>
          </a:bodyPr>
          <a:lstStyle/>
          <a:p>
            <a:r>
              <a:rPr lang="ru-RU" sz="3600" b="1" dirty="0" smtClean="0">
                <a:solidFill>
                  <a:srgbClr val="CC0000"/>
                </a:solidFill>
              </a:rPr>
              <a:t>Мечта как ценность является фокусированием, собиранием в некое единое целое всего многообразия субъективных её пониманий каждым отдельным индивидом. Однако определяющие такое понимание интенции (начальные условия) создают некое характерное для всего народного сознания представление о ценности, необходимости мечты. Жизнь народов ханты и манси в определённой степени в изолированном друг от друга положении (родовые угодья, стойбища) не помешала формированию коллективного народного представления о том, в чём ценность способности мечтать, не привела к тому, что можно определить как хаотичность понимания этой духовной категории. Коллективное представление о мечте, о чём свидетельствует литературное творчество обских угров, никак не отвергает режим функционирования субъективного понимания мечты в жизни человека, определяемый многообразием инвариантов самой человеческой жизни. </a:t>
            </a:r>
          </a:p>
          <a:p>
            <a:endParaRPr lang="ru-RU" sz="3600" b="1" dirty="0" smtClean="0">
              <a:solidFill>
                <a:srgbClr val="CC0000"/>
              </a:solidFill>
            </a:endParaRPr>
          </a:p>
          <a:p>
            <a:endParaRPr lang="ru-RU" dirty="0"/>
          </a:p>
        </p:txBody>
      </p:sp>
    </p:spTree>
    <p:extLst>
      <p:ext uri="{BB962C8B-B14F-4D97-AF65-F5344CB8AC3E}">
        <p14:creationId xmlns:p14="http://schemas.microsoft.com/office/powerpoint/2010/main" val="13791594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fontScale="92500" lnSpcReduction="20000"/>
          </a:bodyPr>
          <a:lstStyle/>
          <a:p>
            <a:r>
              <a:rPr lang="ru-RU" b="1" dirty="0" smtClean="0">
                <a:solidFill>
                  <a:srgbClr val="3333FF"/>
                </a:solidFill>
              </a:rPr>
              <a:t>Список литературы</a:t>
            </a:r>
          </a:p>
          <a:p>
            <a:endParaRPr lang="ru-RU" b="1" dirty="0" smtClean="0">
              <a:solidFill>
                <a:srgbClr val="3333FF"/>
              </a:solidFill>
            </a:endParaRPr>
          </a:p>
          <a:p>
            <a:r>
              <a:rPr lang="ru-RU" b="1" dirty="0" smtClean="0">
                <a:solidFill>
                  <a:srgbClr val="3333FF"/>
                </a:solidFill>
              </a:rPr>
              <a:t>1.	Айпин Е. Д.  Лебединая песня / Айпин Е. Д. Клятвопреступник. Избранное: Роман и рассказы. – М.: Русло, 1993. – 423 с. </a:t>
            </a:r>
          </a:p>
          <a:p>
            <a:r>
              <a:rPr lang="ru-RU" b="1" dirty="0" smtClean="0">
                <a:solidFill>
                  <a:srgbClr val="3333FF"/>
                </a:solidFill>
              </a:rPr>
              <a:t>2.	Аристотель. </a:t>
            </a:r>
            <a:r>
              <a:rPr lang="ru-RU" b="1" dirty="0" err="1" smtClean="0">
                <a:solidFill>
                  <a:srgbClr val="3333FF"/>
                </a:solidFill>
              </a:rPr>
              <a:t>Никомахова</a:t>
            </a:r>
            <a:r>
              <a:rPr lang="ru-RU" b="1" dirty="0" smtClean="0">
                <a:solidFill>
                  <a:srgbClr val="3333FF"/>
                </a:solidFill>
              </a:rPr>
              <a:t> этика / Соч.: в 4 т. Т. 4. – М.: Мысль, 1984. 830 с. </a:t>
            </a:r>
          </a:p>
          <a:p>
            <a:r>
              <a:rPr lang="ru-RU" b="1" dirty="0" smtClean="0">
                <a:solidFill>
                  <a:srgbClr val="3333FF"/>
                </a:solidFill>
              </a:rPr>
              <a:t>3.	</a:t>
            </a:r>
            <a:r>
              <a:rPr lang="ru-RU" b="1" dirty="0" err="1" smtClean="0">
                <a:solidFill>
                  <a:srgbClr val="3333FF"/>
                </a:solidFill>
              </a:rPr>
              <a:t>Виндельбанд</a:t>
            </a:r>
            <a:r>
              <a:rPr lang="ru-RU" b="1" dirty="0" smtClean="0">
                <a:solidFill>
                  <a:srgbClr val="3333FF"/>
                </a:solidFill>
              </a:rPr>
              <a:t> В. Что такое философия? (О понятии истории и философии) / Избранное. – М.: Юрист, 1995. С. 21–57.  </a:t>
            </a:r>
          </a:p>
          <a:p>
            <a:r>
              <a:rPr lang="ru-RU" b="1" dirty="0" smtClean="0">
                <a:solidFill>
                  <a:srgbClr val="3333FF"/>
                </a:solidFill>
              </a:rPr>
              <a:t>4.	Литературное наследие обских угров. В 2-х томах / Сост. Е. В. </a:t>
            </a:r>
            <a:r>
              <a:rPr lang="ru-RU" b="1" dirty="0" err="1" smtClean="0">
                <a:solidFill>
                  <a:srgbClr val="3333FF"/>
                </a:solidFill>
              </a:rPr>
              <a:t>Косинцева</a:t>
            </a:r>
            <a:r>
              <a:rPr lang="ru-RU" b="1" dirty="0" smtClean="0">
                <a:solidFill>
                  <a:srgbClr val="3333FF"/>
                </a:solidFill>
              </a:rPr>
              <a:t>, С. С. </a:t>
            </a:r>
            <a:r>
              <a:rPr lang="ru-RU" b="1" dirty="0" err="1" smtClean="0">
                <a:solidFill>
                  <a:srgbClr val="3333FF"/>
                </a:solidFill>
              </a:rPr>
              <a:t>Динисламова</a:t>
            </a:r>
            <a:r>
              <a:rPr lang="ru-RU" b="1" dirty="0" smtClean="0">
                <a:solidFill>
                  <a:srgbClr val="3333FF"/>
                </a:solidFill>
              </a:rPr>
              <a:t>, Л. Н. Панченко, Л. А. Андреева. Ижевск: Принт-2, 2016. Т. I, 564 с.; Т. II, 748 с. </a:t>
            </a:r>
          </a:p>
          <a:p>
            <a:r>
              <a:rPr lang="ru-RU" b="1" dirty="0" smtClean="0">
                <a:solidFill>
                  <a:srgbClr val="3333FF"/>
                </a:solidFill>
              </a:rPr>
              <a:t>5.	</a:t>
            </a:r>
            <a:r>
              <a:rPr lang="ru-RU" b="1" dirty="0" err="1" smtClean="0">
                <a:solidFill>
                  <a:srgbClr val="3333FF"/>
                </a:solidFill>
              </a:rPr>
              <a:t>Риккерт</a:t>
            </a:r>
            <a:r>
              <a:rPr lang="ru-RU" b="1" dirty="0" smtClean="0">
                <a:solidFill>
                  <a:srgbClr val="3333FF"/>
                </a:solidFill>
              </a:rPr>
              <a:t> Г. Науки о природе и науки о культуре / Культурология XX век: Антология / Сост. Левит С. Я. – М.: Юрист, 1995. С. 69–101. </a:t>
            </a:r>
          </a:p>
          <a:p>
            <a:r>
              <a:rPr lang="ru-RU" b="1" dirty="0" smtClean="0">
                <a:solidFill>
                  <a:srgbClr val="3333FF"/>
                </a:solidFill>
              </a:rPr>
              <a:t>6.	Уайтхед А. Н. Избранные работы по философии / Сост. И. Т. </a:t>
            </a:r>
            <a:r>
              <a:rPr lang="ru-RU" b="1" dirty="0" err="1" smtClean="0">
                <a:solidFill>
                  <a:srgbClr val="3333FF"/>
                </a:solidFill>
              </a:rPr>
              <a:t>Касавин</a:t>
            </a:r>
            <a:r>
              <a:rPr lang="ru-RU" b="1" dirty="0" smtClean="0">
                <a:solidFill>
                  <a:srgbClr val="3333FF"/>
                </a:solidFill>
              </a:rPr>
              <a:t>: Общ. ред. и вступ. ст. М. А. Киселя. – М.: Прогресс, 1990. – 720 с. </a:t>
            </a:r>
          </a:p>
          <a:p>
            <a:r>
              <a:rPr lang="ru-RU" b="1" dirty="0" smtClean="0">
                <a:solidFill>
                  <a:srgbClr val="3333FF"/>
                </a:solidFill>
              </a:rPr>
              <a:t>7.	</a:t>
            </a:r>
            <a:r>
              <a:rPr lang="ru-RU" b="1" dirty="0" err="1" smtClean="0">
                <a:solidFill>
                  <a:srgbClr val="3333FF"/>
                </a:solidFill>
              </a:rPr>
              <a:t>Шесталов</a:t>
            </a:r>
            <a:r>
              <a:rPr lang="ru-RU" b="1" dirty="0" smtClean="0">
                <a:solidFill>
                  <a:srgbClr val="3333FF"/>
                </a:solidFill>
              </a:rPr>
              <a:t> Ю. Н. Клич журавля / </a:t>
            </a:r>
            <a:r>
              <a:rPr lang="ru-RU" b="1" dirty="0" err="1" smtClean="0">
                <a:solidFill>
                  <a:srgbClr val="3333FF"/>
                </a:solidFill>
              </a:rPr>
              <a:t>Шесталов</a:t>
            </a:r>
            <a:r>
              <a:rPr lang="ru-RU" b="1" dirty="0" smtClean="0">
                <a:solidFill>
                  <a:srgbClr val="3333FF"/>
                </a:solidFill>
              </a:rPr>
              <a:t> Ю. Н. Собр. соч. – Санкт-Петербург – Ханты-Мансийск: Фонд Космического сознания, 1997. – Т. 2. Стихотворения и поэмы. – 1997. С. 453–472. </a:t>
            </a:r>
          </a:p>
          <a:p>
            <a:r>
              <a:rPr lang="ru-RU" b="1" dirty="0" smtClean="0">
                <a:solidFill>
                  <a:srgbClr val="3333FF"/>
                </a:solidFill>
              </a:rPr>
              <a:t>8.	Эйнштейн А.  22 цитаты Эйнштейна о Боге, религии, нравственности, морали. https://fenix911.livejournal.com/7736.html. Последнее посещение 22.04.20. </a:t>
            </a:r>
          </a:p>
          <a:p>
            <a:endParaRPr lang="ru-RU" b="1" dirty="0">
              <a:solidFill>
                <a:srgbClr val="3333FF"/>
              </a:solidFill>
            </a:endParaRPr>
          </a:p>
        </p:txBody>
      </p:sp>
    </p:spTree>
    <p:extLst>
      <p:ext uri="{BB962C8B-B14F-4D97-AF65-F5344CB8AC3E}">
        <p14:creationId xmlns:p14="http://schemas.microsoft.com/office/powerpoint/2010/main" val="3246414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Autofit/>
          </a:bodyPr>
          <a:lstStyle/>
          <a:p>
            <a:r>
              <a:rPr lang="ru-RU" sz="3600" b="1" dirty="0" smtClean="0">
                <a:solidFill>
                  <a:srgbClr val="CC0000"/>
                </a:solidFill>
              </a:rPr>
              <a:t>С этой точки зрения аксиологический подход в понимании философии жизни человека есть номинирование философской доктрины ценностей. Такую трактовку философии можно считать одной из самых древних, изначальных, в её основе лежит толкование, данное ещё Аристотелем в рассуждениях </a:t>
            </a:r>
            <a:r>
              <a:rPr lang="ru-RU" sz="3600" b="1" dirty="0" smtClean="0">
                <a:solidFill>
                  <a:srgbClr val="CC0099"/>
                </a:solidFill>
              </a:rPr>
              <a:t>«О мудрости и добродетелях»</a:t>
            </a:r>
            <a:r>
              <a:rPr lang="ru-RU" sz="3600" b="1" dirty="0" smtClean="0">
                <a:solidFill>
                  <a:srgbClr val="CC0000"/>
                </a:solidFill>
              </a:rPr>
              <a:t>. Определяя философию синонимом мудрость (а как по-другому, если в переводе с греческого философия и есть любовь к мудрости), мыслитель IV века до нашей эры утверждал, что </a:t>
            </a:r>
            <a:r>
              <a:rPr lang="ru-RU" sz="3600" b="1" dirty="0" smtClean="0">
                <a:solidFill>
                  <a:srgbClr val="3333FF"/>
                </a:solidFill>
              </a:rPr>
              <a:t>«мудрость – это самая точная из наук… Мудрость, следовательно, будет умом и наукой, словно бы заглавной наукой о том, что всего ценнее» [Аристотель 1984: 178].</a:t>
            </a:r>
            <a:endParaRPr lang="ru-RU" sz="3600" b="1" dirty="0">
              <a:solidFill>
                <a:srgbClr val="3333FF"/>
              </a:solidFill>
            </a:endParaRPr>
          </a:p>
        </p:txBody>
      </p:sp>
    </p:spTree>
    <p:extLst>
      <p:ext uri="{BB962C8B-B14F-4D97-AF65-F5344CB8AC3E}">
        <p14:creationId xmlns:p14="http://schemas.microsoft.com/office/powerpoint/2010/main" val="2921754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1952514" cy="6858000"/>
          </a:xfrm>
        </p:spPr>
        <p:txBody>
          <a:bodyPr>
            <a:normAutofit/>
          </a:bodyPr>
          <a:lstStyle/>
          <a:p>
            <a:r>
              <a:rPr lang="ru-RU" sz="4400" b="1" dirty="0" smtClean="0">
                <a:solidFill>
                  <a:srgbClr val="CC0000"/>
                </a:solidFill>
              </a:rPr>
              <a:t>В утверждении Аристотеля самой важной является мысль о философии как синтезе ума и науки, который, собственно и делает её заглавной «наукой о том, что всего ценнее». И как следствие, философия жизни человека есть неизменное оценивающее, ценностное отношение и к окружающему миру, и к характеру своей деятельности в нём с той целью, чтобы обеспечить себе гармоничное пребывание в этом мире.</a:t>
            </a:r>
            <a:endParaRPr lang="ru-RU" sz="4400" b="1" dirty="0">
              <a:solidFill>
                <a:srgbClr val="CC0000"/>
              </a:solidFill>
            </a:endParaRPr>
          </a:p>
        </p:txBody>
      </p:sp>
    </p:spTree>
    <p:extLst>
      <p:ext uri="{BB962C8B-B14F-4D97-AF65-F5344CB8AC3E}">
        <p14:creationId xmlns:p14="http://schemas.microsoft.com/office/powerpoint/2010/main" val="957632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sz="4000" b="1" dirty="0" smtClean="0">
                <a:solidFill>
                  <a:srgbClr val="FF0000"/>
                </a:solidFill>
              </a:rPr>
              <a:t>Последнее также подмечено ещё античными мыслителями, не только подмечено, но и определено в качестве двух аспектов аксиологии как мировидения. </a:t>
            </a:r>
          </a:p>
          <a:p>
            <a:r>
              <a:rPr lang="ru-RU" sz="4000" b="1" i="1" dirty="0" smtClean="0">
                <a:solidFill>
                  <a:srgbClr val="D60093"/>
                </a:solidFill>
              </a:rPr>
              <a:t>Первый</a:t>
            </a:r>
            <a:r>
              <a:rPr lang="ru-RU" sz="4000" b="1" dirty="0" smtClean="0">
                <a:solidFill>
                  <a:srgbClr val="CC0000"/>
                </a:solidFill>
              </a:rPr>
              <a:t> представлен в размышлениях Протагора, которому принадлежит знаменитая фраза: </a:t>
            </a:r>
            <a:r>
              <a:rPr lang="ru-RU" sz="4000" b="1" i="1" dirty="0" smtClean="0">
                <a:solidFill>
                  <a:srgbClr val="FF0066"/>
                </a:solidFill>
              </a:rPr>
              <a:t>«Человек есть мера всех вещей»</a:t>
            </a:r>
            <a:r>
              <a:rPr lang="ru-RU" sz="4000" b="1" dirty="0" smtClean="0">
                <a:solidFill>
                  <a:srgbClr val="CC0000"/>
                </a:solidFill>
              </a:rPr>
              <a:t>, т. е. над миром властвует только человек, и у него нет никакого другого критерия истинности своего знания о мире, о его ценностях кроме себя самого.</a:t>
            </a:r>
          </a:p>
          <a:p>
            <a:endParaRPr lang="ru-RU" sz="4000" b="1" dirty="0">
              <a:solidFill>
                <a:srgbClr val="CC0000"/>
              </a:solidFill>
            </a:endParaRPr>
          </a:p>
        </p:txBody>
      </p:sp>
    </p:spTree>
    <p:extLst>
      <p:ext uri="{BB962C8B-B14F-4D97-AF65-F5344CB8AC3E}">
        <p14:creationId xmlns:p14="http://schemas.microsoft.com/office/powerpoint/2010/main" val="2870226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sz="4000" b="1" dirty="0" smtClean="0">
                <a:solidFill>
                  <a:srgbClr val="CC0000"/>
                </a:solidFill>
              </a:rPr>
              <a:t>Определение </a:t>
            </a:r>
            <a:r>
              <a:rPr lang="ru-RU" sz="4000" b="1" i="1" dirty="0" smtClean="0">
                <a:solidFill>
                  <a:srgbClr val="D60093"/>
                </a:solidFill>
              </a:rPr>
              <a:t>второго</a:t>
            </a:r>
            <a:r>
              <a:rPr lang="ru-RU" sz="4000" b="1" dirty="0" smtClean="0">
                <a:solidFill>
                  <a:srgbClr val="CC0000"/>
                </a:solidFill>
              </a:rPr>
              <a:t> аспекта принадлежит Платону, который утверждал подчинённость человека ценностям, находящимся в мире, который он номинировал как </a:t>
            </a:r>
            <a:r>
              <a:rPr lang="ru-RU" sz="4000" b="1" dirty="0" err="1" smtClean="0">
                <a:solidFill>
                  <a:srgbClr val="CC0000"/>
                </a:solidFill>
              </a:rPr>
              <a:t>эйдос</a:t>
            </a:r>
            <a:r>
              <a:rPr lang="ru-RU" sz="4000" b="1" dirty="0" smtClean="0">
                <a:solidFill>
                  <a:srgbClr val="CC0000"/>
                </a:solidFill>
              </a:rPr>
              <a:t>. По его модели, </a:t>
            </a:r>
            <a:r>
              <a:rPr lang="ru-RU" sz="4000" b="1" dirty="0" err="1" smtClean="0">
                <a:solidFill>
                  <a:srgbClr val="CC0000"/>
                </a:solidFill>
              </a:rPr>
              <a:t>эйдос</a:t>
            </a:r>
            <a:r>
              <a:rPr lang="ru-RU" sz="4000" b="1" dirty="0" smtClean="0">
                <a:solidFill>
                  <a:srgbClr val="CC0000"/>
                </a:solidFill>
              </a:rPr>
              <a:t> – это мир субстанциональной идеи. Все ценности в этом мире уже сформулированы, и существуют они в форме, в качестве идеалов, а последний, по Платону, всегда </a:t>
            </a:r>
            <a:r>
              <a:rPr lang="ru-RU" sz="4000" b="1" i="1" dirty="0" smtClean="0">
                <a:solidFill>
                  <a:srgbClr val="FF0066"/>
                </a:solidFill>
              </a:rPr>
              <a:t>«выше человека»</a:t>
            </a:r>
            <a:r>
              <a:rPr lang="ru-RU" sz="4000" b="1" dirty="0" smtClean="0">
                <a:solidFill>
                  <a:srgbClr val="CC0000"/>
                </a:solidFill>
              </a:rPr>
              <a:t>. Об одном из таких идеалов, который можно номинировать как истину, от Платона остался афоризм: </a:t>
            </a:r>
            <a:r>
              <a:rPr lang="ru-RU" sz="4000" b="1" i="1" dirty="0" smtClean="0">
                <a:solidFill>
                  <a:srgbClr val="FF0066"/>
                </a:solidFill>
              </a:rPr>
              <a:t>«Нельзя ценить человека больше, чем истину».</a:t>
            </a:r>
            <a:endParaRPr lang="ru-RU" sz="4000" b="1" i="1" dirty="0">
              <a:solidFill>
                <a:srgbClr val="FF0066"/>
              </a:solidFill>
            </a:endParaRPr>
          </a:p>
        </p:txBody>
      </p:sp>
    </p:spTree>
    <p:extLst>
      <p:ext uri="{BB962C8B-B14F-4D97-AF65-F5344CB8AC3E}">
        <p14:creationId xmlns:p14="http://schemas.microsoft.com/office/powerpoint/2010/main" val="1114401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ru-RU" sz="4400" b="1" dirty="0" smtClean="0">
                <a:solidFill>
                  <a:srgbClr val="CC0000"/>
                </a:solidFill>
              </a:rPr>
              <a:t>Платоновская идея имеет право на существование, однако с учётом того, что ценностное мировидение не может существовать только в виде некоего комплекса императивов, без подчинения этого ценностного мировидения жизненным условиям, потребностям человека. Поэтому основа определения ценности того или иного качества, явления, процесса – не проистекающее от чистой идеи, а вызванное к жизни её потребностями.</a:t>
            </a:r>
          </a:p>
          <a:p>
            <a:endParaRPr lang="ru-RU" sz="4400" b="1" dirty="0">
              <a:solidFill>
                <a:srgbClr val="CC0000"/>
              </a:solidFill>
            </a:endParaRPr>
          </a:p>
        </p:txBody>
      </p:sp>
    </p:spTree>
    <p:extLst>
      <p:ext uri="{BB962C8B-B14F-4D97-AF65-F5344CB8AC3E}">
        <p14:creationId xmlns:p14="http://schemas.microsoft.com/office/powerpoint/2010/main" val="114638005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355</TotalTime>
  <Words>3380</Words>
  <Application>Microsoft Office PowerPoint</Application>
  <PresentationFormat>Широкоэкранный</PresentationFormat>
  <Paragraphs>105</Paragraphs>
  <Slides>44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44</vt:i4>
      </vt:variant>
    </vt:vector>
  </HeadingPairs>
  <TitlesOfParts>
    <vt:vector size="48" baseType="lpstr">
      <vt:lpstr>Arial</vt:lpstr>
      <vt:lpstr>Calibri</vt:lpstr>
      <vt:lpstr>Calibri Light</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Санта</dc:creator>
  <cp:lastModifiedBy>Санта</cp:lastModifiedBy>
  <cp:revision>69</cp:revision>
  <dcterms:created xsi:type="dcterms:W3CDTF">2020-09-25T03:49:54Z</dcterms:created>
  <dcterms:modified xsi:type="dcterms:W3CDTF">2020-09-25T10:52:02Z</dcterms:modified>
</cp:coreProperties>
</file>