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3" r:id="rId1"/>
  </p:sldMasterIdLst>
  <p:handoutMasterIdLst>
    <p:handoutMasterId r:id="rId19"/>
  </p:handoutMasterIdLst>
  <p:sldIdLst>
    <p:sldId id="282" r:id="rId2"/>
    <p:sldId id="290" r:id="rId3"/>
    <p:sldId id="296" r:id="rId4"/>
    <p:sldId id="295" r:id="rId5"/>
    <p:sldId id="294" r:id="rId6"/>
    <p:sldId id="314" r:id="rId7"/>
    <p:sldId id="320" r:id="rId8"/>
    <p:sldId id="318" r:id="rId9"/>
    <p:sldId id="317" r:id="rId10"/>
    <p:sldId id="315" r:id="rId11"/>
    <p:sldId id="321" r:id="rId12"/>
    <p:sldId id="316" r:id="rId13"/>
    <p:sldId id="327" r:id="rId14"/>
    <p:sldId id="328" r:id="rId15"/>
    <p:sldId id="329" r:id="rId16"/>
    <p:sldId id="330" r:id="rId17"/>
    <p:sldId id="331" r:id="rId18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02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4" d="100"/>
          <a:sy n="64" d="100"/>
        </p:scale>
        <p:origin x="-72" y="-4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EF4790-418F-4B56-A645-A521E1FA8C54}" type="datetimeFigureOut">
              <a:rPr lang="ru-RU" smtClean="0"/>
              <a:t>01.05.2026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0CC472-F5D1-4AFC-BF8E-7C798241B0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4003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960-2107-4A7E-9583-0C8F5EC8E632}" type="datetimeFigureOut">
              <a:rPr lang="ru-RU" smtClean="0"/>
              <a:t>01.05.2026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E20E-2A72-40D7-BA8D-98375EFCD82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960-2107-4A7E-9583-0C8F5EC8E632}" type="datetimeFigureOut">
              <a:rPr lang="ru-RU" smtClean="0"/>
              <a:t>01.05.2026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E20E-2A72-40D7-BA8D-98375EFCD8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960-2107-4A7E-9583-0C8F5EC8E632}" type="datetimeFigureOut">
              <a:rPr lang="ru-RU" smtClean="0"/>
              <a:t>01.05.2026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E20E-2A72-40D7-BA8D-98375EFCD8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960-2107-4A7E-9583-0C8F5EC8E632}" type="datetimeFigureOut">
              <a:rPr lang="ru-RU" smtClean="0"/>
              <a:t>01.05.2026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E20E-2A72-40D7-BA8D-98375EFCD82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960-2107-4A7E-9583-0C8F5EC8E632}" type="datetimeFigureOut">
              <a:rPr lang="ru-RU" smtClean="0"/>
              <a:t>01.05.2026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E20E-2A72-40D7-BA8D-98375EFCD8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960-2107-4A7E-9583-0C8F5EC8E632}" type="datetimeFigureOut">
              <a:rPr lang="ru-RU" smtClean="0"/>
              <a:t>01.05.2026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E20E-2A72-40D7-BA8D-98375EFCD82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960-2107-4A7E-9583-0C8F5EC8E632}" type="datetimeFigureOut">
              <a:rPr lang="ru-RU" smtClean="0"/>
              <a:t>01.05.2026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E20E-2A72-40D7-BA8D-98375EFCD82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960-2107-4A7E-9583-0C8F5EC8E632}" type="datetimeFigureOut">
              <a:rPr lang="ru-RU" smtClean="0"/>
              <a:t>01.05.2026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E20E-2A72-40D7-BA8D-98375EFCD8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960-2107-4A7E-9583-0C8F5EC8E632}" type="datetimeFigureOut">
              <a:rPr lang="ru-RU" smtClean="0"/>
              <a:t>01.05.2026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E20E-2A72-40D7-BA8D-98375EFCD8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960-2107-4A7E-9583-0C8F5EC8E632}" type="datetimeFigureOut">
              <a:rPr lang="ru-RU" smtClean="0"/>
              <a:t>01.05.2026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E20E-2A72-40D7-BA8D-98375EFCD8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A960-2107-4A7E-9583-0C8F5EC8E632}" type="datetimeFigureOut">
              <a:rPr lang="ru-RU" smtClean="0"/>
              <a:t>01.05.2026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AE20E-2A72-40D7-BA8D-98375EFCD82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92AA960-2107-4A7E-9583-0C8F5EC8E632}" type="datetimeFigureOut">
              <a:rPr lang="ru-RU" smtClean="0"/>
              <a:t>01.05.2026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D1AE20E-2A72-40D7-BA8D-98375EFCD82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4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DNS\Desktop\МОИ ДОКУМЕНТЫ\Мои рисунки\логотип института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2918" y="287889"/>
            <a:ext cx="5074494" cy="980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708879" y="2367171"/>
            <a:ext cx="902407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PT Serif" pitchFamily="18" charset="-52"/>
                <a:ea typeface="+mj-ea"/>
                <a:cs typeface="Times New Roman" pitchFamily="18" charset="0"/>
              </a:rPr>
              <a:t>Работа над ошибками</a:t>
            </a:r>
            <a:b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PT Serif" pitchFamily="18" charset="-52"/>
                <a:ea typeface="+mj-ea"/>
                <a:cs typeface="Times New Roman" pitchFamily="18" charset="0"/>
              </a:rPr>
            </a:b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PT Serif" pitchFamily="18" charset="-52"/>
                <a:ea typeface="+mj-ea"/>
                <a:cs typeface="Times New Roman" pitchFamily="18" charset="0"/>
              </a:rPr>
              <a:t>Фронтальному </a:t>
            </a: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PT Serif" pitchFamily="18" charset="-52"/>
                <a:ea typeface="+mj-ea"/>
                <a:cs typeface="Times New Roman" pitchFamily="18" charset="0"/>
              </a:rPr>
              <a:t>диктанту-2026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72918" y="3831100"/>
            <a:ext cx="60960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2800" dirty="0">
                <a:latin typeface="PT Serif" pitchFamily="18" charset="-52"/>
                <a:cs typeface="Times New Roman" pitchFamily="18" charset="0"/>
              </a:rPr>
              <a:t>по хантыйскому языку </a:t>
            </a:r>
          </a:p>
          <a:p>
            <a:pPr lvl="0" algn="ctr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2800" dirty="0">
                <a:latin typeface="PT Serif" pitchFamily="18" charset="-52"/>
                <a:cs typeface="Times New Roman" pitchFamily="18" charset="0"/>
              </a:rPr>
              <a:t>(</a:t>
            </a:r>
            <a:r>
              <a:rPr lang="ru-RU" sz="2800" dirty="0" err="1">
                <a:latin typeface="PT Serif" pitchFamily="18" charset="-52"/>
                <a:cs typeface="Times New Roman" pitchFamily="18" charset="0"/>
              </a:rPr>
              <a:t>сургутский</a:t>
            </a:r>
            <a:r>
              <a:rPr lang="ru-RU" sz="2800" dirty="0">
                <a:latin typeface="PT Serif" pitchFamily="18" charset="-52"/>
                <a:cs typeface="Times New Roman" pitchFamily="18" charset="0"/>
              </a:rPr>
              <a:t> диалект)</a:t>
            </a:r>
          </a:p>
        </p:txBody>
      </p:sp>
    </p:spTree>
    <p:extLst>
      <p:ext uri="{BB962C8B-B14F-4D97-AF65-F5344CB8AC3E}">
        <p14:creationId xmlns:p14="http://schemas.microsoft.com/office/powerpoint/2010/main" val="243012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9449" y="746083"/>
            <a:ext cx="975859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itchFamily="18" charset="0"/>
                <a:ea typeface="Calibri"/>
                <a:cs typeface="Times New Roman" pitchFamily="18" charset="0"/>
              </a:rPr>
              <a:t>13. Какое предложение соответствует характеристике: простое, повествовательное, невосклицательное, двусоставное, распространённое, осложнённое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? </a:t>
            </a:r>
            <a:r>
              <a:rPr lang="ru-RU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(1 балл)</a:t>
            </a:r>
            <a:r>
              <a:rPr lang="ru-RU" sz="2000" i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Варианты ответов</a:t>
            </a:r>
            <a:endParaRPr lang="ru-RU" sz="20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1)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Сӱвәс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сорӽа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ӄувә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ԓ,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тӱԓә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ӽ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пɵ̆рӄит-вотәт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тәрмәт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панә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сӓма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пит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кимәтмит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паӽин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тьу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пырән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ӄуԓмит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њәԓмит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. 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2)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Каҷәӈ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нэврэмә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ԓ ԓ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ӱвән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йɵ̆рәӈӄи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иԓтә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ӽ,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ӑԓə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сорњи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вӑӽи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тɵ̆вәԓтып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3)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Өс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њәԓи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войә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ӽ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ӄәнҷи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ӄө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нɵ̆ӄ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атәт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Картин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пәкәттән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Правильный ответ: 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2)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Каҷәӈ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нэврэмә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ԓ ԓ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ӱвән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йɵ̆рәӈӄи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иԓтә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ӽ,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ӑԓə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сорњи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вӑӽи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тɵ̆вәԓтып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>. </a:t>
            </a:r>
            <a:endParaRPr lang="ru-RU" sz="2000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542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9450" y="960370"/>
            <a:ext cx="10463134" cy="4847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PT Serif" pitchFamily="18" charset="-52"/>
                <a:ea typeface="Times New Roman"/>
                <a:cs typeface="Times New Roman"/>
              </a:rPr>
              <a:t>14. Найдите определительно-</a:t>
            </a:r>
            <a:r>
              <a:rPr lang="ru-RU" b="1" dirty="0" err="1">
                <a:latin typeface="PT Serif" pitchFamily="18" charset="-52"/>
                <a:ea typeface="Times New Roman"/>
                <a:cs typeface="Times New Roman"/>
              </a:rPr>
              <a:t>обобщительное</a:t>
            </a:r>
            <a:r>
              <a:rPr lang="ru-RU" b="1" dirty="0">
                <a:latin typeface="PT Serif" pitchFamily="18" charset="-52"/>
                <a:ea typeface="Times New Roman"/>
                <a:cs typeface="Times New Roman"/>
              </a:rPr>
              <a:t> местоимение в предложении № 10 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«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Әймәта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ӄө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пи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әнты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ӓвә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ԓ,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мӱв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ӄ</a:t>
            </a:r>
            <a:r>
              <a:rPr lang="en-US" dirty="0">
                <a:latin typeface="PT Serif" pitchFamily="18" charset="-52"/>
                <a:ea typeface="Times New Roman"/>
                <a:cs typeface="Times New Roman"/>
              </a:rPr>
              <a:t>ɵ̆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расәп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Апрасинья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в</a:t>
            </a:r>
            <a:r>
              <a:rPr lang="en-US" dirty="0">
                <a:latin typeface="PT Serif" pitchFamily="18" charset="-52"/>
                <a:ea typeface="Times New Roman"/>
                <a:cs typeface="Times New Roman"/>
              </a:rPr>
              <a:t>ɵ̆ԓ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йэӈ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урәкки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вӓт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тӱԓә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ӽ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сарпин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оԓәпты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ԓ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ӱв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әй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йиснә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ӽ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сӓракки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йә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ԓ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панә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каҷәӈ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вӓр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йәмат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мустәмин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вута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йә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ԓ». (1 балл)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Варианты ответов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1)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каҷәӈ</a:t>
            </a:r>
            <a:endParaRPr lang="ru-RU" dirty="0">
              <a:latin typeface="PT Serif" pitchFamily="18" charset="-52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2) </a:t>
            </a:r>
            <a:r>
              <a:rPr lang="en-US" dirty="0">
                <a:latin typeface="PT Serif" pitchFamily="18" charset="-52"/>
                <a:ea typeface="Times New Roman"/>
                <a:cs typeface="Times New Roman"/>
              </a:rPr>
              <a:t>ǝ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йнам</a:t>
            </a:r>
            <a:endParaRPr lang="ru-RU" dirty="0">
              <a:latin typeface="PT Serif" pitchFamily="18" charset="-52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3)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тьиминт</a:t>
            </a:r>
            <a:endParaRPr lang="ru-RU" dirty="0">
              <a:latin typeface="PT Serif" pitchFamily="18" charset="-52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Правильный ответ: 1)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каҷәӈ</a:t>
            </a:r>
            <a:endParaRPr lang="ru-RU" dirty="0">
              <a:latin typeface="PT Serif" pitchFamily="18" charset="-52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ru-RU" dirty="0">
              <a:latin typeface="PT Serif" pitchFamily="18" charset="-52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PT Serif" pitchFamily="18" charset="-52"/>
                <a:ea typeface="Times New Roman"/>
                <a:cs typeface="Times New Roman"/>
              </a:rPr>
              <a:t>15. Определите подлежащее и сказуемое в предложении № 3 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«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Өс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њәԓи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войә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ӽ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ӄәнҷи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ӄө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Картин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пәкәттән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н</a:t>
            </a:r>
            <a:r>
              <a:rPr lang="en-US" dirty="0">
                <a:latin typeface="PT Serif" pitchFamily="18" charset="-52"/>
                <a:ea typeface="Times New Roman"/>
                <a:cs typeface="Times New Roman"/>
              </a:rPr>
              <a:t>ɵ̆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ӄ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ӓтәт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». (1 балл)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Варианты ответов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1)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Њәԓи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войә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ӽ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ӄәнҷи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ӄө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н</a:t>
            </a:r>
            <a:r>
              <a:rPr lang="en-US" dirty="0">
                <a:latin typeface="PT Serif" pitchFamily="18" charset="-52"/>
                <a:ea typeface="Times New Roman"/>
                <a:cs typeface="Times New Roman"/>
              </a:rPr>
              <a:t>ɵ̆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ӄ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ӓтәт</a:t>
            </a:r>
            <a:endParaRPr lang="ru-RU" dirty="0">
              <a:latin typeface="PT Serif" pitchFamily="18" charset="-52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2)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Њәԓи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войә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ӽ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ӄәнҷи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ӄө</a:t>
            </a:r>
            <a:endParaRPr lang="ru-RU" dirty="0">
              <a:latin typeface="PT Serif" pitchFamily="18" charset="-52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3) Картин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пәкәттән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н</a:t>
            </a:r>
            <a:r>
              <a:rPr lang="en-US" dirty="0">
                <a:latin typeface="PT Serif" pitchFamily="18" charset="-52"/>
                <a:ea typeface="Times New Roman"/>
                <a:cs typeface="Times New Roman"/>
              </a:rPr>
              <a:t>ɵ̆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ӄ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ӓтәт</a:t>
            </a:r>
            <a:endParaRPr lang="ru-RU" dirty="0">
              <a:latin typeface="PT Serif" pitchFamily="18" charset="-52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Правильный ответ: 1)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Войә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ӽ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ӄәнҷи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ӄө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н</a:t>
            </a:r>
            <a:r>
              <a:rPr lang="en-US" dirty="0">
                <a:latin typeface="PT Serif" pitchFamily="18" charset="-52"/>
                <a:ea typeface="Times New Roman"/>
                <a:cs typeface="Times New Roman"/>
              </a:rPr>
              <a:t>ɵ̆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ӄ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ӓтәт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ru-RU" sz="1400" dirty="0">
              <a:effectLst/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15878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33535" y="868154"/>
            <a:ext cx="757003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ndara"/>
                <a:ea typeface="+mj-ea"/>
                <a:cs typeface="+mj-cs"/>
              </a:rPr>
              <a:t>Типичные пунктуационные ошибки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64497" y="2374665"/>
            <a:ext cx="1067299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000" dirty="0">
                <a:latin typeface="PT Serif" pitchFamily="18" charset="-52"/>
              </a:rPr>
              <a:t> </a:t>
            </a:r>
            <a:r>
              <a:rPr lang="ru-RU" sz="2000" dirty="0" smtClean="0">
                <a:latin typeface="PT Serif" pitchFamily="18" charset="-52"/>
              </a:rPr>
              <a:t>    </a:t>
            </a:r>
            <a:r>
              <a:rPr lang="ru-RU" sz="2800" dirty="0" smtClean="0">
                <a:latin typeface="PT Serif" pitchFamily="18" charset="-52"/>
              </a:rPr>
              <a:t>Знаки </a:t>
            </a:r>
            <a:r>
              <a:rPr lang="ru-RU" sz="2800" dirty="0">
                <a:latin typeface="PT Serif" pitchFamily="18" charset="-52"/>
              </a:rPr>
              <a:t>препинания в предложениях с однородными членами </a:t>
            </a:r>
            <a:r>
              <a:rPr lang="ru-RU" sz="2800" dirty="0" smtClean="0">
                <a:latin typeface="PT Serif" pitchFamily="18" charset="-52"/>
              </a:rPr>
              <a:t>(</a:t>
            </a:r>
            <a:r>
              <a:rPr lang="ru-RU" sz="2800" dirty="0" err="1">
                <a:latin typeface="PT Serif"/>
                <a:ea typeface="Times New Roman"/>
                <a:cs typeface="Times New Roman"/>
              </a:rPr>
              <a:t>Аҷә</a:t>
            </a:r>
            <a:r>
              <a:rPr lang="ru-RU" sz="2800" dirty="0">
                <a:latin typeface="PT Serif"/>
                <a:ea typeface="Times New Roman"/>
                <a:cs typeface="Times New Roman"/>
              </a:rPr>
              <a:t>ԓ </a:t>
            </a:r>
            <a:r>
              <a:rPr lang="ru-RU" sz="2800" dirty="0" err="1">
                <a:latin typeface="PT Serif"/>
                <a:ea typeface="Times New Roman"/>
                <a:cs typeface="Times New Roman"/>
              </a:rPr>
              <a:t>әнтә</a:t>
            </a:r>
            <a:r>
              <a:rPr lang="ru-RU" sz="2800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sz="2800" dirty="0" err="1">
                <a:latin typeface="PT Serif"/>
                <a:ea typeface="Times New Roman"/>
                <a:cs typeface="Times New Roman"/>
              </a:rPr>
              <a:t>нипәка</a:t>
            </a:r>
            <a:r>
              <a:rPr lang="ru-RU" sz="2800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sz="2800" dirty="0" err="1">
                <a:latin typeface="PT Serif"/>
                <a:ea typeface="Times New Roman"/>
                <a:cs typeface="Times New Roman"/>
              </a:rPr>
              <a:t>ӄӑнҷ</a:t>
            </a:r>
            <a:r>
              <a:rPr lang="ru-RU" sz="2800" dirty="0">
                <a:latin typeface="PT Serif"/>
                <a:ea typeface="Times New Roman"/>
                <a:cs typeface="Times New Roman"/>
              </a:rPr>
              <a:t>, </a:t>
            </a:r>
            <a:r>
              <a:rPr lang="ru-RU" sz="2800" dirty="0" err="1">
                <a:latin typeface="PT Serif"/>
                <a:ea typeface="Times New Roman"/>
                <a:cs typeface="Times New Roman"/>
              </a:rPr>
              <a:t>ӄӑнҷантәтә</a:t>
            </a:r>
            <a:r>
              <a:rPr lang="ru-RU" sz="2800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sz="2800" dirty="0" err="1">
                <a:latin typeface="PT Serif"/>
                <a:ea typeface="Times New Roman"/>
                <a:cs typeface="Times New Roman"/>
              </a:rPr>
              <a:t>кӧ</a:t>
            </a:r>
            <a:r>
              <a:rPr lang="ru-RU" sz="2800" dirty="0">
                <a:latin typeface="PT Serif"/>
                <a:ea typeface="Times New Roman"/>
                <a:cs typeface="Times New Roman"/>
              </a:rPr>
              <a:t>ԓ </a:t>
            </a:r>
            <a:r>
              <a:rPr lang="ru-RU" sz="2800" dirty="0" err="1">
                <a:latin typeface="PT Serif"/>
                <a:ea typeface="Times New Roman"/>
                <a:cs typeface="Times New Roman"/>
              </a:rPr>
              <a:t>әнтә</a:t>
            </a:r>
            <a:r>
              <a:rPr lang="ru-RU" sz="2800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sz="2800" dirty="0" err="1">
                <a:latin typeface="PT Serif"/>
                <a:ea typeface="Times New Roman"/>
                <a:cs typeface="Times New Roman"/>
              </a:rPr>
              <a:t>ву</a:t>
            </a:r>
            <a:r>
              <a:rPr lang="ru-RU" sz="2800" dirty="0">
                <a:latin typeface="PT Serif"/>
                <a:ea typeface="Times New Roman"/>
                <a:cs typeface="Times New Roman"/>
              </a:rPr>
              <a:t>ԓ, </a:t>
            </a:r>
            <a:r>
              <a:rPr lang="ru-RU" sz="2800" dirty="0" err="1">
                <a:latin typeface="PT Serif"/>
                <a:ea typeface="Times New Roman"/>
                <a:cs typeface="Times New Roman"/>
              </a:rPr>
              <a:t>аԓә</a:t>
            </a:r>
            <a:r>
              <a:rPr lang="ru-RU" sz="2800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sz="2800" dirty="0" err="1">
                <a:latin typeface="PT Serif"/>
                <a:ea typeface="Times New Roman"/>
                <a:cs typeface="Times New Roman"/>
              </a:rPr>
              <a:t>ӄөр</a:t>
            </a:r>
            <a:r>
              <a:rPr lang="ru-RU" sz="2800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sz="2800" dirty="0" err="1">
                <a:latin typeface="PT Serif"/>
                <a:ea typeface="Times New Roman"/>
                <a:cs typeface="Times New Roman"/>
              </a:rPr>
              <a:t>тө</a:t>
            </a:r>
            <a:r>
              <a:rPr lang="ru-RU" sz="2800" dirty="0">
                <a:latin typeface="PT Serif"/>
                <a:ea typeface="Times New Roman"/>
                <a:cs typeface="Times New Roman"/>
              </a:rPr>
              <a:t>ӽ </a:t>
            </a:r>
            <a:r>
              <a:rPr lang="ru-RU" sz="2800" dirty="0" err="1">
                <a:latin typeface="PT Serif"/>
                <a:ea typeface="Times New Roman"/>
                <a:cs typeface="Times New Roman"/>
              </a:rPr>
              <a:t>пӑн</a:t>
            </a:r>
            <a:r>
              <a:rPr lang="ru-RU" sz="2800" dirty="0" smtClean="0">
                <a:latin typeface="PT Serif" pitchFamily="18" charset="-52"/>
              </a:rPr>
              <a:t>). </a:t>
            </a:r>
            <a:endParaRPr lang="ru-RU" sz="2800" dirty="0">
              <a:latin typeface="PT Serif" pitchFamily="18" charset="-52"/>
            </a:endParaRPr>
          </a:p>
          <a:p>
            <a:pPr lvl="0" algn="just"/>
            <a:r>
              <a:rPr lang="ru-RU" sz="2800" dirty="0">
                <a:latin typeface="PT Serif" pitchFamily="18" charset="-52"/>
              </a:rPr>
              <a:t>	</a:t>
            </a:r>
            <a:r>
              <a:rPr lang="ru-RU" sz="2800" dirty="0" smtClean="0">
                <a:latin typeface="PT Serif" pitchFamily="18" charset="-52"/>
              </a:rPr>
              <a:t>Знаки </a:t>
            </a:r>
            <a:r>
              <a:rPr lang="ru-RU" sz="2800" dirty="0">
                <a:latin typeface="PT Serif" pitchFamily="18" charset="-52"/>
              </a:rPr>
              <a:t>препинания в сложносочинённом, сложноподчинённом, бессоюзном предложениях </a:t>
            </a:r>
            <a:r>
              <a:rPr lang="ru-RU" sz="2800" dirty="0" smtClean="0">
                <a:latin typeface="PT Serif" pitchFamily="18" charset="-52"/>
              </a:rPr>
              <a:t>(</a:t>
            </a:r>
            <a:r>
              <a:rPr lang="ru-RU" sz="2800" dirty="0" err="1">
                <a:latin typeface="PT Serif"/>
                <a:ea typeface="Times New Roman"/>
                <a:cs typeface="Times New Roman"/>
              </a:rPr>
              <a:t>Өс</a:t>
            </a:r>
            <a:r>
              <a:rPr lang="ru-RU" sz="2800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sz="2800" dirty="0" err="1">
                <a:latin typeface="PT Serif"/>
                <a:ea typeface="Times New Roman"/>
                <a:cs typeface="Times New Roman"/>
              </a:rPr>
              <a:t>сӓрнам</a:t>
            </a:r>
            <a:r>
              <a:rPr lang="ru-RU" sz="2800" dirty="0">
                <a:latin typeface="PT Serif"/>
                <a:ea typeface="Times New Roman"/>
                <a:cs typeface="Times New Roman"/>
              </a:rPr>
              <a:t> ӄ</a:t>
            </a:r>
            <a:r>
              <a:rPr lang="en-US" sz="2800" dirty="0">
                <a:latin typeface="PT Serif"/>
                <a:ea typeface="Times New Roman"/>
                <a:cs typeface="Times New Roman"/>
              </a:rPr>
              <a:t>ɵ̆ԓ</a:t>
            </a:r>
            <a:r>
              <a:rPr lang="ru-RU" sz="2800" dirty="0" err="1">
                <a:latin typeface="PT Serif"/>
                <a:ea typeface="Times New Roman"/>
                <a:cs typeface="Times New Roman"/>
              </a:rPr>
              <a:t>нә</a:t>
            </a:r>
            <a:r>
              <a:rPr lang="ru-RU" sz="2800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sz="2800" dirty="0" err="1">
                <a:latin typeface="PT Serif"/>
                <a:ea typeface="Times New Roman"/>
                <a:cs typeface="Times New Roman"/>
              </a:rPr>
              <a:t>вө</a:t>
            </a:r>
            <a:r>
              <a:rPr lang="ru-RU" sz="2800" dirty="0">
                <a:latin typeface="PT Serif"/>
                <a:ea typeface="Times New Roman"/>
                <a:cs typeface="Times New Roman"/>
              </a:rPr>
              <a:t>ԓ, м</a:t>
            </a:r>
            <a:r>
              <a:rPr lang="en-US" sz="2800" dirty="0">
                <a:latin typeface="PT Serif"/>
                <a:ea typeface="Times New Roman"/>
                <a:cs typeface="Times New Roman"/>
              </a:rPr>
              <a:t>ÿ</a:t>
            </a:r>
            <a:r>
              <a:rPr lang="ru-RU" sz="2800" dirty="0">
                <a:latin typeface="PT Serif"/>
                <a:ea typeface="Times New Roman"/>
                <a:cs typeface="Times New Roman"/>
              </a:rPr>
              <a:t>ват й</a:t>
            </a:r>
            <a:r>
              <a:rPr lang="en-US" sz="2800" dirty="0">
                <a:latin typeface="PT Serif"/>
                <a:ea typeface="Times New Roman"/>
                <a:cs typeface="Times New Roman"/>
              </a:rPr>
              <a:t>ÿ</a:t>
            </a:r>
            <a:r>
              <a:rPr lang="ru-RU" sz="2800" dirty="0" err="1">
                <a:latin typeface="PT Serif"/>
                <a:ea typeface="Times New Roman"/>
                <a:cs typeface="Times New Roman"/>
              </a:rPr>
              <a:t>стәԓи</a:t>
            </a:r>
            <a:r>
              <a:rPr lang="ru-RU" sz="2800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sz="2800" dirty="0" err="1">
                <a:latin typeface="PT Serif"/>
                <a:ea typeface="Times New Roman"/>
                <a:cs typeface="Times New Roman"/>
              </a:rPr>
              <a:t>аҷәм</a:t>
            </a:r>
            <a:r>
              <a:rPr lang="ru-RU" sz="2800" dirty="0">
                <a:latin typeface="PT Serif"/>
                <a:ea typeface="Times New Roman"/>
                <a:cs typeface="Times New Roman"/>
              </a:rPr>
              <a:t>, </a:t>
            </a:r>
            <a:r>
              <a:rPr lang="ru-RU" sz="2800" dirty="0" err="1">
                <a:latin typeface="PT Serif"/>
                <a:ea typeface="Times New Roman"/>
                <a:cs typeface="Times New Roman"/>
              </a:rPr>
              <a:t>ҷи</a:t>
            </a:r>
            <a:r>
              <a:rPr lang="ru-RU" sz="2800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sz="2800" dirty="0" err="1">
                <a:latin typeface="PT Serif"/>
                <a:ea typeface="Times New Roman"/>
                <a:cs typeface="Times New Roman"/>
              </a:rPr>
              <a:t>нипәк</a:t>
            </a:r>
            <a:r>
              <a:rPr lang="ru-RU" sz="2800" dirty="0">
                <a:latin typeface="PT Serif"/>
                <a:ea typeface="Times New Roman"/>
                <a:cs typeface="Times New Roman"/>
              </a:rPr>
              <a:t> газета </a:t>
            </a:r>
            <a:r>
              <a:rPr lang="ru-RU" sz="2800" dirty="0" err="1">
                <a:latin typeface="PT Serif"/>
                <a:ea typeface="Times New Roman"/>
                <a:cs typeface="Times New Roman"/>
              </a:rPr>
              <a:t>мәӽнам</a:t>
            </a:r>
            <a:r>
              <a:rPr lang="ru-RU" sz="2800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sz="2800" dirty="0" err="1">
                <a:latin typeface="PT Serif"/>
                <a:ea typeface="Times New Roman"/>
                <a:cs typeface="Times New Roman"/>
              </a:rPr>
              <a:t>китәԓтә</a:t>
            </a:r>
            <a:r>
              <a:rPr lang="ru-RU" sz="2800" dirty="0">
                <a:latin typeface="PT Serif"/>
                <a:ea typeface="Times New Roman"/>
                <a:cs typeface="Times New Roman"/>
              </a:rPr>
              <a:t>ӽ «За Родину» </a:t>
            </a:r>
            <a:r>
              <a:rPr lang="ru-RU" sz="2800" dirty="0" err="1" smtClean="0">
                <a:latin typeface="PT Serif"/>
                <a:ea typeface="Times New Roman"/>
                <a:cs typeface="Times New Roman"/>
              </a:rPr>
              <a:t>нӓмә</a:t>
            </a:r>
            <a:r>
              <a:rPr lang="ru-RU" sz="2800" dirty="0" smtClean="0">
                <a:latin typeface="PT Serif"/>
                <a:ea typeface="Times New Roman"/>
                <a:cs typeface="Times New Roman"/>
              </a:rPr>
              <a:t>ԓ). </a:t>
            </a:r>
            <a:endParaRPr lang="ru-RU" sz="2800" dirty="0">
              <a:latin typeface="PT Serif" pitchFamily="18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585136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77816" y="1605224"/>
            <a:ext cx="585609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ndara"/>
                <a:ea typeface="+mj-ea"/>
                <a:cs typeface="+mj-cs"/>
              </a:rPr>
              <a:t>Правописание буквы ә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9548" y="2620889"/>
            <a:ext cx="1011336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800" dirty="0">
                <a:latin typeface="PT Serif" pitchFamily="18" charset="-52"/>
              </a:rPr>
              <a:t>Буква ә – редуцированный гласный смешанного ряда среднего подъема, сверхкраткий. Он легко приспосабливается к фонетическому окружению. Может стоять в начале слова, в первых и </a:t>
            </a:r>
            <a:r>
              <a:rPr lang="ru-RU" sz="2800" dirty="0" err="1">
                <a:latin typeface="PT Serif" pitchFamily="18" charset="-52"/>
              </a:rPr>
              <a:t>непервых</a:t>
            </a:r>
            <a:r>
              <a:rPr lang="ru-RU" sz="2800" dirty="0">
                <a:latin typeface="PT Serif" pitchFamily="18" charset="-52"/>
              </a:rPr>
              <a:t> слогах, перед любыми согласными и после них, а также в конце слова [</a:t>
            </a:r>
            <a:r>
              <a:rPr lang="ru-RU" sz="2800" dirty="0" err="1">
                <a:latin typeface="PT Serif" pitchFamily="18" charset="-52"/>
              </a:rPr>
              <a:t>Чепреги</a:t>
            </a:r>
            <a:r>
              <a:rPr lang="ru-RU" sz="2800" dirty="0">
                <a:latin typeface="PT Serif" pitchFamily="18" charset="-52"/>
              </a:rPr>
              <a:t> М. </a:t>
            </a:r>
            <a:r>
              <a:rPr lang="ru-RU" sz="2800" dirty="0" err="1">
                <a:latin typeface="PT Serif" pitchFamily="18" charset="-52"/>
              </a:rPr>
              <a:t>Сургутский</a:t>
            </a:r>
            <a:r>
              <a:rPr lang="ru-RU" sz="2800" dirty="0">
                <a:latin typeface="PT Serif" pitchFamily="18" charset="-52"/>
              </a:rPr>
              <a:t> диалект хантыйского языка. Ханты-Мансийск: ООО «Печатный мир </a:t>
            </a:r>
            <a:r>
              <a:rPr lang="ru-RU" sz="2800" dirty="0" err="1">
                <a:latin typeface="PT Serif" pitchFamily="18" charset="-52"/>
              </a:rPr>
              <a:t>г.Ханты-Мансийск</a:t>
            </a:r>
            <a:r>
              <a:rPr lang="ru-RU" sz="2800" dirty="0">
                <a:latin typeface="PT Serif" pitchFamily="18" charset="-52"/>
              </a:rPr>
              <a:t>», 2017. – 275 с.]: </a:t>
            </a:r>
            <a:r>
              <a:rPr lang="ru-RU" sz="2800" dirty="0" err="1">
                <a:latin typeface="PT Serif" pitchFamily="18" charset="-52"/>
              </a:rPr>
              <a:t>әй</a:t>
            </a:r>
            <a:r>
              <a:rPr lang="ru-RU" sz="2800" dirty="0">
                <a:latin typeface="PT Serif" pitchFamily="18" charset="-52"/>
              </a:rPr>
              <a:t>, </a:t>
            </a:r>
            <a:r>
              <a:rPr lang="ru-RU" sz="2800" dirty="0" err="1">
                <a:latin typeface="PT Serif" pitchFamily="18" charset="-52"/>
              </a:rPr>
              <a:t>йәӽәт</a:t>
            </a:r>
            <a:r>
              <a:rPr lang="ru-RU" sz="2800" dirty="0">
                <a:latin typeface="PT Serif" pitchFamily="18" charset="-52"/>
              </a:rPr>
              <a:t>, </a:t>
            </a:r>
            <a:r>
              <a:rPr lang="ru-RU" sz="2800" dirty="0" err="1">
                <a:latin typeface="PT Serif" pitchFamily="18" charset="-52"/>
              </a:rPr>
              <a:t>вәр</a:t>
            </a:r>
            <a:r>
              <a:rPr lang="ru-RU" sz="2800" dirty="0">
                <a:latin typeface="PT Serif" pitchFamily="18" charset="-52"/>
              </a:rPr>
              <a:t>, </a:t>
            </a:r>
            <a:r>
              <a:rPr lang="ru-RU" sz="2800" dirty="0" err="1">
                <a:latin typeface="PT Serif" pitchFamily="18" charset="-52"/>
              </a:rPr>
              <a:t>нвәтнә</a:t>
            </a:r>
            <a:r>
              <a:rPr lang="ru-RU" sz="2800" dirty="0">
                <a:latin typeface="PT Serif" pitchFamily="18" charset="-52"/>
              </a:rPr>
              <a:t>, </a:t>
            </a:r>
            <a:r>
              <a:rPr lang="ru-RU" sz="2800" dirty="0" err="1">
                <a:latin typeface="PT Serif" pitchFamily="18" charset="-52"/>
              </a:rPr>
              <a:t>ворпәт</a:t>
            </a:r>
            <a:r>
              <a:rPr lang="ru-RU" sz="2800" dirty="0">
                <a:latin typeface="PT Serif" pitchFamily="18" charset="-52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143594" y="251007"/>
            <a:ext cx="846944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4400" b="1" kern="0" dirty="0">
                <a:latin typeface="PT Serif" pitchFamily="18" charset="-52"/>
              </a:rPr>
              <a:t>Типичные </a:t>
            </a:r>
            <a:r>
              <a:rPr lang="ru-RU" sz="4400" b="1" kern="0" dirty="0" smtClean="0">
                <a:latin typeface="PT Serif" pitchFamily="18" charset="-52"/>
              </a:rPr>
              <a:t>орфографические ошибки</a:t>
            </a:r>
            <a:endParaRPr lang="ru-RU" kern="0" dirty="0">
              <a:latin typeface="PT Serif" pitchFamily="18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286739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58387" y="878521"/>
            <a:ext cx="77948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b="1" dirty="0">
                <a:latin typeface="PT Serif" pitchFamily="18" charset="-52"/>
              </a:rPr>
              <a:t>Правописание букв ä, ö, ӱ</a:t>
            </a:r>
            <a:endParaRPr lang="ru-RU" sz="4000" dirty="0">
              <a:latin typeface="PT Serif" pitchFamily="18" charset="-52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9587" y="1914994"/>
            <a:ext cx="1046313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400" dirty="0" smtClean="0">
                <a:solidFill>
                  <a:srgbClr val="002060"/>
                </a:solidFill>
                <a:latin typeface="PT Serif" pitchFamily="18" charset="-52"/>
              </a:rPr>
              <a:t>	</a:t>
            </a:r>
            <a:r>
              <a:rPr lang="ru-RU" sz="2400" dirty="0" smtClean="0">
                <a:latin typeface="PT Serif" pitchFamily="18" charset="-52"/>
              </a:rPr>
              <a:t>Сверхкраткие </a:t>
            </a:r>
            <a:r>
              <a:rPr lang="ru-RU" sz="2400" dirty="0">
                <a:latin typeface="PT Serif" pitchFamily="18" charset="-52"/>
              </a:rPr>
              <a:t>гласные буквы [ä], [ö], [ӱ] в </a:t>
            </a:r>
            <a:r>
              <a:rPr lang="ru-RU" sz="2400" dirty="0" err="1">
                <a:latin typeface="PT Serif" pitchFamily="18" charset="-52"/>
              </a:rPr>
              <a:t>сургутском</a:t>
            </a:r>
            <a:r>
              <a:rPr lang="ru-RU" sz="2400" dirty="0">
                <a:latin typeface="PT Serif" pitchFamily="18" charset="-52"/>
              </a:rPr>
              <a:t> диалекте произносятся  очень коротко. Они встречаются только в первых слогах [</a:t>
            </a:r>
            <a:r>
              <a:rPr lang="ru-RU" sz="2400" dirty="0" err="1">
                <a:latin typeface="PT Serif" pitchFamily="18" charset="-52"/>
              </a:rPr>
              <a:t>Чепреги</a:t>
            </a:r>
            <a:r>
              <a:rPr lang="ru-RU" sz="2400" dirty="0">
                <a:latin typeface="PT Serif" pitchFamily="18" charset="-52"/>
              </a:rPr>
              <a:t> М. </a:t>
            </a:r>
            <a:r>
              <a:rPr lang="ru-RU" sz="2400" dirty="0" err="1">
                <a:latin typeface="PT Serif" pitchFamily="18" charset="-52"/>
              </a:rPr>
              <a:t>Сургутский</a:t>
            </a:r>
            <a:r>
              <a:rPr lang="ru-RU" sz="2400" dirty="0">
                <a:latin typeface="PT Serif" pitchFamily="18" charset="-52"/>
              </a:rPr>
              <a:t> диалект хантыйского языка. Ханты-Мансийск: ООО «Печатный мир </a:t>
            </a:r>
            <a:r>
              <a:rPr lang="ru-RU" sz="2400" dirty="0" err="1">
                <a:latin typeface="PT Serif" pitchFamily="18" charset="-52"/>
              </a:rPr>
              <a:t>г.Ханты-Мансийск</a:t>
            </a:r>
            <a:r>
              <a:rPr lang="ru-RU" sz="2400" dirty="0">
                <a:latin typeface="PT Serif" pitchFamily="18" charset="-52"/>
              </a:rPr>
              <a:t>», 2017. С.46].</a:t>
            </a:r>
          </a:p>
          <a:p>
            <a:pPr lvl="0" algn="just"/>
            <a:r>
              <a:rPr lang="ru-RU" sz="2400" dirty="0">
                <a:latin typeface="PT Serif" pitchFamily="18" charset="-52"/>
              </a:rPr>
              <a:t>	Буква ä встречается во всех говорах </a:t>
            </a:r>
            <a:r>
              <a:rPr lang="ru-RU" sz="2400" dirty="0" err="1">
                <a:latin typeface="PT Serif" pitchFamily="18" charset="-52"/>
              </a:rPr>
              <a:t>сургутского</a:t>
            </a:r>
            <a:r>
              <a:rPr lang="ru-RU" sz="2400" dirty="0">
                <a:latin typeface="PT Serif" pitchFamily="18" charset="-52"/>
              </a:rPr>
              <a:t> диалекта: </a:t>
            </a:r>
            <a:r>
              <a:rPr lang="ru-RU" sz="2400" dirty="0" err="1">
                <a:latin typeface="PT Serif" pitchFamily="18" charset="-52"/>
              </a:rPr>
              <a:t>ӓнә</a:t>
            </a:r>
            <a:r>
              <a:rPr lang="ru-RU" sz="2400" dirty="0">
                <a:latin typeface="PT Serif" pitchFamily="18" charset="-52"/>
              </a:rPr>
              <a:t>, </a:t>
            </a:r>
            <a:r>
              <a:rPr lang="ru-RU" sz="2400" dirty="0" err="1">
                <a:latin typeface="PT Serif" pitchFamily="18" charset="-52"/>
              </a:rPr>
              <a:t>пӓн</a:t>
            </a:r>
            <a:r>
              <a:rPr lang="ru-RU" sz="2400" dirty="0">
                <a:latin typeface="PT Serif" pitchFamily="18" charset="-52"/>
              </a:rPr>
              <a:t>ә, </a:t>
            </a:r>
            <a:r>
              <a:rPr lang="ru-RU" sz="2400" dirty="0" err="1">
                <a:latin typeface="PT Serif" pitchFamily="18" charset="-52"/>
              </a:rPr>
              <a:t>сӓмәт</a:t>
            </a:r>
            <a:r>
              <a:rPr lang="ru-RU" sz="2400" dirty="0">
                <a:latin typeface="PT Serif" pitchFamily="18" charset="-52"/>
              </a:rPr>
              <a:t>, </a:t>
            </a:r>
            <a:r>
              <a:rPr lang="ru-RU" sz="2400" dirty="0" err="1">
                <a:latin typeface="PT Serif" pitchFamily="18" charset="-52"/>
              </a:rPr>
              <a:t>йӓрнас</a:t>
            </a:r>
            <a:r>
              <a:rPr lang="ru-RU" sz="2400" dirty="0">
                <a:latin typeface="PT Serif" pitchFamily="18" charset="-52"/>
              </a:rPr>
              <a:t>,  </a:t>
            </a:r>
            <a:r>
              <a:rPr lang="ru-RU" sz="2400" dirty="0" err="1">
                <a:latin typeface="PT Serif" pitchFamily="18" charset="-52"/>
              </a:rPr>
              <a:t>йӓканӽә</a:t>
            </a:r>
            <a:r>
              <a:rPr lang="ru-RU" sz="2400" dirty="0">
                <a:latin typeface="PT Serif" pitchFamily="18" charset="-52"/>
              </a:rPr>
              <a:t>, </a:t>
            </a:r>
            <a:r>
              <a:rPr lang="ru-RU" sz="2400" dirty="0" err="1">
                <a:latin typeface="PT Serif" pitchFamily="18" charset="-52"/>
              </a:rPr>
              <a:t>ӓпԓәӈ</a:t>
            </a:r>
            <a:r>
              <a:rPr lang="ru-RU" sz="2400" dirty="0">
                <a:latin typeface="PT Serif" pitchFamily="18" charset="-52"/>
              </a:rPr>
              <a:t>, </a:t>
            </a:r>
            <a:r>
              <a:rPr lang="ru-RU" sz="2400" dirty="0" err="1">
                <a:latin typeface="PT Serif" pitchFamily="18" charset="-52"/>
              </a:rPr>
              <a:t>йӓканӽә</a:t>
            </a:r>
            <a:r>
              <a:rPr lang="ru-RU" sz="2400" dirty="0">
                <a:latin typeface="PT Serif" pitchFamily="18" charset="-52"/>
              </a:rPr>
              <a:t>, </a:t>
            </a:r>
            <a:r>
              <a:rPr lang="ru-RU" sz="2400" dirty="0" err="1">
                <a:latin typeface="PT Serif" pitchFamily="18" charset="-52"/>
              </a:rPr>
              <a:t>йӓпаӈ</a:t>
            </a:r>
            <a:r>
              <a:rPr lang="ru-RU" sz="2400" dirty="0">
                <a:latin typeface="PT Serif" pitchFamily="18" charset="-52"/>
              </a:rPr>
              <a:t>, </a:t>
            </a:r>
            <a:r>
              <a:rPr lang="ru-RU" sz="2400" dirty="0" err="1">
                <a:latin typeface="PT Serif" pitchFamily="18" charset="-52"/>
              </a:rPr>
              <a:t>тӓләка</a:t>
            </a:r>
            <a:r>
              <a:rPr lang="ru-RU" sz="2400" dirty="0">
                <a:latin typeface="PT Serif" pitchFamily="18" charset="-52"/>
              </a:rPr>
              <a:t>.</a:t>
            </a:r>
          </a:p>
          <a:p>
            <a:pPr lvl="0" algn="just"/>
            <a:r>
              <a:rPr lang="ru-RU" sz="2400" dirty="0">
                <a:latin typeface="PT Serif" pitchFamily="18" charset="-52"/>
              </a:rPr>
              <a:t>	Буква ö не встречается в начале слова, употребляется в первых слогах: </a:t>
            </a:r>
            <a:r>
              <a:rPr lang="ru-RU" sz="2400" dirty="0" err="1">
                <a:latin typeface="PT Serif" pitchFamily="18" charset="-52"/>
              </a:rPr>
              <a:t>кӧта</a:t>
            </a:r>
            <a:r>
              <a:rPr lang="ru-RU" sz="2400" dirty="0">
                <a:latin typeface="PT Serif" pitchFamily="18" charset="-52"/>
              </a:rPr>
              <a:t>, </a:t>
            </a:r>
            <a:r>
              <a:rPr lang="ru-RU" sz="2400" dirty="0" err="1">
                <a:latin typeface="PT Serif" pitchFamily="18" charset="-52"/>
              </a:rPr>
              <a:t>кӧрә</a:t>
            </a:r>
            <a:r>
              <a:rPr lang="ru-RU" sz="2400" dirty="0">
                <a:latin typeface="PT Serif" pitchFamily="18" charset="-52"/>
              </a:rPr>
              <a:t>ӽԓ</a:t>
            </a:r>
            <a:r>
              <a:rPr lang="ru-RU" sz="2400" dirty="0" err="1">
                <a:latin typeface="PT Serif" pitchFamily="18" charset="-52"/>
              </a:rPr>
              <a:t>әт</a:t>
            </a:r>
            <a:r>
              <a:rPr lang="ru-RU" sz="2400" dirty="0">
                <a:latin typeface="PT Serif" pitchFamily="18" charset="-52"/>
              </a:rPr>
              <a:t>, </a:t>
            </a:r>
            <a:r>
              <a:rPr lang="ru-RU" sz="2400" dirty="0" err="1">
                <a:latin typeface="PT Serif" pitchFamily="18" charset="-52"/>
              </a:rPr>
              <a:t>кӧнәккә</a:t>
            </a:r>
            <a:r>
              <a:rPr lang="ru-RU" sz="2400" dirty="0">
                <a:latin typeface="PT Serif" pitchFamily="18" charset="-52"/>
              </a:rPr>
              <a:t>, </a:t>
            </a:r>
            <a:r>
              <a:rPr lang="ru-RU" sz="2400" dirty="0" err="1">
                <a:latin typeface="PT Serif" pitchFamily="18" charset="-52"/>
              </a:rPr>
              <a:t>кӧтԓам</a:t>
            </a:r>
            <a:r>
              <a:rPr lang="ru-RU" sz="2400" dirty="0">
                <a:latin typeface="PT Serif" pitchFamily="18" charset="-52"/>
              </a:rPr>
              <a:t>.</a:t>
            </a:r>
          </a:p>
          <a:p>
            <a:pPr lvl="1" algn="just"/>
            <a:r>
              <a:rPr lang="ru-RU" sz="2400" dirty="0">
                <a:latin typeface="PT Serif" pitchFamily="18" charset="-52"/>
              </a:rPr>
              <a:t>Буква ӱ встречается в начале слова и в первых слогах: </a:t>
            </a:r>
            <a:r>
              <a:rPr lang="ru-RU" sz="2400" dirty="0" err="1">
                <a:latin typeface="PT Serif" pitchFamily="18" charset="-52"/>
              </a:rPr>
              <a:t>кӱѣкәрәт</a:t>
            </a:r>
            <a:r>
              <a:rPr lang="ru-RU" sz="2400" dirty="0">
                <a:latin typeface="PT Serif" pitchFamily="18" charset="-52"/>
              </a:rPr>
              <a:t>, </a:t>
            </a:r>
            <a:r>
              <a:rPr lang="ru-RU" sz="2400" dirty="0" err="1">
                <a:latin typeface="PT Serif" pitchFamily="18" charset="-52"/>
              </a:rPr>
              <a:t>сӱйԓә</a:t>
            </a:r>
            <a:r>
              <a:rPr lang="ru-RU" sz="2400" dirty="0">
                <a:latin typeface="PT Serif" pitchFamily="18" charset="-52"/>
              </a:rPr>
              <a:t>ӽ, </a:t>
            </a:r>
            <a:r>
              <a:rPr lang="ru-RU" sz="2400" dirty="0" err="1">
                <a:latin typeface="PT Serif" pitchFamily="18" charset="-52"/>
              </a:rPr>
              <a:t>кӱрԓа</a:t>
            </a:r>
            <a:r>
              <a:rPr lang="ru-RU" sz="2400" dirty="0">
                <a:latin typeface="PT Serif" pitchFamily="18" charset="-52"/>
              </a:rPr>
              <a:t>ԓ, </a:t>
            </a:r>
            <a:r>
              <a:rPr lang="ru-RU" sz="2400" dirty="0" err="1">
                <a:latin typeface="PT Serif" pitchFamily="18" charset="-52"/>
              </a:rPr>
              <a:t>сӱйәт</a:t>
            </a:r>
            <a:r>
              <a:rPr lang="ru-RU" sz="2400" dirty="0">
                <a:latin typeface="PT Serif" pitchFamily="18" charset="-52"/>
              </a:rPr>
              <a:t>, </a:t>
            </a:r>
            <a:r>
              <a:rPr lang="ru-RU" sz="2400" dirty="0" err="1">
                <a:latin typeface="PT Serif" pitchFamily="18" charset="-52"/>
              </a:rPr>
              <a:t>кӱтнә</a:t>
            </a:r>
            <a:r>
              <a:rPr lang="ru-RU" sz="2400" dirty="0">
                <a:latin typeface="PT Serif" pitchFamily="18" charset="-52"/>
              </a:rPr>
              <a:t>, </a:t>
            </a:r>
            <a:r>
              <a:rPr lang="ru-RU" sz="2400" dirty="0" err="1">
                <a:latin typeface="PT Serif" pitchFamily="18" charset="-52"/>
              </a:rPr>
              <a:t>сӱӽмәтәты</a:t>
            </a:r>
            <a:r>
              <a:rPr lang="ru-RU" sz="2400" dirty="0">
                <a:latin typeface="PT Serif" pitchFamily="18" charset="-5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71602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19" y="1661376"/>
            <a:ext cx="9983450" cy="4634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703226" y="608697"/>
            <a:ext cx="75050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b="1" dirty="0">
                <a:latin typeface="PT Serif" pitchFamily="18" charset="-52"/>
              </a:rPr>
              <a:t>Правописание букв </a:t>
            </a:r>
            <a:r>
              <a:rPr lang="ru-RU" sz="4000" b="1" dirty="0" smtClean="0">
                <a:latin typeface="PT Serif" pitchFamily="18" charset="-52"/>
                <a:cs typeface="Times New Roman"/>
              </a:rPr>
              <a:t>ă, </a:t>
            </a:r>
            <a:r>
              <a:rPr lang="ru-RU" sz="4000" dirty="0">
                <a:latin typeface="Times New Roman"/>
                <a:ea typeface="Calibri"/>
              </a:rPr>
              <a:t>ɵ̆</a:t>
            </a:r>
            <a:r>
              <a:rPr lang="ru-RU" sz="4000" b="1" dirty="0" smtClean="0">
                <a:latin typeface="PT Serif" pitchFamily="18" charset="-52"/>
                <a:cs typeface="Times New Roman"/>
              </a:rPr>
              <a:t>, ў</a:t>
            </a:r>
            <a:endParaRPr lang="ru-RU" sz="4000" dirty="0">
              <a:latin typeface="PT Serif" pitchFamily="18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089506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27586" y="707409"/>
            <a:ext cx="28720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ndara"/>
                <a:ea typeface="+mj-ea"/>
                <a:cs typeface="+mj-cs"/>
              </a:rPr>
              <a:t>Инфинитив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69430" y="1336360"/>
            <a:ext cx="998344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ru-RU" b="1" dirty="0" smtClean="0">
                <a:solidFill>
                  <a:srgbClr val="C6E7FC">
                    <a:lumMod val="25000"/>
                  </a:srgbClr>
                </a:solidFill>
                <a:latin typeface="PT Serif" panose="020A0603040505020204" pitchFamily="18" charset="-52"/>
              </a:rPr>
              <a:t>	</a:t>
            </a:r>
            <a:r>
              <a:rPr lang="ru-RU" b="1" dirty="0" smtClean="0">
                <a:latin typeface="PT Serif" panose="020A0603040505020204" pitchFamily="18" charset="-52"/>
              </a:rPr>
              <a:t>Показателем </a:t>
            </a:r>
            <a:r>
              <a:rPr lang="ru-RU" b="1" dirty="0">
                <a:latin typeface="PT Serif" panose="020A0603040505020204" pitchFamily="18" charset="-52"/>
              </a:rPr>
              <a:t>инфинитива является формант =та(ӽә). Употребляется  как его краткая форма =та (именно она дается в словарях), так и форма, содержащая суффикс </a:t>
            </a:r>
            <a:r>
              <a:rPr lang="ru-RU" b="1" dirty="0" err="1">
                <a:latin typeface="PT Serif" panose="020A0603040505020204" pitchFamily="18" charset="-52"/>
              </a:rPr>
              <a:t>превратительного</a:t>
            </a:r>
            <a:r>
              <a:rPr lang="ru-RU" b="1" dirty="0">
                <a:latin typeface="PT Serif" panose="020A0603040505020204" pitchFamily="18" charset="-52"/>
              </a:rPr>
              <a:t> падежа =ӽә. Показатель инфинитива присоединяется непосредственно к основе глагола, которая может оканчиваться на гласный (ԓи=та - кушать, </a:t>
            </a:r>
            <a:r>
              <a:rPr lang="ru-RU" b="1" dirty="0" err="1">
                <a:latin typeface="PT Serif" panose="020A0603040505020204" pitchFamily="18" charset="-52"/>
              </a:rPr>
              <a:t>йастә</a:t>
            </a:r>
            <a:r>
              <a:rPr lang="ru-RU" b="1" dirty="0">
                <a:latin typeface="PT Serif" panose="020A0603040505020204" pitchFamily="18" charset="-52"/>
              </a:rPr>
              <a:t>=та - сказать), на согласный (</a:t>
            </a:r>
            <a:r>
              <a:rPr lang="ru-RU" b="1" dirty="0" err="1">
                <a:latin typeface="PT Serif" panose="020A0603040505020204" pitchFamily="18" charset="-52"/>
              </a:rPr>
              <a:t>мән</a:t>
            </a:r>
            <a:r>
              <a:rPr lang="ru-RU" b="1" dirty="0">
                <a:latin typeface="PT Serif" panose="020A0603040505020204" pitchFamily="18" charset="-52"/>
              </a:rPr>
              <a:t>=та – идти, </a:t>
            </a:r>
            <a:r>
              <a:rPr lang="ru-RU" b="1" dirty="0" err="1">
                <a:latin typeface="PT Serif" panose="020A0603040505020204" pitchFamily="18" charset="-52"/>
              </a:rPr>
              <a:t>ньӑвәм</a:t>
            </a:r>
            <a:r>
              <a:rPr lang="ru-RU" b="1" dirty="0">
                <a:latin typeface="PT Serif" panose="020A0603040505020204" pitchFamily="18" charset="-52"/>
              </a:rPr>
              <a:t>=та - говорить)</a:t>
            </a:r>
          </a:p>
          <a:p>
            <a:pPr lvl="0">
              <a:lnSpc>
                <a:spcPct val="150000"/>
              </a:lnSpc>
            </a:pPr>
            <a:r>
              <a:rPr lang="ru-RU" b="1" dirty="0">
                <a:latin typeface="PT Serif" panose="020A0603040505020204" pitchFamily="18" charset="-52"/>
              </a:rPr>
              <a:t>либо на сочетание согласных (</a:t>
            </a:r>
            <a:r>
              <a:rPr lang="ru-RU" b="1" dirty="0" err="1">
                <a:latin typeface="PT Serif" panose="020A0603040505020204" pitchFamily="18" charset="-52"/>
              </a:rPr>
              <a:t>ӑԓинт</a:t>
            </a:r>
            <a:r>
              <a:rPr lang="ru-RU" b="1" dirty="0">
                <a:latin typeface="PT Serif" panose="020A0603040505020204" pitchFamily="18" charset="-52"/>
              </a:rPr>
              <a:t>=та – ложится спать, </a:t>
            </a:r>
            <a:r>
              <a:rPr lang="ru-RU" b="1" dirty="0" err="1">
                <a:latin typeface="PT Serif" panose="020A0603040505020204" pitchFamily="18" charset="-52"/>
              </a:rPr>
              <a:t>лэӈк</a:t>
            </a:r>
            <a:r>
              <a:rPr lang="ru-RU" b="1" dirty="0">
                <a:latin typeface="PT Serif" panose="020A0603040505020204" pitchFamily="18" charset="-52"/>
              </a:rPr>
              <a:t>-та – покрывать, парт=та - приказать).</a:t>
            </a:r>
          </a:p>
          <a:p>
            <a:pPr lvl="0">
              <a:lnSpc>
                <a:spcPct val="150000"/>
              </a:lnSpc>
            </a:pPr>
            <a:r>
              <a:rPr lang="ru-RU" b="1" dirty="0">
                <a:latin typeface="PT Serif" panose="020A0603040505020204" pitchFamily="18" charset="-52"/>
              </a:rPr>
              <a:t>	Если в конце основы стоят звуки – ҷ или </a:t>
            </a:r>
            <a:r>
              <a:rPr lang="ru-RU" b="1" dirty="0" err="1">
                <a:latin typeface="PT Serif" panose="020A0603040505020204" pitchFamily="18" charset="-52"/>
              </a:rPr>
              <a:t>ть</a:t>
            </a:r>
            <a:r>
              <a:rPr lang="ru-RU" b="1" dirty="0">
                <a:latin typeface="PT Serif" panose="020A0603040505020204" pitchFamily="18" charset="-52"/>
              </a:rPr>
              <a:t>, </a:t>
            </a:r>
            <a:r>
              <a:rPr lang="ru-RU" b="1" dirty="0" err="1">
                <a:latin typeface="PT Serif" panose="020A0603040505020204" pitchFamily="18" charset="-52"/>
              </a:rPr>
              <a:t>происхолит</a:t>
            </a:r>
            <a:r>
              <a:rPr lang="ru-RU" b="1" dirty="0">
                <a:latin typeface="PT Serif" panose="020A0603040505020204" pitchFamily="18" charset="-52"/>
              </a:rPr>
              <a:t> ассимиляция: </a:t>
            </a:r>
            <a:r>
              <a:rPr lang="ru-RU" b="1" dirty="0" err="1">
                <a:latin typeface="PT Serif" panose="020A0603040505020204" pitchFamily="18" charset="-52"/>
              </a:rPr>
              <a:t>кән+та</a:t>
            </a:r>
            <a:r>
              <a:rPr lang="ru-RU" b="1" dirty="0">
                <a:latin typeface="PT Serif" panose="020A0603040505020204" pitchFamily="18" charset="-52"/>
              </a:rPr>
              <a:t> </a:t>
            </a:r>
            <a:r>
              <a:rPr lang="en-US" b="1" dirty="0">
                <a:latin typeface="PT Serif" pitchFamily="18" charset="-52"/>
              </a:rPr>
              <a:t>&gt;</a:t>
            </a:r>
            <a:r>
              <a:rPr lang="ru-RU" b="1" dirty="0">
                <a:latin typeface="PT Serif" pitchFamily="18" charset="-52"/>
              </a:rPr>
              <a:t> </a:t>
            </a:r>
            <a:r>
              <a:rPr lang="ru-RU" b="1" dirty="0" err="1">
                <a:latin typeface="PT Serif" pitchFamily="18" charset="-52"/>
              </a:rPr>
              <a:t>кәнҷҷа</a:t>
            </a:r>
            <a:r>
              <a:rPr lang="ru-RU" b="1" dirty="0">
                <a:latin typeface="PT Serif" pitchFamily="18" charset="-52"/>
              </a:rPr>
              <a:t> – искать, </a:t>
            </a:r>
            <a:r>
              <a:rPr lang="ru-RU" b="1" dirty="0" err="1">
                <a:latin typeface="PT Serif" pitchFamily="18" charset="-52"/>
              </a:rPr>
              <a:t>пунҷ</a:t>
            </a:r>
            <a:r>
              <a:rPr lang="ru-RU" b="1" dirty="0">
                <a:latin typeface="PT Serif" pitchFamily="18" charset="-52"/>
              </a:rPr>
              <a:t>=та</a:t>
            </a:r>
            <a:r>
              <a:rPr lang="en-US" b="1" dirty="0">
                <a:latin typeface="PT Serif" pitchFamily="18" charset="-52"/>
              </a:rPr>
              <a:t> &gt; </a:t>
            </a:r>
            <a:r>
              <a:rPr lang="ru-RU" b="1" dirty="0" err="1">
                <a:latin typeface="PT Serif" pitchFamily="18" charset="-52"/>
              </a:rPr>
              <a:t>пунҷҷа</a:t>
            </a:r>
            <a:r>
              <a:rPr lang="ru-RU" b="1" dirty="0">
                <a:latin typeface="PT Serif" pitchFamily="18" charset="-52"/>
              </a:rPr>
              <a:t> – открывать, </a:t>
            </a:r>
            <a:r>
              <a:rPr lang="ru-RU" b="1" dirty="0" err="1">
                <a:latin typeface="PT Serif" pitchFamily="18" charset="-52"/>
              </a:rPr>
              <a:t>льоть+та</a:t>
            </a:r>
            <a:r>
              <a:rPr lang="ru-RU" b="1" dirty="0">
                <a:latin typeface="PT Serif" pitchFamily="18" charset="-52"/>
              </a:rPr>
              <a:t> </a:t>
            </a:r>
            <a:r>
              <a:rPr lang="en-US" b="1" dirty="0">
                <a:latin typeface="PT Serif" pitchFamily="18" charset="-52"/>
              </a:rPr>
              <a:t>&gt;</a:t>
            </a:r>
            <a:r>
              <a:rPr lang="ru-RU" b="1" dirty="0">
                <a:latin typeface="PT Serif" pitchFamily="18" charset="-52"/>
              </a:rPr>
              <a:t> </a:t>
            </a:r>
            <a:r>
              <a:rPr lang="ru-RU" b="1" dirty="0" err="1">
                <a:latin typeface="PT Serif" pitchFamily="18" charset="-52"/>
              </a:rPr>
              <a:t>льотьтьа</a:t>
            </a:r>
            <a:r>
              <a:rPr lang="ru-RU" b="1" dirty="0">
                <a:latin typeface="PT Serif" pitchFamily="18" charset="-52"/>
              </a:rPr>
              <a:t> – проверять запор, </a:t>
            </a:r>
            <a:r>
              <a:rPr lang="ru-RU" b="1" dirty="0" err="1">
                <a:latin typeface="PT Serif" pitchFamily="18" charset="-52"/>
              </a:rPr>
              <a:t>моньть</a:t>
            </a:r>
            <a:r>
              <a:rPr lang="ru-RU" b="1" dirty="0">
                <a:latin typeface="PT Serif" pitchFamily="18" charset="-52"/>
              </a:rPr>
              <a:t>+ та </a:t>
            </a:r>
            <a:r>
              <a:rPr lang="en-US" b="1" dirty="0">
                <a:latin typeface="PT Serif" pitchFamily="18" charset="-52"/>
              </a:rPr>
              <a:t>&gt;</a:t>
            </a:r>
            <a:r>
              <a:rPr lang="ru-RU" b="1" dirty="0">
                <a:latin typeface="PT Serif" pitchFamily="18" charset="-52"/>
              </a:rPr>
              <a:t> </a:t>
            </a:r>
            <a:r>
              <a:rPr lang="ru-RU" b="1" dirty="0" err="1">
                <a:latin typeface="PT Serif" pitchFamily="18" charset="-52"/>
              </a:rPr>
              <a:t>моньтьтьа</a:t>
            </a:r>
            <a:r>
              <a:rPr lang="ru-RU" b="1" dirty="0">
                <a:latin typeface="PT Serif" pitchFamily="18" charset="-52"/>
              </a:rPr>
              <a:t> – рассказывать сказку.</a:t>
            </a:r>
          </a:p>
        </p:txBody>
      </p:sp>
    </p:spTree>
    <p:extLst>
      <p:ext uri="{BB962C8B-B14F-4D97-AF65-F5344CB8AC3E}">
        <p14:creationId xmlns:p14="http://schemas.microsoft.com/office/powerpoint/2010/main" val="22742788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112208" y="654065"/>
            <a:ext cx="28882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latin typeface="PT Serif" pitchFamily="18" charset="-52"/>
              </a:rPr>
              <a:t>Литература</a:t>
            </a:r>
            <a:endParaRPr lang="ru-RU" sz="3600" dirty="0">
              <a:latin typeface="PT Serif" pitchFamily="18" charset="-52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4439" y="1674043"/>
            <a:ext cx="9173980" cy="4136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1600" dirty="0" smtClean="0">
                <a:latin typeface="PT Serif" pitchFamily="18" charset="-52"/>
                <a:ea typeface="Calibri"/>
                <a:cs typeface="Times New Roman"/>
              </a:rPr>
              <a:t>1. </a:t>
            </a:r>
            <a:r>
              <a:rPr lang="ru-RU" dirty="0" smtClean="0">
                <a:latin typeface="PT Serif" pitchFamily="18" charset="-52"/>
                <a:ea typeface="Calibri"/>
                <a:cs typeface="Times New Roman"/>
              </a:rPr>
              <a:t>Правила </a:t>
            </a: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хантыйской орфографии : справочник / Е.А. </a:t>
            </a:r>
            <a:r>
              <a:rPr lang="ru-RU" dirty="0" err="1">
                <a:latin typeface="PT Serif" pitchFamily="18" charset="-52"/>
                <a:ea typeface="Calibri"/>
                <a:cs typeface="Times New Roman"/>
              </a:rPr>
              <a:t>Немысова</a:t>
            </a: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, Н.Б. </a:t>
            </a:r>
            <a:r>
              <a:rPr lang="ru-RU" dirty="0" err="1">
                <a:latin typeface="PT Serif" pitchFamily="18" charset="-52"/>
                <a:ea typeface="Calibri"/>
                <a:cs typeface="Times New Roman"/>
              </a:rPr>
              <a:t>Кошкарева</a:t>
            </a: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,  В.Н. </a:t>
            </a:r>
            <a:r>
              <a:rPr lang="ru-RU" dirty="0" err="1">
                <a:latin typeface="PT Serif" pitchFamily="18" charset="-52"/>
                <a:ea typeface="Calibri"/>
                <a:cs typeface="Times New Roman"/>
              </a:rPr>
              <a:t>Соловар</a:t>
            </a: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 ; </a:t>
            </a:r>
            <a:r>
              <a:rPr lang="ru-RU" dirty="0" err="1">
                <a:latin typeface="PT Serif" pitchFamily="18" charset="-52"/>
                <a:ea typeface="Calibri"/>
                <a:cs typeface="Times New Roman"/>
              </a:rPr>
              <a:t>под.ред</a:t>
            </a: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. А.А. </a:t>
            </a:r>
            <a:r>
              <a:rPr lang="ru-RU" dirty="0" err="1">
                <a:latin typeface="PT Serif" pitchFamily="18" charset="-52"/>
                <a:ea typeface="Calibri"/>
                <a:cs typeface="Times New Roman"/>
              </a:rPr>
              <a:t>Бурыкина</a:t>
            </a: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 ; </a:t>
            </a:r>
            <a:r>
              <a:rPr lang="ru-RU" dirty="0" err="1">
                <a:latin typeface="PT Serif" pitchFamily="18" charset="-52"/>
                <a:ea typeface="Calibri"/>
                <a:cs typeface="Times New Roman"/>
              </a:rPr>
              <a:t>Деп</a:t>
            </a: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. образования и молодежной политики ХМАО–Югры «</a:t>
            </a:r>
            <a:r>
              <a:rPr lang="ru-RU" dirty="0" err="1">
                <a:latin typeface="PT Serif" pitchFamily="18" charset="-52"/>
                <a:ea typeface="Calibri"/>
                <a:cs typeface="Times New Roman"/>
              </a:rPr>
              <a:t>ОУИПИиР</a:t>
            </a: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». – Ханты-Мансийск : Югорский формат, 2014. – 164 с.</a:t>
            </a:r>
          </a:p>
          <a:p>
            <a:pPr lvl="0" algn="just">
              <a:lnSpc>
                <a:spcPct val="115000"/>
              </a:lnSpc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2.	Волкова А.Н., </a:t>
            </a:r>
            <a:r>
              <a:rPr lang="ru-RU" dirty="0" err="1">
                <a:latin typeface="PT Serif" pitchFamily="18" charset="-52"/>
                <a:ea typeface="Calibri"/>
                <a:cs typeface="Times New Roman"/>
              </a:rPr>
              <a:t>Соловар</a:t>
            </a: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 В.Н. Краткий русско-хантыйский словарь (</a:t>
            </a:r>
            <a:r>
              <a:rPr lang="ru-RU" dirty="0" err="1">
                <a:latin typeface="PT Serif" pitchFamily="18" charset="-52"/>
                <a:ea typeface="Calibri"/>
                <a:cs typeface="Times New Roman"/>
              </a:rPr>
              <a:t>сургутский</a:t>
            </a: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 диалект). – Ханты-Мансийск: Югорский формат, 2016. – 100 с. </a:t>
            </a:r>
          </a:p>
          <a:p>
            <a:pPr lvl="0" algn="just">
              <a:lnSpc>
                <a:spcPct val="115000"/>
              </a:lnSpc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3.	</a:t>
            </a:r>
            <a:r>
              <a:rPr lang="ru-RU" dirty="0" err="1">
                <a:latin typeface="PT Serif" pitchFamily="18" charset="-52"/>
                <a:ea typeface="Calibri"/>
                <a:cs typeface="Times New Roman"/>
              </a:rPr>
              <a:t>Чепреги</a:t>
            </a: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 М. </a:t>
            </a:r>
            <a:r>
              <a:rPr lang="ru-RU" dirty="0" err="1">
                <a:latin typeface="PT Serif" pitchFamily="18" charset="-52"/>
                <a:ea typeface="Calibri"/>
                <a:cs typeface="Times New Roman"/>
              </a:rPr>
              <a:t>Сургутский</a:t>
            </a: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 диалект хантыйского языка. Ханты-Мансийск: ООО «Печатный мир г. Ханты-Мансийск», 2017. – 275 с.</a:t>
            </a:r>
          </a:p>
          <a:p>
            <a:pPr lvl="0" algn="just">
              <a:lnSpc>
                <a:spcPct val="115000"/>
              </a:lnSpc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4.	</a:t>
            </a:r>
            <a:r>
              <a:rPr lang="ru-RU" dirty="0" err="1">
                <a:latin typeface="PT Serif" pitchFamily="18" charset="-52"/>
                <a:ea typeface="Calibri"/>
                <a:cs typeface="Times New Roman"/>
              </a:rPr>
              <a:t>Песикова</a:t>
            </a: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 А.С., </a:t>
            </a:r>
            <a:r>
              <a:rPr lang="ru-RU" dirty="0" err="1">
                <a:latin typeface="PT Serif" pitchFamily="18" charset="-52"/>
                <a:ea typeface="Calibri"/>
                <a:cs typeface="Times New Roman"/>
              </a:rPr>
              <a:t>Немысова</a:t>
            </a: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 Е.А. Хантыйский язык (</a:t>
            </a:r>
            <a:r>
              <a:rPr lang="ru-RU" dirty="0" err="1">
                <a:latin typeface="PT Serif" pitchFamily="18" charset="-52"/>
                <a:ea typeface="Calibri"/>
                <a:cs typeface="Times New Roman"/>
              </a:rPr>
              <a:t>сургутский</a:t>
            </a: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 диалект): 5-9 </a:t>
            </a:r>
            <a:r>
              <a:rPr lang="ru-RU" dirty="0" err="1">
                <a:latin typeface="PT Serif" pitchFamily="18" charset="-52"/>
                <a:ea typeface="Calibri"/>
                <a:cs typeface="Times New Roman"/>
              </a:rPr>
              <a:t>кл</a:t>
            </a: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.: учебно-наглядное пособие для </a:t>
            </a:r>
            <a:r>
              <a:rPr lang="ru-RU" dirty="0" err="1">
                <a:latin typeface="PT Serif" pitchFamily="18" charset="-52"/>
                <a:ea typeface="Calibri"/>
                <a:cs typeface="Times New Roman"/>
              </a:rPr>
              <a:t>общеобраз</a:t>
            </a: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. Учреждений. СПб.: филиал изд-ва «Просвещение», 2009. – 96 с.</a:t>
            </a:r>
          </a:p>
          <a:p>
            <a:pPr lvl="0" algn="just">
              <a:lnSpc>
                <a:spcPct val="115000"/>
              </a:lnSpc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5.  Волкова А.Н., </a:t>
            </a:r>
            <a:r>
              <a:rPr lang="ru-RU" dirty="0" err="1">
                <a:latin typeface="PT Serif" pitchFamily="18" charset="-52"/>
                <a:ea typeface="Calibri"/>
                <a:cs typeface="Times New Roman"/>
              </a:rPr>
              <a:t>Соловар</a:t>
            </a: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 В.Н. </a:t>
            </a:r>
            <a:r>
              <a:rPr lang="ru-RU" dirty="0" err="1">
                <a:latin typeface="PT Serif" pitchFamily="18" charset="-52"/>
                <a:ea typeface="Calibri"/>
                <a:cs typeface="Times New Roman"/>
              </a:rPr>
              <a:t>Хантыйско</a:t>
            </a: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-русский тематический словарь (</a:t>
            </a:r>
            <a:r>
              <a:rPr lang="ru-RU" dirty="0" err="1">
                <a:latin typeface="PT Serif" pitchFamily="18" charset="-52"/>
                <a:ea typeface="Calibri"/>
                <a:cs typeface="Times New Roman"/>
              </a:rPr>
              <a:t>сургутский</a:t>
            </a:r>
            <a:r>
              <a:rPr lang="ru-RU" dirty="0">
                <a:latin typeface="PT Serif" pitchFamily="18" charset="-52"/>
                <a:ea typeface="Calibri"/>
                <a:cs typeface="Times New Roman"/>
              </a:rPr>
              <a:t> диалект). – С-Пб: Изд-во РГПУ им. А.И. Герцена, 2018. – 212 с.</a:t>
            </a:r>
          </a:p>
        </p:txBody>
      </p:sp>
    </p:spTree>
    <p:extLst>
      <p:ext uri="{BB962C8B-B14F-4D97-AF65-F5344CB8AC3E}">
        <p14:creationId xmlns:p14="http://schemas.microsoft.com/office/powerpoint/2010/main" val="958982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NS\Desktop\МОИ ДОКУМЕНТЫ\Мои рисунки\логотип института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004"/>
          <a:stretch>
            <a:fillRect/>
          </a:stretch>
        </p:blipFill>
        <p:spPr bwMode="auto">
          <a:xfrm>
            <a:off x="10736316" y="419588"/>
            <a:ext cx="6191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89349" y="308176"/>
            <a:ext cx="9716985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Г. К. Сазонов, А. М. Конькова</a:t>
            </a:r>
            <a:endParaRPr lang="ru-RU" sz="1400" dirty="0">
              <a:latin typeface="Calibri"/>
              <a:ea typeface="Times New Roman"/>
              <a:cs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«И лун медлительных поток…» </a:t>
            </a:r>
            <a:endParaRPr lang="ru-RU" sz="1400" dirty="0">
              <a:latin typeface="Calibri"/>
              <a:ea typeface="Times New Roman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PT Serif" pitchFamily="18" charset="-52"/>
                <a:ea typeface="Calibri"/>
                <a:cs typeface="Times New Roman"/>
              </a:rPr>
              <a:t>Прочитайте </a:t>
            </a:r>
            <a:r>
              <a:rPr lang="ru-RU" b="1" dirty="0">
                <a:solidFill>
                  <a:srgbClr val="002060"/>
                </a:solidFill>
                <a:latin typeface="PT Serif" pitchFamily="18" charset="-52"/>
                <a:ea typeface="Calibri"/>
                <a:cs typeface="Times New Roman"/>
              </a:rPr>
              <a:t>текст. Выполните задания</a:t>
            </a:r>
            <a:r>
              <a:rPr lang="ru-RU" b="1" dirty="0" smtClean="0">
                <a:solidFill>
                  <a:srgbClr val="002060"/>
                </a:solidFill>
                <a:latin typeface="PT Serif" pitchFamily="18" charset="-52"/>
                <a:ea typeface="Calibri"/>
                <a:cs typeface="Times New Roman"/>
              </a:rPr>
              <a:t>.</a:t>
            </a: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en-US" dirty="0">
                <a:latin typeface="PT Serif"/>
                <a:ea typeface="Times New Roman"/>
                <a:cs typeface="Times New Roman"/>
              </a:rPr>
              <a:t>1. Ԓɵ̆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ӈ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кэврәм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мөрттән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пөмәт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панә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иӽәнты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в</a:t>
            </a:r>
            <a:r>
              <a:rPr lang="en-US" dirty="0">
                <a:latin typeface="PT Serif"/>
                <a:ea typeface="Times New Roman"/>
                <a:cs typeface="Times New Roman"/>
              </a:rPr>
              <a:t>ɵ̆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й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йәмат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эвты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ԓ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аттән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Апрасинья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Мирон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паӽат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тувтә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ӽ,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панә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әнтэм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в</a:t>
            </a:r>
            <a:r>
              <a:rPr lang="en-US" dirty="0">
                <a:latin typeface="PT Serif"/>
                <a:ea typeface="Times New Roman"/>
                <a:cs typeface="Times New Roman"/>
              </a:rPr>
              <a:t>ɵ̆ԓ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мә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ӽ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өвтын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тьуньәӈ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айәм-китәм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Картин ким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ӄө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. 2.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Сӱвәс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сорӽа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ӄувә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ԓ,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тӱԓә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ӽ п</a:t>
            </a:r>
            <a:r>
              <a:rPr lang="en-US" dirty="0">
                <a:latin typeface="PT Serif"/>
                <a:ea typeface="Times New Roman"/>
                <a:cs typeface="Times New Roman"/>
              </a:rPr>
              <a:t>ɵ̆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рӄит-вотәт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тәрмәт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панә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сӓма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пит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кимәтмит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паӽин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тьу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пырән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ӄуԓмит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ньәԓмит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. 3.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Өс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ньәԓи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войә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ӽ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ӄәнҷи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ӄө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н</a:t>
            </a:r>
            <a:r>
              <a:rPr lang="en-US" dirty="0">
                <a:latin typeface="PT Serif"/>
                <a:ea typeface="Times New Roman"/>
                <a:cs typeface="Times New Roman"/>
              </a:rPr>
              <a:t>ɵ̆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ӄ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атәт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Картин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пәкәттән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. 4.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Ӓвиԓа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ԓ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сӓма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питәт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панә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Мирон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ӓвиԓаԓнам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ньолӄиԓә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ӽ,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кӱҷ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пувә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ԓ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өв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йоӽән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мә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ӽ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пулат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йавәнән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пи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әнты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йукантәԓат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, в</a:t>
            </a:r>
            <a:r>
              <a:rPr lang="en-US" dirty="0">
                <a:latin typeface="PT Serif"/>
                <a:ea typeface="Times New Roman"/>
                <a:cs typeface="Times New Roman"/>
              </a:rPr>
              <a:t>ɵ̆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нтән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пи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әнты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йукантәԓат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. 5. Мирон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ӓвиԓаԓнам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ньолӄиԓә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ӽ,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аӈӄи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ԓ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вӓрәнтәты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ԓ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пәтан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,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кӱҷ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әнты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каҷәӈ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тоӽин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, ԓәӽ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вӓнҷ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ԓ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ӓрԓа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ԓ, ԓуԓ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потьԓа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ԓ,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сөҷәм-мәнәм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нәӈԓа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ԓ, тур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сӱйԓа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ԓ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инам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аӈӄи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ԓ ӄ</a:t>
            </a:r>
            <a:r>
              <a:rPr lang="en-US" dirty="0">
                <a:latin typeface="PT Serif"/>
                <a:ea typeface="Times New Roman"/>
                <a:cs typeface="Times New Roman"/>
              </a:rPr>
              <a:t>ɵ̆</a:t>
            </a:r>
            <a:r>
              <a:rPr lang="ru-RU" dirty="0" err="1">
                <a:latin typeface="PT Serif"/>
                <a:ea typeface="Times New Roman"/>
                <a:cs typeface="Times New Roman"/>
              </a:rPr>
              <a:t>расәпәт</a:t>
            </a:r>
            <a:r>
              <a:rPr lang="ru-RU" dirty="0">
                <a:latin typeface="PT Serif"/>
                <a:ea typeface="Times New Roman"/>
                <a:cs typeface="Times New Roman"/>
              </a:rPr>
              <a:t>.</a:t>
            </a:r>
            <a:endParaRPr lang="ru-RU" dirty="0">
              <a:solidFill>
                <a:srgbClr val="002060"/>
              </a:solidFill>
              <a:latin typeface="PT Serif" pitchFamily="18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186062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596" y="637082"/>
            <a:ext cx="6223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64301" y="388432"/>
            <a:ext cx="9195789" cy="6011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/>
                <a:ea typeface="SimSun"/>
                <a:cs typeface="Times New Roman"/>
              </a:rPr>
              <a:t>6.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Ӓвиԓа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ԓ –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айәм-китәм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йавнәлыт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–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ӄǎтәԓән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ӄ</a:t>
            </a:r>
            <a:r>
              <a:rPr lang="ru-RU" sz="2400" dirty="0" err="1">
                <a:latin typeface="Times New Roman"/>
                <a:ea typeface="Times New Roman"/>
                <a:cs typeface="Times New Roman"/>
              </a:rPr>
              <a:t>ɵ̆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тԓәм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ӄ</a:t>
            </a:r>
            <a:r>
              <a:rPr lang="ru-RU" sz="2400" dirty="0" err="1">
                <a:latin typeface="Times New Roman"/>
                <a:ea typeface="Times New Roman"/>
                <a:cs typeface="Times New Roman"/>
              </a:rPr>
              <a:t>ɵ̆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мәт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йавәннам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вәраӽтәт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,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өс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ԓәӽ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аӈки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ԓ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Апрасинья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оԓәпты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сӓмты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ӄ</a:t>
            </a:r>
            <a:r>
              <a:rPr lang="ru-RU" sz="2400" dirty="0" err="1">
                <a:latin typeface="Times New Roman"/>
                <a:ea typeface="Times New Roman"/>
                <a:cs typeface="Times New Roman"/>
              </a:rPr>
              <a:t>ɵ̆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мәт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,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ǎ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вԓә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ӽ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мувәт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йавәнӽи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йәта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йә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ӽ,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пӓсԓә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ӽ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пөмәттән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,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йөм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йувәттән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,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саӽәԓты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йуви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мөрыттән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ӓнәмта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вӓри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. 7.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Каҷәӈ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нэврэмә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ԓ ԓ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ӱвән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йɵ̆рәӈӄи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иԓтә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ӽ,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ӓԓи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сорньи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вǎӽи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т</a:t>
            </a:r>
            <a:r>
              <a:rPr lang="ru-RU" sz="2400" dirty="0" err="1">
                <a:latin typeface="Times New Roman"/>
                <a:ea typeface="Times New Roman"/>
                <a:cs typeface="Times New Roman"/>
              </a:rPr>
              <a:t>ɵ̆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вәԓтып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. 8. Ԓ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ӱв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арӽи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ԓ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арпа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ӽԓәԓ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панә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сиӄӄәӈ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лыптәт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иты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ӄ</a:t>
            </a:r>
            <a:r>
              <a:rPr lang="ru-RU" sz="2400" dirty="0" err="1">
                <a:latin typeface="Times New Roman"/>
                <a:ea typeface="Times New Roman"/>
                <a:cs typeface="Times New Roman"/>
              </a:rPr>
              <a:t>ɵ̆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тԓиԓә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ԓ,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ӄунты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вӱвԓә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ӽ,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йәмат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мосты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нэврэмә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ԓ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сӓма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питә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ԓ. 9.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Әймәта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ӄө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пи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әнты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ӓвә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ԓ,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мӱв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ӄ</a:t>
            </a:r>
            <a:r>
              <a:rPr lang="ru-RU" sz="2400" dirty="0" err="1">
                <a:latin typeface="Times New Roman"/>
                <a:ea typeface="Times New Roman"/>
                <a:cs typeface="Times New Roman"/>
              </a:rPr>
              <a:t>ɵ̆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расәп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Апрасинья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в</a:t>
            </a:r>
            <a:r>
              <a:rPr lang="ru-RU" sz="2400" dirty="0" err="1">
                <a:latin typeface="Times New Roman"/>
                <a:ea typeface="Times New Roman"/>
                <a:cs typeface="Times New Roman"/>
              </a:rPr>
              <a:t>ɵ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̆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ԓ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йэӈ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урәкки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вӓт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тӱԓә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ӽ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сарпин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,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оԓәпты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ԓ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ӱв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әй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йиснә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ӽ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сӓракки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йә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ԓ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панә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каҷәӈ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вӓр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йәмат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мустәмин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вута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йә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ԓ. 10.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Әй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ӄ</a:t>
            </a:r>
            <a:r>
              <a:rPr lang="ru-RU" sz="2400" dirty="0" err="1">
                <a:latin typeface="Times New Roman"/>
                <a:ea typeface="Times New Roman"/>
                <a:cs typeface="Times New Roman"/>
              </a:rPr>
              <a:t>ɵ̆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в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ӄутат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войә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ӽ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кэнҷа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йаӈӄиԓта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йә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ӽ, ԓ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ӱв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Евра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пөнә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ԓԓ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ән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, –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әнты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войә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ӽ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кәнҷи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вӓр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,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тьит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й</a:t>
            </a:r>
            <a:r>
              <a:rPr lang="ru-RU" sz="2400" dirty="0" err="1">
                <a:latin typeface="Times New Roman"/>
                <a:ea typeface="Times New Roman"/>
                <a:cs typeface="Times New Roman"/>
              </a:rPr>
              <a:t>ɵ̆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нтәӈӄи-каҷӽи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вӓрты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вӓр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, ԓ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ӱв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йа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виҷипи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паӽԓаԓ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панә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ӓвиԓа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ԓ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ӄаҷәӈ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кӱрәм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сӓмат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т</a:t>
            </a:r>
            <a:r>
              <a:rPr lang="ru-RU" sz="2400" dirty="0" err="1">
                <a:latin typeface="Times New Roman"/>
                <a:ea typeface="Times New Roman"/>
                <a:cs typeface="Times New Roman"/>
              </a:rPr>
              <a:t>ɵ̆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йтә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ӽ. 11.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Войә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ӽ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кәнҷи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ӄөӽи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н</a:t>
            </a:r>
            <a:r>
              <a:rPr lang="ru-RU" sz="2400" dirty="0" err="1">
                <a:latin typeface="Times New Roman"/>
                <a:ea typeface="Times New Roman"/>
                <a:cs typeface="Times New Roman"/>
              </a:rPr>
              <a:t>ɵ̆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ӄ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ӓнәмтәԓа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ԓ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Апрасиньян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ики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ԓ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вӓт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м</a:t>
            </a:r>
            <a:r>
              <a:rPr lang="ru-RU" sz="2400" dirty="0" err="1">
                <a:latin typeface="Times New Roman"/>
                <a:ea typeface="Times New Roman"/>
                <a:cs typeface="Times New Roman"/>
              </a:rPr>
              <a:t>ɵ̆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ньи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,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ӓнмәт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пи ԓ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ӱв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ԓ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апәт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паӽә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ԓ, ԓ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апәт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ӄос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иты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–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Әнә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ԓ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Пупи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ԓ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өвәт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,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панә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ӄөԓәм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SimSun"/>
                <a:cs typeface="Times New Roman"/>
              </a:rPr>
              <a:t>ӓви</a:t>
            </a:r>
            <a:r>
              <a:rPr lang="ru-RU" sz="2400" dirty="0">
                <a:latin typeface="Times New Roman"/>
                <a:ea typeface="SimSun"/>
                <a:cs typeface="Times New Roman"/>
              </a:rPr>
              <a:t>ԓ. </a:t>
            </a:r>
            <a:endParaRPr lang="ru-RU" sz="2400" dirty="0">
              <a:effectLst/>
              <a:latin typeface="Calibri"/>
              <a:ea typeface="SimSu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28380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NS\Desktop\МОИ ДОКУМЕНТЫ\Мои рисунки\логотип института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004"/>
          <a:stretch>
            <a:fillRect/>
          </a:stretch>
        </p:blipFill>
        <p:spPr bwMode="auto">
          <a:xfrm>
            <a:off x="10749433" y="652950"/>
            <a:ext cx="6191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29390" y="652950"/>
            <a:ext cx="9114019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b="1" dirty="0">
                <a:latin typeface="PT Serif" pitchFamily="18" charset="-52"/>
                <a:ea typeface="Calibri"/>
                <a:cs typeface="Times New Roman"/>
              </a:rPr>
              <a:t>Задания по тексту:</a:t>
            </a:r>
          </a:p>
          <a:p>
            <a:pPr algn="just">
              <a:spcAft>
                <a:spcPts val="0"/>
              </a:spcAft>
            </a:pPr>
            <a:r>
              <a:rPr lang="ru-RU" sz="2000" b="1" dirty="0">
                <a:latin typeface="PT Serif" pitchFamily="18" charset="-52"/>
                <a:ea typeface="Calibri"/>
                <a:cs typeface="Times New Roman"/>
              </a:rPr>
              <a:t>1. Какое время года не упоминается в тексте? (1 балл)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Варианты ответов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1) 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тӑви</a:t>
            </a:r>
            <a:endParaRPr lang="ru-RU" sz="2000" dirty="0">
              <a:latin typeface="PT Serif" pitchFamily="18" charset="-52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2) ԓ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ɵ̆ӈ</a:t>
            </a: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3) 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тӱԓә</a:t>
            </a: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ӽ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4) 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сӱвәс</a:t>
            </a: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Правильный ответ: 1) 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тӑви</a:t>
            </a:r>
            <a:endParaRPr lang="ru-RU" sz="2000" dirty="0">
              <a:latin typeface="PT Serif" pitchFamily="18" charset="-52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ru-RU" sz="2000" b="1" dirty="0">
              <a:latin typeface="PT Serif" pitchFamily="18" charset="-52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000" b="1" dirty="0">
                <a:latin typeface="PT Serif" pitchFamily="18" charset="-52"/>
                <a:ea typeface="Calibri"/>
                <a:cs typeface="Times New Roman"/>
              </a:rPr>
              <a:t>2. Подберите антоним к слову </a:t>
            </a:r>
            <a:r>
              <a:rPr lang="ru-RU" sz="2000" b="1" dirty="0" err="1">
                <a:latin typeface="PT Serif" pitchFamily="18" charset="-52"/>
                <a:ea typeface="Calibri"/>
                <a:cs typeface="Times New Roman"/>
              </a:rPr>
              <a:t>њолəӄта</a:t>
            </a:r>
            <a:r>
              <a:rPr lang="ru-RU" sz="2000" b="1" dirty="0">
                <a:latin typeface="PT Serif" pitchFamily="18" charset="-52"/>
                <a:ea typeface="Calibri"/>
                <a:cs typeface="Times New Roman"/>
              </a:rPr>
              <a:t>. (1 балл)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Варианты ответов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1) 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њӑӽта</a:t>
            </a:r>
            <a:endParaRPr lang="ru-RU" sz="2000" dirty="0">
              <a:latin typeface="PT Serif" pitchFamily="18" charset="-52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2) 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ҷэкантəта</a:t>
            </a: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3) 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арəӽта</a:t>
            </a:r>
            <a:endParaRPr lang="ru-RU" sz="2000" dirty="0">
              <a:latin typeface="PT Serif" pitchFamily="18" charset="-52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4) 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йэкта</a:t>
            </a: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Правильный ответ: 2) 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ҷэкантəта</a:t>
            </a:r>
            <a:endParaRPr lang="ru-RU" sz="2000" dirty="0">
              <a:latin typeface="PT Serif" pitchFamily="18" charset="-52"/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</a:pPr>
            <a:endParaRPr lang="ru-RU" sz="1600" dirty="0">
              <a:effectLst/>
              <a:latin typeface="PT Serif" pitchFamily="18" charset="-52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73594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NS\Desktop\МОИ ДОКУМЕНТЫ\Мои рисунки\логотип института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004"/>
          <a:stretch>
            <a:fillRect/>
          </a:stretch>
        </p:blipFill>
        <p:spPr bwMode="auto">
          <a:xfrm>
            <a:off x="10736316" y="419588"/>
            <a:ext cx="6191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74361" y="1034185"/>
            <a:ext cx="944716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b="1" dirty="0">
                <a:latin typeface="PT Serif" pitchFamily="18" charset="-52"/>
                <a:ea typeface="Times New Roman"/>
                <a:cs typeface="Times New Roman"/>
              </a:rPr>
              <a:t>3. Вставьте пропущенную букву в слове п[…]</a:t>
            </a:r>
            <a:r>
              <a:rPr lang="ru-RU" sz="2000" b="1" dirty="0" err="1">
                <a:latin typeface="PT Serif" pitchFamily="18" charset="-52"/>
                <a:ea typeface="Times New Roman"/>
                <a:cs typeface="Times New Roman"/>
              </a:rPr>
              <a:t>рӄит</a:t>
            </a:r>
            <a:r>
              <a:rPr lang="ru-RU" sz="2000" b="1" dirty="0">
                <a:latin typeface="PT Serif" pitchFamily="18" charset="-52"/>
                <a:ea typeface="Times New Roman"/>
                <a:cs typeface="Times New Roman"/>
              </a:rPr>
              <a:t>. (1 балл)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Варианты ответов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1) ӑ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2) ɵ̆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3) у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Правильный ответ: 2) ɵ̆</a:t>
            </a:r>
          </a:p>
          <a:p>
            <a:pPr algn="just">
              <a:spcAft>
                <a:spcPts val="0"/>
              </a:spcAft>
            </a:pPr>
            <a:endParaRPr lang="ru-RU" sz="2000" dirty="0">
              <a:latin typeface="PT Serif" pitchFamily="18" charset="-52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000" b="1" dirty="0">
                <a:latin typeface="PT Serif" pitchFamily="18" charset="-52"/>
                <a:ea typeface="Times New Roman"/>
                <a:cs typeface="Times New Roman"/>
              </a:rPr>
              <a:t>4. Какое созвездие упоминается в тексте? (1 балл)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Варианты ответов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1) «Малая медведица»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2) «Большая медведица»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3) «Полярная звезда»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Правильный ответ: 2) «Большая медведица»</a:t>
            </a:r>
          </a:p>
        </p:txBody>
      </p:sp>
    </p:spTree>
    <p:extLst>
      <p:ext uri="{BB962C8B-B14F-4D97-AF65-F5344CB8AC3E}">
        <p14:creationId xmlns:p14="http://schemas.microsoft.com/office/powerpoint/2010/main" val="2660789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410" y="885420"/>
            <a:ext cx="9353862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b="1" dirty="0">
                <a:latin typeface="PT Serif" pitchFamily="18" charset="-52"/>
                <a:ea typeface="Times New Roman"/>
                <a:cs typeface="Times New Roman"/>
              </a:rPr>
              <a:t>5. Определите время глагола </a:t>
            </a:r>
            <a:r>
              <a:rPr lang="ru-RU" sz="2000" b="1" dirty="0" err="1">
                <a:latin typeface="PT Serif" pitchFamily="18" charset="-52"/>
                <a:ea typeface="Times New Roman"/>
                <a:cs typeface="Times New Roman"/>
              </a:rPr>
              <a:t>иԓтә</a:t>
            </a:r>
            <a:r>
              <a:rPr lang="ru-RU" sz="2000" b="1" dirty="0">
                <a:latin typeface="PT Serif" pitchFamily="18" charset="-52"/>
                <a:ea typeface="Times New Roman"/>
                <a:cs typeface="Times New Roman"/>
              </a:rPr>
              <a:t>ӽ в предложении № 7 «</a:t>
            </a:r>
            <a:r>
              <a:rPr lang="ru-RU" sz="2000" b="1" dirty="0" err="1">
                <a:latin typeface="PT Serif" pitchFamily="18" charset="-52"/>
                <a:ea typeface="Times New Roman"/>
                <a:cs typeface="Times New Roman"/>
              </a:rPr>
              <a:t>Каҷәӈ</a:t>
            </a:r>
            <a:r>
              <a:rPr lang="ru-RU" sz="2000" b="1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sz="2000" b="1" dirty="0" err="1">
                <a:latin typeface="PT Serif" pitchFamily="18" charset="-52"/>
                <a:ea typeface="Times New Roman"/>
                <a:cs typeface="Times New Roman"/>
              </a:rPr>
              <a:t>нэврэмә</a:t>
            </a:r>
            <a:r>
              <a:rPr lang="ru-RU" sz="2000" b="1" dirty="0">
                <a:latin typeface="PT Serif" pitchFamily="18" charset="-52"/>
                <a:ea typeface="Times New Roman"/>
                <a:cs typeface="Times New Roman"/>
              </a:rPr>
              <a:t>ԓ ԓ</a:t>
            </a:r>
            <a:r>
              <a:rPr lang="ru-RU" sz="2000" b="1" dirty="0" err="1">
                <a:latin typeface="PT Serif" pitchFamily="18" charset="-52"/>
                <a:ea typeface="Times New Roman"/>
                <a:cs typeface="Times New Roman"/>
              </a:rPr>
              <a:t>ӱвән</a:t>
            </a:r>
            <a:r>
              <a:rPr lang="ru-RU" sz="2000" b="1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sz="2000" b="1" dirty="0" err="1">
                <a:latin typeface="PT Serif" pitchFamily="18" charset="-52"/>
                <a:ea typeface="Times New Roman"/>
                <a:cs typeface="Times New Roman"/>
              </a:rPr>
              <a:t>йɵ̆рәӈӄи</a:t>
            </a:r>
            <a:r>
              <a:rPr lang="ru-RU" sz="2000" b="1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sz="2000" b="1" dirty="0" err="1">
                <a:latin typeface="PT Serif" pitchFamily="18" charset="-52"/>
                <a:ea typeface="Times New Roman"/>
                <a:cs typeface="Times New Roman"/>
              </a:rPr>
              <a:t>иԓтә</a:t>
            </a:r>
            <a:r>
              <a:rPr lang="ru-RU" sz="2000" b="1" dirty="0">
                <a:latin typeface="PT Serif" pitchFamily="18" charset="-52"/>
                <a:ea typeface="Times New Roman"/>
                <a:cs typeface="Times New Roman"/>
              </a:rPr>
              <a:t>ӽ, </a:t>
            </a:r>
            <a:r>
              <a:rPr lang="ru-RU" sz="2000" b="1" dirty="0" err="1">
                <a:latin typeface="PT Serif" pitchFamily="18" charset="-52"/>
                <a:ea typeface="Times New Roman"/>
                <a:cs typeface="Times New Roman"/>
              </a:rPr>
              <a:t>ӑԓə</a:t>
            </a:r>
            <a:r>
              <a:rPr lang="ru-RU" sz="2000" b="1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sz="2000" b="1" dirty="0" err="1">
                <a:latin typeface="PT Serif" pitchFamily="18" charset="-52"/>
                <a:ea typeface="Times New Roman"/>
                <a:cs typeface="Times New Roman"/>
              </a:rPr>
              <a:t>сорњи</a:t>
            </a:r>
            <a:r>
              <a:rPr lang="ru-RU" sz="2000" b="1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sz="2000" b="1" dirty="0" err="1">
                <a:latin typeface="PT Serif" pitchFamily="18" charset="-52"/>
                <a:ea typeface="Times New Roman"/>
                <a:cs typeface="Times New Roman"/>
              </a:rPr>
              <a:t>вӑӽи</a:t>
            </a:r>
            <a:r>
              <a:rPr lang="ru-RU" sz="2000" b="1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sz="2000" b="1" dirty="0" err="1">
                <a:latin typeface="PT Serif" pitchFamily="18" charset="-52"/>
                <a:ea typeface="Times New Roman"/>
                <a:cs typeface="Times New Roman"/>
              </a:rPr>
              <a:t>тɵ̆вәԓтып</a:t>
            </a:r>
            <a:r>
              <a:rPr lang="ru-RU" sz="2000" b="1" dirty="0">
                <a:latin typeface="PT Serif" pitchFamily="18" charset="-52"/>
                <a:ea typeface="Times New Roman"/>
                <a:cs typeface="Times New Roman"/>
              </a:rPr>
              <a:t>». (1 балл)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Варианты ответов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1) настоящее время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2) прошедшее время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3) будущее время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Правильный ответ: 2) прошедшее время</a:t>
            </a:r>
          </a:p>
          <a:p>
            <a:pPr algn="just">
              <a:spcAft>
                <a:spcPts val="0"/>
              </a:spcAft>
            </a:pPr>
            <a:endParaRPr lang="ru-RU" sz="2000" dirty="0">
              <a:latin typeface="PT Serif" pitchFamily="18" charset="-52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000" b="1" dirty="0">
                <a:latin typeface="PT Serif" pitchFamily="18" charset="-52"/>
                <a:ea typeface="Times New Roman"/>
                <a:cs typeface="Times New Roman"/>
              </a:rPr>
              <a:t>6. Определите лексическое значение устойчивого сочетания </a:t>
            </a:r>
            <a:r>
              <a:rPr lang="ru-RU" sz="2000" b="1" dirty="0" err="1">
                <a:latin typeface="PT Serif" pitchFamily="18" charset="-52"/>
                <a:ea typeface="Times New Roman"/>
                <a:cs typeface="Times New Roman"/>
              </a:rPr>
              <a:t>сӓма</a:t>
            </a:r>
            <a:r>
              <a:rPr lang="ru-RU" sz="2000" b="1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sz="2000" b="1" dirty="0" err="1">
                <a:latin typeface="PT Serif" pitchFamily="18" charset="-52"/>
                <a:ea typeface="Times New Roman"/>
                <a:cs typeface="Times New Roman"/>
              </a:rPr>
              <a:t>питта</a:t>
            </a:r>
            <a:r>
              <a:rPr lang="ru-RU" sz="2000" b="1" dirty="0">
                <a:latin typeface="PT Serif" pitchFamily="18" charset="-52"/>
                <a:ea typeface="Times New Roman"/>
                <a:cs typeface="Times New Roman"/>
              </a:rPr>
              <a:t> из предложения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 № 2 «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Сӱвәс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сорӽа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ӄувә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ԓ,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тӱԓә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ӽ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пɵ̆рӄит-вотәт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тәрмәт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,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панә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сӓма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 пит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кимәтмит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паӽин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,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тьу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пырән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ӄуԓмит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,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њәԓмит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». (1 балл)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Варианты ответов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1) попасться на глаза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2) родиться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3) приобрести зрение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Правильный ответ: 2) родиться</a:t>
            </a:r>
          </a:p>
          <a:p>
            <a:pPr algn="just">
              <a:spcAft>
                <a:spcPts val="0"/>
              </a:spcAft>
            </a:pPr>
            <a:endParaRPr lang="ru-RU" dirty="0">
              <a:latin typeface="PT Serif" pitchFamily="18" charset="-52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885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24263" y="1114498"/>
            <a:ext cx="9039068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b="1" dirty="0">
                <a:latin typeface="PT Serif" pitchFamily="18" charset="-52"/>
                <a:ea typeface="Times New Roman"/>
                <a:cs typeface="Times New Roman"/>
              </a:rPr>
              <a:t>7. Вставьте пропущенную букву в слове й</a:t>
            </a:r>
            <a:r>
              <a:rPr lang="en-US" sz="2000" b="1" dirty="0">
                <a:latin typeface="PT Serif" pitchFamily="18" charset="-52"/>
                <a:ea typeface="Times New Roman"/>
                <a:cs typeface="Times New Roman"/>
              </a:rPr>
              <a:t>ɵ̆</a:t>
            </a:r>
            <a:r>
              <a:rPr lang="ru-RU" sz="2000" b="1" dirty="0" err="1">
                <a:latin typeface="PT Serif" pitchFamily="18" charset="-52"/>
                <a:ea typeface="Times New Roman"/>
                <a:cs typeface="Times New Roman"/>
              </a:rPr>
              <a:t>рә</a:t>
            </a:r>
            <a:r>
              <a:rPr lang="ru-RU" sz="2000" b="1" dirty="0">
                <a:latin typeface="PT Serif" pitchFamily="18" charset="-52"/>
                <a:ea typeface="Times New Roman"/>
                <a:cs typeface="Times New Roman"/>
              </a:rPr>
              <a:t>[…]</a:t>
            </a:r>
            <a:r>
              <a:rPr lang="ru-RU" sz="2000" b="1" dirty="0" err="1">
                <a:latin typeface="PT Serif" pitchFamily="18" charset="-52"/>
                <a:ea typeface="Times New Roman"/>
                <a:cs typeface="Times New Roman"/>
              </a:rPr>
              <a:t>ӄи</a:t>
            </a:r>
            <a:r>
              <a:rPr lang="ru-RU" sz="2000" b="1" dirty="0">
                <a:latin typeface="PT Serif" pitchFamily="18" charset="-52"/>
                <a:ea typeface="Times New Roman"/>
                <a:cs typeface="Times New Roman"/>
              </a:rPr>
              <a:t>. (1 балл)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Варианты ответов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1) н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2) ӄ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3) ӈ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Правильный ответ: 3) ӈ</a:t>
            </a:r>
          </a:p>
          <a:p>
            <a:pPr algn="just">
              <a:spcAft>
                <a:spcPts val="0"/>
              </a:spcAft>
            </a:pPr>
            <a:endParaRPr lang="ru-RU" sz="2000" dirty="0">
              <a:latin typeface="PT Serif" pitchFamily="18" charset="-52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000" b="1" dirty="0">
                <a:latin typeface="PT Serif" pitchFamily="18" charset="-52"/>
                <a:ea typeface="Times New Roman"/>
                <a:cs typeface="Times New Roman"/>
              </a:rPr>
              <a:t>8. Выберите правильный вариант разбора слова </a:t>
            </a:r>
            <a:r>
              <a:rPr lang="ru-RU" sz="2000" b="1" dirty="0" err="1">
                <a:latin typeface="PT Serif" pitchFamily="18" charset="-52"/>
                <a:ea typeface="Times New Roman"/>
                <a:cs typeface="Times New Roman"/>
              </a:rPr>
              <a:t>аӈӄи</a:t>
            </a:r>
            <a:r>
              <a:rPr lang="ru-RU" sz="2000" b="1" dirty="0">
                <a:latin typeface="PT Serif" pitchFamily="18" charset="-52"/>
                <a:ea typeface="Times New Roman"/>
                <a:cs typeface="Times New Roman"/>
              </a:rPr>
              <a:t>ԓ по составу в предложении № 5 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«Мирон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ӓвиԓаԓнам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њолӄиԓә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ӽ,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аӈӄи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ԓ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вӓрәнтәты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ԓ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пәтан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,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кӱҷ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әнты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каҷәӈ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тоӽин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, ԓәӽ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вӓнҷ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 ԓ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ӓрԓа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ԓ, ԓуԓ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потьԓа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ԓ,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сөҷәм-мәнәм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нәӈԓа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ԓ, тур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сӱйԓа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ԓ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инам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аӈӄи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ԓ ӄ</a:t>
            </a:r>
            <a:r>
              <a:rPr lang="en-US" sz="2000" dirty="0">
                <a:latin typeface="PT Serif" pitchFamily="18" charset="-52"/>
                <a:ea typeface="Times New Roman"/>
                <a:cs typeface="Times New Roman"/>
              </a:rPr>
              <a:t>ɵ̆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расәпәт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PT Serif" pitchFamily="18" charset="-52"/>
                <a:ea typeface="Times New Roman"/>
                <a:cs typeface="Times New Roman"/>
              </a:rPr>
              <a:t>тьи</a:t>
            </a: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». (1 балл)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Варианты ответов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1) корень + корень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2) корень + суффикс + суффикс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3) корень+ суффикс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Times New Roman"/>
                <a:cs typeface="Times New Roman"/>
              </a:rPr>
              <a:t>Правильный ответ: 3) корень + суффикс</a:t>
            </a:r>
          </a:p>
          <a:p>
            <a:pPr algn="just">
              <a:spcAft>
                <a:spcPts val="0"/>
              </a:spcAft>
            </a:pPr>
            <a:endParaRPr lang="ru-RU" dirty="0">
              <a:latin typeface="PT Serif" pitchFamily="18" charset="-52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37360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4617" y="1195986"/>
            <a:ext cx="1002841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b="1" dirty="0">
                <a:latin typeface="PT Serif" pitchFamily="18" charset="-52"/>
                <a:ea typeface="Calibri"/>
                <a:cs typeface="Times New Roman"/>
              </a:rPr>
              <a:t>9. Прочитав текст, ответьте на вопрос: сколько детей было у </a:t>
            </a:r>
            <a:r>
              <a:rPr lang="ru-RU" sz="2000" b="1" dirty="0" err="1">
                <a:latin typeface="PT Serif" pitchFamily="18" charset="-52"/>
                <a:ea typeface="Calibri"/>
                <a:cs typeface="Times New Roman"/>
              </a:rPr>
              <a:t>Апрасиньи</a:t>
            </a:r>
            <a:r>
              <a:rPr lang="ru-RU" sz="2000" b="1" dirty="0">
                <a:latin typeface="PT Serif" pitchFamily="18" charset="-52"/>
                <a:ea typeface="Calibri"/>
                <a:cs typeface="Times New Roman"/>
              </a:rPr>
              <a:t> и Мирона? (1 балл)</a:t>
            </a:r>
          </a:p>
          <a:p>
            <a:pPr algn="just">
              <a:spcAft>
                <a:spcPts val="0"/>
              </a:spcAft>
            </a:pPr>
            <a:r>
              <a:rPr lang="ru-RU" sz="2000" b="1" dirty="0">
                <a:latin typeface="PT Serif" pitchFamily="18" charset="-52"/>
                <a:ea typeface="Calibri"/>
                <a:cs typeface="Times New Roman"/>
              </a:rPr>
              <a:t>Варианты ответов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1) 5 (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вӓт</a:t>
            </a: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)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2) 7 (ԓ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апәт</a:t>
            </a: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)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3) 10 (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йэӈ</a:t>
            </a: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)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Правильный ответ: 1) 10 (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йэӈ</a:t>
            </a: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) </a:t>
            </a:r>
          </a:p>
          <a:p>
            <a:pPr algn="just">
              <a:spcAft>
                <a:spcPts val="0"/>
              </a:spcAft>
            </a:pPr>
            <a:endParaRPr lang="ru-RU" sz="2000" dirty="0">
              <a:latin typeface="PT Serif" pitchFamily="18" charset="-52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000" b="1" dirty="0">
                <a:latin typeface="PT Serif" pitchFamily="18" charset="-52"/>
                <a:ea typeface="Calibri"/>
                <a:cs typeface="Times New Roman"/>
              </a:rPr>
              <a:t>10. Сколько младших братьев мужа </a:t>
            </a:r>
            <a:r>
              <a:rPr lang="ru-RU" sz="2000" b="1" dirty="0" err="1">
                <a:latin typeface="PT Serif" pitchFamily="18" charset="-52"/>
                <a:ea typeface="Calibri"/>
                <a:cs typeface="Times New Roman"/>
              </a:rPr>
              <a:t>Апрасинья</a:t>
            </a:r>
            <a:r>
              <a:rPr lang="ru-RU" sz="2000" b="1" dirty="0">
                <a:latin typeface="PT Serif" pitchFamily="18" charset="-52"/>
                <a:ea typeface="Calibri"/>
                <a:cs typeface="Times New Roman"/>
              </a:rPr>
              <a:t> «подняла и вырастила»? (1 балл)</a:t>
            </a:r>
          </a:p>
          <a:p>
            <a:pPr algn="just">
              <a:spcAft>
                <a:spcPts val="0"/>
              </a:spcAft>
            </a:pPr>
            <a:r>
              <a:rPr lang="ru-RU" sz="2000" b="1" dirty="0">
                <a:latin typeface="PT Serif" pitchFamily="18" charset="-52"/>
                <a:ea typeface="Calibri"/>
                <a:cs typeface="Times New Roman"/>
              </a:rPr>
              <a:t>Варианты ответов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1) 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ӄөԓəм</a:t>
            </a: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 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ики</a:t>
            </a: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ԓ 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мɵ̆њи</a:t>
            </a:r>
            <a:endParaRPr lang="ru-RU" sz="2000" dirty="0">
              <a:latin typeface="PT Serif" pitchFamily="18" charset="-52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2) 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њəԓə</a:t>
            </a: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 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ики</a:t>
            </a: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ԓ 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мɵ̆њи</a:t>
            </a:r>
            <a:endParaRPr lang="ru-RU" sz="2000" dirty="0">
              <a:latin typeface="PT Serif" pitchFamily="18" charset="-52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3) 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вӓт</a:t>
            </a: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 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ики</a:t>
            </a: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ԓ 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мɵ̆њи</a:t>
            </a: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Правильный ответ: 3) 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вӓт</a:t>
            </a: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 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ики</a:t>
            </a: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ԓ </a:t>
            </a:r>
            <a:r>
              <a:rPr lang="ru-RU" sz="2000" dirty="0" err="1">
                <a:latin typeface="PT Serif" pitchFamily="18" charset="-52"/>
                <a:ea typeface="Calibri"/>
                <a:cs typeface="Times New Roman"/>
              </a:rPr>
              <a:t>мɵ̆њи</a:t>
            </a:r>
            <a:r>
              <a:rPr lang="ru-RU" sz="2000" dirty="0">
                <a:latin typeface="PT Serif" pitchFamily="18" charset="-52"/>
                <a:ea typeface="Calibri"/>
                <a:cs typeface="Times New Roman"/>
              </a:rPr>
              <a:t> </a:t>
            </a:r>
            <a:endParaRPr lang="ru-RU" sz="2000" dirty="0">
              <a:latin typeface="PT Serif" pitchFamily="18" charset="-52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54213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4636" y="945380"/>
            <a:ext cx="1013335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PT Serif" pitchFamily="18" charset="-52"/>
                <a:ea typeface="Times New Roman"/>
                <a:cs typeface="Times New Roman"/>
              </a:rPr>
              <a:t>11. С чем сравнивается авторами романа счастье </a:t>
            </a:r>
            <a:r>
              <a:rPr lang="ru-RU" b="1" dirty="0" err="1">
                <a:latin typeface="PT Serif" pitchFamily="18" charset="-52"/>
                <a:ea typeface="Times New Roman"/>
                <a:cs typeface="Times New Roman"/>
              </a:rPr>
              <a:t>Апрасиньи</a:t>
            </a:r>
            <a:r>
              <a:rPr lang="ru-RU" b="1" dirty="0">
                <a:latin typeface="PT Serif" pitchFamily="18" charset="-52"/>
                <a:ea typeface="Times New Roman"/>
                <a:cs typeface="Times New Roman"/>
              </a:rPr>
              <a:t>, когда она носила под сердцем своего ребёнка? (1 балл)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Варианты ответов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1)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ӑԓə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аԓəӈ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ӄөс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2)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ӑԓə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сорњи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вӑӽи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тɵ̆вәԓтып</a:t>
            </a:r>
            <a:endParaRPr lang="ru-RU" dirty="0">
              <a:latin typeface="PT Serif" pitchFamily="18" charset="-52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3)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ӑԓə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ӄӑтə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ԓ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кӧт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Правильный ответ: 2)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ӓԓи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сорњи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вӑӽи</a:t>
            </a: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PT Serif" pitchFamily="18" charset="-52"/>
                <a:ea typeface="Times New Roman"/>
                <a:cs typeface="Times New Roman"/>
              </a:rPr>
              <a:t>тɵ̆вәԓтып</a:t>
            </a:r>
            <a:endParaRPr lang="ru-RU" dirty="0">
              <a:latin typeface="PT Serif" pitchFamily="18" charset="-52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ru-RU" dirty="0">
              <a:latin typeface="PT Serif" pitchFamily="18" charset="-52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PT Serif" pitchFamily="18" charset="-52"/>
                <a:ea typeface="Times New Roman"/>
                <a:cs typeface="Times New Roman"/>
              </a:rPr>
              <a:t>12. Определите разряд имени числительного </a:t>
            </a:r>
            <a:r>
              <a:rPr lang="ru-RU" b="1" dirty="0" err="1">
                <a:latin typeface="PT Serif" pitchFamily="18" charset="-52"/>
                <a:ea typeface="Times New Roman"/>
                <a:cs typeface="Times New Roman"/>
              </a:rPr>
              <a:t>њәԓмит</a:t>
            </a:r>
            <a:r>
              <a:rPr lang="ru-RU" b="1" dirty="0">
                <a:latin typeface="PT Serif" pitchFamily="18" charset="-52"/>
                <a:ea typeface="Times New Roman"/>
                <a:cs typeface="Times New Roman"/>
              </a:rPr>
              <a:t> в предложении № 2 «</a:t>
            </a:r>
            <a:r>
              <a:rPr lang="ru-RU" b="1" dirty="0" err="1">
                <a:latin typeface="PT Serif" pitchFamily="18" charset="-52"/>
                <a:ea typeface="Times New Roman"/>
                <a:cs typeface="Times New Roman"/>
              </a:rPr>
              <a:t>Сӱвәс</a:t>
            </a:r>
            <a:r>
              <a:rPr lang="ru-RU" b="1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PT Serif" pitchFamily="18" charset="-52"/>
                <a:ea typeface="Times New Roman"/>
                <a:cs typeface="Times New Roman"/>
              </a:rPr>
              <a:t>сорӽа</a:t>
            </a:r>
            <a:r>
              <a:rPr lang="ru-RU" b="1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PT Serif" pitchFamily="18" charset="-52"/>
                <a:ea typeface="Times New Roman"/>
                <a:cs typeface="Times New Roman"/>
              </a:rPr>
              <a:t>ӄувә</a:t>
            </a:r>
            <a:r>
              <a:rPr lang="ru-RU" b="1" dirty="0">
                <a:latin typeface="PT Serif" pitchFamily="18" charset="-52"/>
                <a:ea typeface="Times New Roman"/>
                <a:cs typeface="Times New Roman"/>
              </a:rPr>
              <a:t>ԓ, </a:t>
            </a:r>
            <a:r>
              <a:rPr lang="ru-RU" b="1" dirty="0" err="1">
                <a:latin typeface="PT Serif" pitchFamily="18" charset="-52"/>
                <a:ea typeface="Times New Roman"/>
                <a:cs typeface="Times New Roman"/>
              </a:rPr>
              <a:t>тӱԓә</a:t>
            </a:r>
            <a:r>
              <a:rPr lang="ru-RU" b="1" dirty="0">
                <a:latin typeface="PT Serif" pitchFamily="18" charset="-52"/>
                <a:ea typeface="Times New Roman"/>
                <a:cs typeface="Times New Roman"/>
              </a:rPr>
              <a:t>ӽ </a:t>
            </a:r>
            <a:r>
              <a:rPr lang="ru-RU" b="1" dirty="0" err="1">
                <a:latin typeface="PT Serif" pitchFamily="18" charset="-52"/>
                <a:ea typeface="Times New Roman"/>
                <a:cs typeface="Times New Roman"/>
              </a:rPr>
              <a:t>пɵ̆рӄит-вотәт</a:t>
            </a:r>
            <a:r>
              <a:rPr lang="ru-RU" b="1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PT Serif" pitchFamily="18" charset="-52"/>
                <a:ea typeface="Times New Roman"/>
                <a:cs typeface="Times New Roman"/>
              </a:rPr>
              <a:t>тәрмәт</a:t>
            </a:r>
            <a:r>
              <a:rPr lang="ru-RU" b="1" dirty="0">
                <a:latin typeface="PT Serif" pitchFamily="18" charset="-52"/>
                <a:ea typeface="Times New Roman"/>
                <a:cs typeface="Times New Roman"/>
              </a:rPr>
              <a:t>, </a:t>
            </a:r>
            <a:r>
              <a:rPr lang="ru-RU" b="1" dirty="0" err="1">
                <a:latin typeface="PT Serif" pitchFamily="18" charset="-52"/>
                <a:ea typeface="Times New Roman"/>
                <a:cs typeface="Times New Roman"/>
              </a:rPr>
              <a:t>панә</a:t>
            </a:r>
            <a:r>
              <a:rPr lang="ru-RU" b="1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PT Serif" pitchFamily="18" charset="-52"/>
                <a:ea typeface="Times New Roman"/>
                <a:cs typeface="Times New Roman"/>
              </a:rPr>
              <a:t>сӓма</a:t>
            </a:r>
            <a:r>
              <a:rPr lang="ru-RU" b="1" dirty="0">
                <a:latin typeface="PT Serif" pitchFamily="18" charset="-52"/>
                <a:ea typeface="Times New Roman"/>
                <a:cs typeface="Times New Roman"/>
              </a:rPr>
              <a:t> пит </a:t>
            </a:r>
            <a:r>
              <a:rPr lang="ru-RU" b="1" dirty="0" err="1">
                <a:latin typeface="PT Serif" pitchFamily="18" charset="-52"/>
                <a:ea typeface="Times New Roman"/>
                <a:cs typeface="Times New Roman"/>
              </a:rPr>
              <a:t>кимәтмит</a:t>
            </a:r>
            <a:r>
              <a:rPr lang="ru-RU" b="1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PT Serif" pitchFamily="18" charset="-52"/>
                <a:ea typeface="Times New Roman"/>
                <a:cs typeface="Times New Roman"/>
              </a:rPr>
              <a:t>паӽин</a:t>
            </a:r>
            <a:r>
              <a:rPr lang="ru-RU" b="1" dirty="0">
                <a:latin typeface="PT Serif" pitchFamily="18" charset="-52"/>
                <a:ea typeface="Times New Roman"/>
                <a:cs typeface="Times New Roman"/>
              </a:rPr>
              <a:t>, </a:t>
            </a:r>
            <a:r>
              <a:rPr lang="ru-RU" b="1" dirty="0" err="1">
                <a:latin typeface="PT Serif" pitchFamily="18" charset="-52"/>
                <a:ea typeface="Times New Roman"/>
                <a:cs typeface="Times New Roman"/>
              </a:rPr>
              <a:t>тьу</a:t>
            </a:r>
            <a:r>
              <a:rPr lang="ru-RU" b="1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PT Serif" pitchFamily="18" charset="-52"/>
                <a:ea typeface="Times New Roman"/>
                <a:cs typeface="Times New Roman"/>
              </a:rPr>
              <a:t>пырән</a:t>
            </a:r>
            <a:r>
              <a:rPr lang="ru-RU" b="1" dirty="0">
                <a:latin typeface="PT Serif" pitchFamily="18" charset="-52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PT Serif" pitchFamily="18" charset="-52"/>
                <a:ea typeface="Times New Roman"/>
                <a:cs typeface="Times New Roman"/>
              </a:rPr>
              <a:t>ӄуԓмит</a:t>
            </a:r>
            <a:r>
              <a:rPr lang="ru-RU" b="1" dirty="0">
                <a:latin typeface="PT Serif" pitchFamily="18" charset="-52"/>
                <a:ea typeface="Times New Roman"/>
                <a:cs typeface="Times New Roman"/>
              </a:rPr>
              <a:t>, </a:t>
            </a:r>
            <a:r>
              <a:rPr lang="ru-RU" b="1" dirty="0" err="1">
                <a:latin typeface="PT Serif" pitchFamily="18" charset="-52"/>
                <a:ea typeface="Times New Roman"/>
                <a:cs typeface="Times New Roman"/>
              </a:rPr>
              <a:t>њәԓмит</a:t>
            </a:r>
            <a:r>
              <a:rPr lang="ru-RU" b="1" dirty="0">
                <a:latin typeface="PT Serif" pitchFamily="18" charset="-52"/>
                <a:ea typeface="Times New Roman"/>
                <a:cs typeface="Times New Roman"/>
              </a:rPr>
              <a:t>». (1 балл)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Варианты ответов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1)	Количественное числительное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2)	Порядковое числительное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3)	Распределительное числительное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PT Serif" pitchFamily="18" charset="-52"/>
                <a:ea typeface="Times New Roman"/>
                <a:cs typeface="Times New Roman"/>
              </a:rPr>
              <a:t>Правильный ответ: 2) Порядковое числительное</a:t>
            </a:r>
            <a:endParaRPr lang="ru-RU" dirty="0">
              <a:latin typeface="PT Serif" pitchFamily="18" charset="-52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08203840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2260</TotalTime>
  <Words>1354</Words>
  <Application>Microsoft Office PowerPoint</Application>
  <PresentationFormat>Произвольный</PresentationFormat>
  <Paragraphs>130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 вопросу о создании креативных образовательных продуктов</dc:title>
  <dc:creator>Пользователь Windows</dc:creator>
  <cp:lastModifiedBy>on</cp:lastModifiedBy>
  <cp:revision>115</cp:revision>
  <cp:lastPrinted>2022-10-28T08:52:59Z</cp:lastPrinted>
  <dcterms:created xsi:type="dcterms:W3CDTF">2022-07-18T06:24:43Z</dcterms:created>
  <dcterms:modified xsi:type="dcterms:W3CDTF">2026-05-01T14:12:13Z</dcterms:modified>
</cp:coreProperties>
</file>