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97" r:id="rId5"/>
    <p:sldId id="259" r:id="rId6"/>
    <p:sldId id="260" r:id="rId7"/>
    <p:sldId id="261" r:id="rId8"/>
    <p:sldId id="262" r:id="rId9"/>
    <p:sldId id="263" r:id="rId10"/>
    <p:sldId id="264" r:id="rId11"/>
    <p:sldId id="298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9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A50021"/>
    <a:srgbClr val="FF3300"/>
    <a:srgbClr val="FF0000"/>
    <a:srgbClr val="0000FF"/>
    <a:srgbClr val="660033"/>
    <a:srgbClr val="CC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3A179-B2B0-420F-A4BF-935EBD0D52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68908-9964-4D67-B866-7A950FA36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6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68908-9964-4D67-B866-7A950FA3652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7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5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7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4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1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4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45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4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1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1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0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5F2E-4BA8-4847-885C-553896F3DC45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18EB9-4C69-4C6C-8116-2B1F95065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2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600" y="-163801"/>
            <a:ext cx="11430000" cy="76104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-163801"/>
            <a:ext cx="12192000" cy="7973146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b="1" i="1" dirty="0" smtClean="0">
                <a:solidFill>
                  <a:srgbClr val="A50021"/>
                </a:solidFill>
              </a:rPr>
              <a:t>Семёнов Александр Николаевич,</a:t>
            </a:r>
          </a:p>
          <a:p>
            <a:pPr algn="r"/>
            <a:r>
              <a:rPr lang="ru-RU" b="1" i="1" dirty="0" smtClean="0">
                <a:solidFill>
                  <a:srgbClr val="A50021"/>
                </a:solidFill>
              </a:rPr>
              <a:t>г. Ханты-Мансийск</a:t>
            </a:r>
          </a:p>
          <a:p>
            <a:endParaRPr lang="ru-RU" dirty="0" smtClean="0">
              <a:solidFill>
                <a:srgbClr val="A50021"/>
              </a:solidFill>
            </a:endParaRPr>
          </a:p>
          <a:p>
            <a:r>
              <a:rPr lang="ru-RU" sz="5400" b="1" dirty="0" smtClean="0">
                <a:solidFill>
                  <a:srgbClr val="A50021"/>
                </a:solidFill>
              </a:rPr>
              <a:t>Феноменологическая сущность родного языка в обских-угорских литературах</a:t>
            </a:r>
          </a:p>
          <a:p>
            <a:endParaRPr lang="ru-RU" sz="54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97" y="298174"/>
            <a:ext cx="12308662" cy="62119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A50021"/>
              </a:solidFill>
            </a:endParaRPr>
          </a:p>
          <a:p>
            <a:r>
              <a:rPr lang="ru-RU" sz="4800" b="1" dirty="0" smtClean="0">
                <a:solidFill>
                  <a:srgbClr val="A50021"/>
                </a:solidFill>
              </a:rPr>
              <a:t>Получается, что язык как объект для мысли, как её носитель – это некий аккомпанемент или даже опора для того, чтобы служить задачам воспроизведения, восприятия, памяти в отношениях между субъектами речи, участниками коммуникации.</a:t>
            </a:r>
          </a:p>
          <a:p>
            <a:endParaRPr lang="ru-RU" sz="4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643" y="-631135"/>
            <a:ext cx="10634869" cy="79761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D60093"/>
                </a:solidFill>
              </a:rPr>
              <a:t>Главное феноменологическое «добавление»</a:t>
            </a:r>
            <a:r>
              <a:rPr lang="ru-RU" sz="3600" b="1" dirty="0" smtClean="0">
                <a:solidFill>
                  <a:srgbClr val="A50021"/>
                </a:solidFill>
              </a:rPr>
              <a:t> к познанию языка заключается в том, что на первое место выходит </a:t>
            </a:r>
            <a:r>
              <a:rPr lang="ru-RU" sz="3600" b="1" i="1" dirty="0" smtClean="0">
                <a:solidFill>
                  <a:srgbClr val="D60093"/>
                </a:solidFill>
              </a:rPr>
              <a:t>внутренний опыт </a:t>
            </a:r>
            <a:r>
              <a:rPr lang="ru-RU" sz="3600" b="1" i="1" dirty="0" smtClean="0">
                <a:solidFill>
                  <a:srgbClr val="D60093"/>
                </a:solidFill>
              </a:rPr>
              <a:t>его носителя</a:t>
            </a:r>
            <a:r>
              <a:rPr lang="ru-RU" sz="3600" b="1" dirty="0" smtClean="0">
                <a:solidFill>
                  <a:srgbClr val="A50021"/>
                </a:solidFill>
              </a:rPr>
              <a:t>. </a:t>
            </a:r>
            <a:r>
              <a:rPr lang="ru-RU" sz="3600" b="1" dirty="0" smtClean="0">
                <a:solidFill>
                  <a:srgbClr val="A50021"/>
                </a:solidFill>
              </a:rPr>
              <a:t>По аналогии, при изучении живых существ в биологии педагогика добавляет к познанию строения, например, инфузории или лягушки опыт того, что происходит в сознании усваивающих эти понятия. Опыт родного языка оказывается способным сообщить его носителю нечто большее, нежели грамматические нормы, скажем поучительное о бытии языка, о том, как в этом бытии отражается духовное содержание народной жизни. </a:t>
            </a:r>
          </a:p>
          <a:p>
            <a:endParaRPr lang="ru-RU" sz="3600" b="1" dirty="0" smtClean="0">
              <a:solidFill>
                <a:srgbClr val="A50021"/>
              </a:solidFill>
            </a:endParaRPr>
          </a:p>
          <a:p>
            <a:endParaRPr lang="ru-RU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392" y="-48500"/>
            <a:ext cx="9929192" cy="6906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39"/>
            <a:ext cx="12192000" cy="685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A50021"/>
                </a:solidFill>
              </a:rPr>
              <a:t>Например, из повести </a:t>
            </a:r>
            <a:r>
              <a:rPr lang="ru-RU" sz="4400" b="1" i="1" dirty="0" smtClean="0">
                <a:solidFill>
                  <a:srgbClr val="0000FF"/>
                </a:solidFill>
              </a:rPr>
              <a:t>Матрёны Вахрушевой «На берегах Малой </a:t>
            </a:r>
            <a:r>
              <a:rPr lang="ru-RU" sz="4400" b="1" i="1" dirty="0" err="1" smtClean="0">
                <a:solidFill>
                  <a:srgbClr val="0000FF"/>
                </a:solidFill>
              </a:rPr>
              <a:t>Юконды</a:t>
            </a:r>
            <a:r>
              <a:rPr lang="ru-RU" sz="4400" b="1" i="1" dirty="0" smtClean="0">
                <a:solidFill>
                  <a:srgbClr val="0000FF"/>
                </a:solidFill>
              </a:rPr>
              <a:t>»</a:t>
            </a:r>
            <a:r>
              <a:rPr lang="ru-RU" sz="4400" b="1" dirty="0" smtClean="0">
                <a:solidFill>
                  <a:srgbClr val="A50021"/>
                </a:solidFill>
              </a:rPr>
              <a:t> можно узнать о том, что </a:t>
            </a:r>
            <a:r>
              <a:rPr lang="ru-RU" sz="4400" b="1" dirty="0" smtClean="0">
                <a:solidFill>
                  <a:srgbClr val="0000FF"/>
                </a:solidFill>
              </a:rPr>
              <a:t>«озеро на языке народа манси называется “</a:t>
            </a:r>
            <a:r>
              <a:rPr lang="ru-RU" sz="4400" b="1" dirty="0" err="1" smtClean="0">
                <a:solidFill>
                  <a:srgbClr val="0000FF"/>
                </a:solidFill>
              </a:rPr>
              <a:t>тӯрˮ</a:t>
            </a:r>
            <a:r>
              <a:rPr lang="ru-RU" sz="4400" b="1" dirty="0" smtClean="0">
                <a:solidFill>
                  <a:srgbClr val="0000FF"/>
                </a:solidFill>
              </a:rPr>
              <a:t>. </a:t>
            </a:r>
            <a:r>
              <a:rPr lang="ru-RU" sz="4400" b="1" dirty="0" err="1" smtClean="0">
                <a:solidFill>
                  <a:srgbClr val="0000FF"/>
                </a:solidFill>
              </a:rPr>
              <a:t>Курсель</a:t>
            </a:r>
            <a:r>
              <a:rPr lang="ru-RU" sz="4400" b="1" dirty="0" smtClean="0">
                <a:solidFill>
                  <a:srgbClr val="0000FF"/>
                </a:solidFill>
              </a:rPr>
              <a:t>-тур, </a:t>
            </a:r>
            <a:r>
              <a:rPr lang="ru-RU" sz="4400" b="1" dirty="0" err="1" smtClean="0">
                <a:solidFill>
                  <a:srgbClr val="0000FF"/>
                </a:solidFill>
              </a:rPr>
              <a:t>Сальтпатылям</a:t>
            </a:r>
            <a:r>
              <a:rPr lang="ru-RU" sz="4400" b="1" dirty="0" smtClean="0">
                <a:solidFill>
                  <a:srgbClr val="0000FF"/>
                </a:solidFill>
              </a:rPr>
              <a:t>-тур», </a:t>
            </a:r>
            <a:r>
              <a:rPr lang="ru-RU" sz="4400" b="1" dirty="0" smtClean="0">
                <a:solidFill>
                  <a:srgbClr val="A50021"/>
                </a:solidFill>
              </a:rPr>
              <a:t>и это значение воспринимается в качестве малой, минимальной единицы народного восприятия окружающего пространства, которое характеризуется для носителя мансийского языка тем, что </a:t>
            </a:r>
            <a:r>
              <a:rPr lang="ru-RU" sz="4400" b="1" dirty="0" smtClean="0">
                <a:solidFill>
                  <a:srgbClr val="0000FF"/>
                </a:solidFill>
              </a:rPr>
              <a:t>«в светлых водах – ельцы, язи, щуки, окуни». 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270" y="34527"/>
            <a:ext cx="9760226" cy="68540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Не менее важным оказывается и факт, о котором мы узнаём из той же повести, что </a:t>
            </a:r>
            <a:r>
              <a:rPr lang="ru-RU" sz="3600" b="1" dirty="0" smtClean="0">
                <a:solidFill>
                  <a:srgbClr val="0000FF"/>
                </a:solidFill>
              </a:rPr>
              <a:t>«на языке народа манси нет слова “</a:t>
            </a:r>
            <a:r>
              <a:rPr lang="ru-RU" sz="3600" b="1" dirty="0" err="1" smtClean="0">
                <a:solidFill>
                  <a:srgbClr val="0000FF"/>
                </a:solidFill>
              </a:rPr>
              <a:t>садˮ</a:t>
            </a:r>
            <a:r>
              <a:rPr lang="ru-RU" sz="3600" b="1" dirty="0" smtClean="0">
                <a:solidFill>
                  <a:srgbClr val="0000FF"/>
                </a:solidFill>
              </a:rPr>
              <a:t>, люди Крайнего Севера никогда не садили деревья возле своих домов».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A50021"/>
                </a:solidFill>
              </a:rPr>
              <a:t>И перед нами снова – деталь, сообщающая об условиях жизни, традициях северного народа, которому не было нужды сажать возле своего жилища деревья: они в тайге и так растут в изобилии.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 первом месте снова оказывается представление о тех, единицах пространства, которые в сознании носителя языка существуют, как </a:t>
            </a:r>
            <a:r>
              <a:rPr lang="ru-RU" sz="3600" b="1" i="1" dirty="0" smtClean="0">
                <a:solidFill>
                  <a:srgbClr val="CC00CC"/>
                </a:solidFill>
              </a:rPr>
              <a:t>сад</a:t>
            </a:r>
            <a:r>
              <a:rPr lang="ru-RU" sz="3600" b="1" dirty="0" smtClean="0">
                <a:solidFill>
                  <a:srgbClr val="FF0000"/>
                </a:solidFill>
              </a:rPr>
              <a:t> и </a:t>
            </a:r>
            <a:r>
              <a:rPr lang="ru-RU" sz="3600" b="1" i="1" dirty="0" smtClean="0">
                <a:solidFill>
                  <a:srgbClr val="CC00CC"/>
                </a:solidFill>
              </a:rPr>
              <a:t>тайга</a:t>
            </a:r>
            <a:r>
              <a:rPr lang="ru-RU" sz="3600" b="1" dirty="0" smtClean="0">
                <a:solidFill>
                  <a:srgbClr val="FF0000"/>
                </a:solidFill>
              </a:rPr>
              <a:t>, и в этом для него заключена сущность, сердцевина представления об окружающем растительном мире. 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580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749" y="-27333"/>
            <a:ext cx="9193694" cy="68952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Первый человек в космосе, а за ним и другие его «звёздные братья» заставили рассказчицу глубже осознать такую принципиально важную деталь: </a:t>
            </a:r>
            <a:r>
              <a:rPr lang="ru-RU" sz="3600" b="1" dirty="0" smtClean="0">
                <a:solidFill>
                  <a:srgbClr val="0000FF"/>
                </a:solidFill>
              </a:rPr>
              <a:t>«В языке моего народа слово “</a:t>
            </a:r>
            <a:r>
              <a:rPr lang="ru-RU" sz="3600" b="1" dirty="0" err="1" smtClean="0">
                <a:solidFill>
                  <a:srgbClr val="0000FF"/>
                </a:solidFill>
              </a:rPr>
              <a:t>мирˮ</a:t>
            </a:r>
            <a:r>
              <a:rPr lang="ru-RU" sz="3600" b="1" dirty="0" smtClean="0">
                <a:solidFill>
                  <a:srgbClr val="0000FF"/>
                </a:solidFill>
              </a:rPr>
              <a:t> имеет значение “</a:t>
            </a:r>
            <a:r>
              <a:rPr lang="ru-RU" sz="3600" b="1" dirty="0" err="1" smtClean="0">
                <a:solidFill>
                  <a:srgbClr val="0000FF"/>
                </a:solidFill>
              </a:rPr>
              <a:t>народˮ</a:t>
            </a:r>
            <a:r>
              <a:rPr lang="ru-RU" sz="3600" b="1" dirty="0" smtClean="0">
                <a:solidFill>
                  <a:srgbClr val="0000FF"/>
                </a:solidFill>
              </a:rPr>
              <a:t>. Какое замечательное совпадение! Сам народ называет себя тем словом, которое является самым дорогим, самым близким, самым волнующим для всех честных людей земли, которые страстно любят мир и глубоко ненавидят войну. Мир на земле – это счастье для всех людей, для всех народов и самое большое счастье для моего маленького мансийского народа…».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095" y="1"/>
            <a:ext cx="8363413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</a:rPr>
              <a:t>Такое содержательное начало, когда мир выступает по значению тождественным народу, есть свидетельство феноменологического воззрения на мир, в котором отражается одна из особенностей сознания народа. Последний по-своему переживает факт такой тождественности, и это переживание есть результат естественной установки или </a:t>
            </a:r>
            <a:r>
              <a:rPr lang="ru-RU" sz="3200" b="1" i="1" dirty="0" smtClean="0">
                <a:solidFill>
                  <a:srgbClr val="0000FF"/>
                </a:solidFill>
              </a:rPr>
              <a:t>феноменологической редукции народного сознания</a:t>
            </a:r>
            <a:r>
              <a:rPr lang="ru-RU" sz="3200" b="1" dirty="0" smtClean="0">
                <a:solidFill>
                  <a:srgbClr val="A50021"/>
                </a:solidFill>
              </a:rPr>
              <a:t> в понимании некоторого предмета и явления. Феноменологическая редукция, как направленность на что-то появляется и существует в качестве переживания конкретного объекта, в форме сформировавшейся в народе мысли об это объекте. А </a:t>
            </a:r>
            <a:r>
              <a:rPr lang="ru-RU" sz="3200" b="1" i="1" dirty="0" smtClean="0">
                <a:solidFill>
                  <a:srgbClr val="0000FF"/>
                </a:solidFill>
              </a:rPr>
              <a:t>сущность переживания объекта находится в прямой зависимости от его содержания</a:t>
            </a:r>
            <a:r>
              <a:rPr lang="ru-RU" sz="3200" b="1" dirty="0" smtClean="0">
                <a:solidFill>
                  <a:srgbClr val="A50021"/>
                </a:solidFill>
              </a:rPr>
              <a:t>, от смысла, который он несёт, как например, объект </a:t>
            </a:r>
            <a:r>
              <a:rPr lang="ru-RU" sz="3200" b="1" i="1" dirty="0" smtClean="0">
                <a:solidFill>
                  <a:srgbClr val="D60093"/>
                </a:solidFill>
              </a:rPr>
              <a:t>мир</a:t>
            </a:r>
            <a:r>
              <a:rPr lang="ru-RU" sz="3200" b="1" dirty="0" smtClean="0">
                <a:solidFill>
                  <a:srgbClr val="A50021"/>
                </a:solidFill>
              </a:rPr>
              <a:t> или объект </a:t>
            </a:r>
            <a:r>
              <a:rPr lang="ru-RU" sz="3200" b="1" i="1" dirty="0" smtClean="0">
                <a:solidFill>
                  <a:srgbClr val="D60093"/>
                </a:solidFill>
              </a:rPr>
              <a:t>народ</a:t>
            </a:r>
            <a:r>
              <a:rPr lang="ru-RU" sz="3200" b="1" dirty="0" smtClean="0">
                <a:solidFill>
                  <a:srgbClr val="A50021"/>
                </a:solidFill>
              </a:rPr>
              <a:t>. </a:t>
            </a:r>
            <a:endParaRPr lang="ru-RU" sz="32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6984" y="22610"/>
            <a:ext cx="9098031" cy="683539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A50021"/>
                </a:solidFill>
              </a:rPr>
              <a:t>В повести мансийского писателя </a:t>
            </a:r>
            <a:r>
              <a:rPr lang="ru-RU" sz="4400" b="1" i="1" dirty="0" smtClean="0">
                <a:solidFill>
                  <a:srgbClr val="0000FF"/>
                </a:solidFill>
              </a:rPr>
              <a:t>Николая </a:t>
            </a:r>
            <a:r>
              <a:rPr lang="ru-RU" sz="4400" b="1" i="1" dirty="0" err="1" smtClean="0">
                <a:solidFill>
                  <a:srgbClr val="0000FF"/>
                </a:solidFill>
              </a:rPr>
              <a:t>Садомина</a:t>
            </a:r>
            <a:r>
              <a:rPr lang="ru-RU" sz="4400" b="1" i="1" dirty="0" smtClean="0">
                <a:solidFill>
                  <a:srgbClr val="0000FF"/>
                </a:solidFill>
              </a:rPr>
              <a:t> «Здравствуй, друг» </a:t>
            </a:r>
            <a:r>
              <a:rPr lang="ru-RU" sz="4400" b="1" dirty="0" smtClean="0">
                <a:solidFill>
                  <a:srgbClr val="A50021"/>
                </a:solidFill>
              </a:rPr>
              <a:t>есть великолепный пример феноменологической многозначности слова в языке манси: </a:t>
            </a:r>
            <a:r>
              <a:rPr lang="ru-RU" sz="4400" b="1" dirty="0" smtClean="0">
                <a:solidFill>
                  <a:srgbClr val="0000FF"/>
                </a:solidFill>
              </a:rPr>
              <a:t>«Человек на языке манси означает “</a:t>
            </a:r>
            <a:r>
              <a:rPr lang="ru-RU" sz="4400" b="1" dirty="0" err="1" smtClean="0">
                <a:solidFill>
                  <a:srgbClr val="0000FF"/>
                </a:solidFill>
              </a:rPr>
              <a:t>хōтпа</a:t>
            </a:r>
            <a:r>
              <a:rPr lang="ru-RU" sz="4400" b="1" dirty="0" err="1">
                <a:solidFill>
                  <a:srgbClr val="0000FF"/>
                </a:solidFill>
              </a:rPr>
              <a:t>ˮ</a:t>
            </a:r>
            <a:r>
              <a:rPr lang="ru-RU" sz="4400" b="1" dirty="0" smtClean="0">
                <a:solidFill>
                  <a:srgbClr val="0000FF"/>
                </a:solidFill>
              </a:rPr>
              <a:t> – это существо, появившееся откуда-то и умирающее от болезней и невзгод. Другое такое же существо “</a:t>
            </a:r>
            <a:r>
              <a:rPr lang="ru-RU" sz="4400" b="1" dirty="0" err="1" smtClean="0">
                <a:solidFill>
                  <a:srgbClr val="0000FF"/>
                </a:solidFill>
              </a:rPr>
              <a:t>э̄лмхōласˮ</a:t>
            </a:r>
            <a:r>
              <a:rPr lang="ru-RU" sz="4400" b="1" dirty="0" smtClean="0">
                <a:solidFill>
                  <a:srgbClr val="0000FF"/>
                </a:solidFill>
              </a:rPr>
              <a:t> означает существо, погибающее от раны, от острия топора, ножа или копья...».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147" y="-685800"/>
            <a:ext cx="11299948" cy="81500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A50021"/>
                </a:solidFill>
              </a:rPr>
              <a:t>Свою феноменологию этого слова представляет лирический герой </a:t>
            </a:r>
            <a:r>
              <a:rPr lang="ru-RU" sz="4800" b="1" i="1" dirty="0" smtClean="0">
                <a:solidFill>
                  <a:srgbClr val="0000FF"/>
                </a:solidFill>
              </a:rPr>
              <a:t>Владимира </a:t>
            </a:r>
            <a:r>
              <a:rPr lang="ru-RU" sz="4800" b="1" i="1" dirty="0" err="1" smtClean="0">
                <a:solidFill>
                  <a:srgbClr val="0000FF"/>
                </a:solidFill>
              </a:rPr>
              <a:t>Волдина</a:t>
            </a:r>
            <a:r>
              <a:rPr lang="ru-RU" sz="4800" b="1" i="1" dirty="0" smtClean="0">
                <a:solidFill>
                  <a:srgbClr val="0000FF"/>
                </a:solidFill>
              </a:rPr>
              <a:t> (стихотворение «Ханты»)</a:t>
            </a:r>
            <a:r>
              <a:rPr lang="ru-RU" sz="4800" b="1" dirty="0" smtClean="0">
                <a:solidFill>
                  <a:srgbClr val="0000FF"/>
                </a:solidFill>
              </a:rPr>
              <a:t>: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Всех людей мы называем – ханты.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Ханты – русский, ненец и узбек,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Потому что это слово – ханты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В переводе значит человек…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5508" y="0"/>
            <a:ext cx="716649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A50021"/>
                </a:solidFill>
              </a:rPr>
              <a:t>Слово оказывается не просто дорогим: его нельзя развеять </a:t>
            </a:r>
            <a:r>
              <a:rPr lang="ru-RU" sz="4400" b="1" dirty="0" smtClean="0">
                <a:solidFill>
                  <a:srgbClr val="0000FF"/>
                </a:solidFill>
              </a:rPr>
              <a:t>«по ветру бестолково»</a:t>
            </a:r>
            <a:r>
              <a:rPr lang="ru-RU" sz="4400" b="1" dirty="0" smtClean="0">
                <a:solidFill>
                  <a:srgbClr val="A50021"/>
                </a:solidFill>
              </a:rPr>
              <a:t>, это слово </a:t>
            </a:r>
            <a:r>
              <a:rPr lang="ru-RU" sz="4400" b="1" dirty="0" smtClean="0">
                <a:solidFill>
                  <a:srgbClr val="0000FF"/>
                </a:solidFill>
              </a:rPr>
              <a:t>«северным сияньем… пылает и в полярной мгле».</a:t>
            </a:r>
            <a:r>
              <a:rPr lang="ru-RU" sz="4400" b="1" dirty="0" smtClean="0">
                <a:solidFill>
                  <a:srgbClr val="A50021"/>
                </a:solidFill>
              </a:rPr>
              <a:t> Слово «ханты» (человек), в поэтическом восприятии выступает в </a:t>
            </a:r>
            <a:r>
              <a:rPr lang="ru-RU" sz="6000" b="1" i="1" dirty="0" smtClean="0">
                <a:solidFill>
                  <a:srgbClr val="CC00CC"/>
                </a:solidFill>
              </a:rPr>
              <a:t>феноменологии рождения</a:t>
            </a:r>
            <a:r>
              <a:rPr lang="ru-RU" sz="4400" b="1" dirty="0" smtClean="0">
                <a:solidFill>
                  <a:srgbClr val="A50021"/>
                </a:solidFill>
              </a:rPr>
              <a:t>, связанного непосредственно с северной природой, условиями жизни человека/народа. </a:t>
            </a:r>
            <a:endParaRPr lang="ru-RU" sz="44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911" y="0"/>
            <a:ext cx="9642178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55" y="0"/>
            <a:ext cx="12127345" cy="6858000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660033"/>
                </a:solidFill>
              </a:rPr>
              <a:t>В повести М. Вахрушевой есть пример, иллюстрирующий и другую важную особенность феноменологического понимания языка, уже как средства коммуникации, межнационального общения. В школе перед собравшимися детьми разного возраста предстала учительница, </a:t>
            </a:r>
            <a:r>
              <a:rPr lang="ru-RU" sz="4000" b="1" dirty="0" smtClean="0">
                <a:solidFill>
                  <a:srgbClr val="0000FF"/>
                </a:solidFill>
              </a:rPr>
              <a:t>«молоденькая девушка, стоит возле двери и смотрит на нас. Мы не умеем говорить по-русски, а она не знает ни одного слова на языке народа манси.</a:t>
            </a:r>
          </a:p>
          <a:p>
            <a:r>
              <a:rPr lang="ru-RU" sz="4000" b="1" dirty="0" smtClean="0">
                <a:solidFill>
                  <a:srgbClr val="0000FF"/>
                </a:solidFill>
              </a:rPr>
              <a:t>Как же мы разговаривать будем?»</a:t>
            </a:r>
            <a:r>
              <a:rPr lang="ru-RU" sz="4000" b="1" dirty="0" smtClean="0"/>
              <a:t> </a:t>
            </a:r>
          </a:p>
          <a:p>
            <a:r>
              <a:rPr lang="ru-RU" sz="4000" b="1" dirty="0" smtClean="0">
                <a:solidFill>
                  <a:srgbClr val="A50021"/>
                </a:solidFill>
              </a:rPr>
              <a:t>Решение знала одна бабушка: </a:t>
            </a:r>
          </a:p>
          <a:p>
            <a:endParaRPr lang="ru-RU" sz="40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8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400" y="0"/>
            <a:ext cx="1028119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A50021"/>
                </a:solidFill>
              </a:rPr>
              <a:t>Исходным моментом феноменологического воззрения на мир является понимание структур сознания в том виде, как они переживаются с точки зрения первого лица. И это переживание </a:t>
            </a:r>
            <a:r>
              <a:rPr lang="ru-RU" sz="4400" b="1" i="1" dirty="0" err="1" smtClean="0">
                <a:solidFill>
                  <a:srgbClr val="D60093"/>
                </a:solidFill>
              </a:rPr>
              <a:t>интенционально</a:t>
            </a:r>
            <a:r>
              <a:rPr lang="ru-RU" sz="4400" b="1" dirty="0" smtClean="0">
                <a:solidFill>
                  <a:srgbClr val="A50021"/>
                </a:solidFill>
              </a:rPr>
              <a:t>, т. е. направлено на некоторый предмет, что является центральным свойством человеческого сознания. Такая </a:t>
            </a:r>
            <a:r>
              <a:rPr lang="ru-RU" sz="4400" b="1" dirty="0" err="1" smtClean="0">
                <a:solidFill>
                  <a:srgbClr val="A50021"/>
                </a:solidFill>
              </a:rPr>
              <a:t>интенциоальность</a:t>
            </a:r>
            <a:r>
              <a:rPr lang="ru-RU" sz="4400" b="1" dirty="0" smtClean="0">
                <a:solidFill>
                  <a:srgbClr val="A50021"/>
                </a:solidFill>
              </a:rPr>
              <a:t> (направленность) на что-то есть </a:t>
            </a:r>
            <a:r>
              <a:rPr lang="ru-RU" sz="4400" b="1" i="1" dirty="0" smtClean="0">
                <a:solidFill>
                  <a:srgbClr val="D60093"/>
                </a:solidFill>
              </a:rPr>
              <a:t>переживание конкретного объекта, формирование мысли о нём</a:t>
            </a:r>
            <a:r>
              <a:rPr lang="ru-RU" sz="4400" b="1" dirty="0" smtClean="0">
                <a:solidFill>
                  <a:srgbClr val="D60093"/>
                </a:solidFill>
              </a:rPr>
              <a:t>. </a:t>
            </a:r>
            <a:endParaRPr lang="ru-RU" sz="44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67" y="168965"/>
            <a:ext cx="11732592" cy="65995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«– Гнать надо! – говорит она, вынув трубку и сердито сплюнув в угол. – Послали молоденькую девчонку. Пусть едет туда, откуда приехала». Правильное решение нашла старшая сестра заболевшей и вскорости уехавшей учительницы. Она также приехала, «не зная ни одного слова на языке народа манси», однако, «прежде чем приступить к занятиям, она пошла по избам, записала на бумажке мансийские слова, выучила их и стала нам говорить по-мансийски.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Днём она учила нас, а по ночам не спала, сама училась. И мы звали её “вторая </a:t>
            </a:r>
            <a:r>
              <a:rPr lang="ru-RU" sz="3600" b="1" dirty="0" err="1" smtClean="0">
                <a:solidFill>
                  <a:srgbClr val="0000FF"/>
                </a:solidFill>
              </a:rPr>
              <a:t>матьˮ</a:t>
            </a:r>
            <a:r>
              <a:rPr lang="ru-RU" sz="3600" b="1" dirty="0" smtClean="0">
                <a:solidFill>
                  <a:srgbClr val="0000FF"/>
                </a:solidFill>
              </a:rPr>
              <a:t>».</a:t>
            </a:r>
          </a:p>
          <a:p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3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-95250"/>
            <a:ext cx="9753600" cy="7048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60033"/>
                </a:solidFill>
              </a:rPr>
              <a:t>Для того, чтобы родной язык выполнил свою коммуникативную функцию относительно другого национального языка, они должны сблизиться, сделать шаг навстречу друг другу в лице носителей разных языковых культур. В этом заключено одно из важнейших феноменологических значений языка как такового. И это значение немыслимо для носителя родного языка без осознания другой его феноменологической сущности, заключающейся в </a:t>
            </a:r>
            <a:r>
              <a:rPr lang="ru-RU" sz="3600" b="1" dirty="0" smtClean="0">
                <a:solidFill>
                  <a:srgbClr val="0000FF"/>
                </a:solidFill>
              </a:rPr>
              <a:t>«певучей плавности и мягкости мансийского языка и образности» (</a:t>
            </a:r>
            <a:r>
              <a:rPr lang="ru-RU" sz="3600" b="1" i="1" dirty="0" smtClean="0">
                <a:solidFill>
                  <a:srgbClr val="0000FF"/>
                </a:solidFill>
              </a:rPr>
              <a:t>Николай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Садомин</a:t>
            </a:r>
            <a:r>
              <a:rPr lang="ru-RU" sz="3600" b="1" i="1" dirty="0" smtClean="0">
                <a:solidFill>
                  <a:srgbClr val="0000FF"/>
                </a:solidFill>
              </a:rPr>
              <a:t>, повесть «Здравствуй, друг!»</a:t>
            </a:r>
            <a:r>
              <a:rPr lang="ru-RU" sz="3600" b="1" dirty="0" smtClean="0">
                <a:solidFill>
                  <a:srgbClr val="0000FF"/>
                </a:solidFill>
              </a:rPr>
              <a:t>).</a:t>
            </a:r>
          </a:p>
          <a:p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197" y="0"/>
            <a:ext cx="907560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Ева </a:t>
            </a:r>
            <a:r>
              <a:rPr lang="ru-RU" sz="3600" b="1" dirty="0" err="1" smtClean="0">
                <a:solidFill>
                  <a:srgbClr val="A50021"/>
                </a:solidFill>
              </a:rPr>
              <a:t>Тулуз</a:t>
            </a:r>
            <a:r>
              <a:rPr lang="ru-RU" sz="3600" b="1" dirty="0" smtClean="0">
                <a:solidFill>
                  <a:srgbClr val="A50021"/>
                </a:solidFill>
              </a:rPr>
              <a:t>  в предисловии к книге </a:t>
            </a:r>
            <a:r>
              <a:rPr lang="ru-RU" sz="3600" b="1" i="1" dirty="0" smtClean="0">
                <a:solidFill>
                  <a:srgbClr val="CC00CC"/>
                </a:solidFill>
              </a:rPr>
              <a:t>Юрия </a:t>
            </a:r>
            <a:r>
              <a:rPr lang="ru-RU" sz="3600" b="1" i="1" dirty="0" err="1" smtClean="0">
                <a:solidFill>
                  <a:srgbClr val="CC00CC"/>
                </a:solidFill>
              </a:rPr>
              <a:t>Вэллы</a:t>
            </a:r>
            <a:r>
              <a:rPr lang="ru-RU" sz="3600" b="1" i="1" dirty="0" smtClean="0">
                <a:solidFill>
                  <a:srgbClr val="CC00CC"/>
                </a:solidFill>
              </a:rPr>
              <a:t> «</a:t>
            </a:r>
            <a:r>
              <a:rPr lang="ru-RU" sz="3600" b="1" i="1" dirty="0" err="1" smtClean="0">
                <a:solidFill>
                  <a:srgbClr val="CC00CC"/>
                </a:solidFill>
              </a:rPr>
              <a:t>Аган</a:t>
            </a:r>
            <a:r>
              <a:rPr lang="ru-RU" sz="3600" b="1" i="1" dirty="0" smtClean="0">
                <a:solidFill>
                  <a:srgbClr val="CC00CC"/>
                </a:solidFill>
              </a:rPr>
              <a:t> со притоками»</a:t>
            </a:r>
            <a:r>
              <a:rPr lang="ru-RU" sz="3600" b="1" dirty="0" smtClean="0">
                <a:solidFill>
                  <a:srgbClr val="A50021"/>
                </a:solidFill>
              </a:rPr>
              <a:t>, жанр которой писатель определил как </a:t>
            </a:r>
            <a:r>
              <a:rPr lang="ru-RU" sz="3600" b="1" i="1" dirty="0" smtClean="0">
                <a:solidFill>
                  <a:srgbClr val="CC00CC"/>
                </a:solidFill>
              </a:rPr>
              <a:t>«Опыт топонимического словаря»</a:t>
            </a:r>
            <a:r>
              <a:rPr lang="ru-RU" sz="3600" b="1" dirty="0" smtClean="0">
                <a:solidFill>
                  <a:srgbClr val="A50021"/>
                </a:solidFill>
              </a:rPr>
              <a:t>, сочла необходимым подчеркнуть, что </a:t>
            </a:r>
            <a:r>
              <a:rPr lang="ru-RU" sz="3600" b="1" dirty="0" smtClean="0">
                <a:solidFill>
                  <a:srgbClr val="0000FF"/>
                </a:solidFill>
              </a:rPr>
              <a:t>«Книга – трёхъязычная»</a:t>
            </a:r>
            <a:r>
              <a:rPr lang="ru-RU" sz="3600" b="1" dirty="0" smtClean="0">
                <a:solidFill>
                  <a:srgbClr val="A50021"/>
                </a:solidFill>
              </a:rPr>
              <a:t>, и вызвано это тем, что </a:t>
            </a:r>
            <a:r>
              <a:rPr lang="ru-RU" sz="3600" b="1" dirty="0" smtClean="0">
                <a:solidFill>
                  <a:srgbClr val="0000FF"/>
                </a:solidFill>
              </a:rPr>
              <a:t>«коренные народы бассейна реки </a:t>
            </a:r>
            <a:r>
              <a:rPr lang="ru-RU" sz="3600" b="1" dirty="0" err="1" smtClean="0">
                <a:solidFill>
                  <a:srgbClr val="0000FF"/>
                </a:solidFill>
              </a:rPr>
              <a:t>Аган</a:t>
            </a:r>
            <a:r>
              <a:rPr lang="ru-RU" sz="3600" b="1" dirty="0" smtClean="0">
                <a:solidFill>
                  <a:srgbClr val="0000FF"/>
                </a:solidFill>
              </a:rPr>
              <a:t> – это </a:t>
            </a:r>
            <a:r>
              <a:rPr lang="ru-RU" sz="3600" b="1" dirty="0" err="1" smtClean="0">
                <a:solidFill>
                  <a:srgbClr val="0000FF"/>
                </a:solidFill>
              </a:rPr>
              <a:t>сургутские</a:t>
            </a:r>
            <a:r>
              <a:rPr lang="ru-RU" sz="3600" b="1" dirty="0" smtClean="0">
                <a:solidFill>
                  <a:srgbClr val="0000FF"/>
                </a:solidFill>
              </a:rPr>
              <a:t> ханты и лесные ненцы. У каждого из них есть свой язык, и пусть существует мало письменных памятников, но устная речь очень богата и тесно связана с окружающей средой. Каждое место, в зависимости от родов, которые там жили, имеет одно, два или три названия, и каждое из них передаёт духовную историю людей – носителей данного языка».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512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0" y="0"/>
            <a:ext cx="1028119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</a:rPr>
              <a:t>Обращение писателя к языкам коренных народов принципиально важно, потому, что, по мнению исследователя, они дают </a:t>
            </a:r>
            <a:r>
              <a:rPr lang="ru-RU" sz="3200" b="1" dirty="0" smtClean="0">
                <a:solidFill>
                  <a:srgbClr val="0000FF"/>
                </a:solidFill>
              </a:rPr>
              <a:t>«возможность фиксировать, сохранять и развивать… коренные культуры»</a:t>
            </a:r>
            <a:r>
              <a:rPr lang="ru-RU" sz="3200" b="1" dirty="0" smtClean="0">
                <a:solidFill>
                  <a:srgbClr val="A50021"/>
                </a:solidFill>
              </a:rPr>
              <a:t>, сохранять память </a:t>
            </a:r>
            <a:r>
              <a:rPr lang="ru-RU" sz="3200" b="1" dirty="0" smtClean="0">
                <a:solidFill>
                  <a:srgbClr val="0000FF"/>
                </a:solidFill>
              </a:rPr>
              <a:t>«для будущих поколений, для народа, а также для учёных, изучающих эти края»</a:t>
            </a:r>
            <a:r>
              <a:rPr lang="ru-RU" sz="3200" b="1" dirty="0" smtClean="0">
                <a:solidFill>
                  <a:srgbClr val="A50021"/>
                </a:solidFill>
              </a:rPr>
              <a:t>. Это и есть те конституирующие признаки языка, которые мы выделяем в качестве его феноменологии, признаки, которые их объединяют. Это объединение в сохранении общих традиций в коммуникативной функции, сохранении культуры и традиций, обогащении и выведении на новый уровень развития. Ева </a:t>
            </a:r>
            <a:r>
              <a:rPr lang="ru-RU" sz="3200" b="1" dirty="0" err="1" smtClean="0">
                <a:solidFill>
                  <a:srgbClr val="A50021"/>
                </a:solidFill>
              </a:rPr>
              <a:t>Тулуз</a:t>
            </a:r>
            <a:r>
              <a:rPr lang="ru-RU" sz="3200" b="1" dirty="0" smtClean="0">
                <a:solidFill>
                  <a:srgbClr val="A50021"/>
                </a:solidFill>
              </a:rPr>
              <a:t>  считает, что книга Юрия </a:t>
            </a:r>
            <a:r>
              <a:rPr lang="ru-RU" sz="3200" b="1" dirty="0" err="1" smtClean="0">
                <a:solidFill>
                  <a:srgbClr val="A50021"/>
                </a:solidFill>
              </a:rPr>
              <a:t>Вэллы</a:t>
            </a:r>
            <a:r>
              <a:rPr lang="ru-RU" sz="3200" b="1" dirty="0" smtClean="0">
                <a:solidFill>
                  <a:srgbClr val="A50021"/>
                </a:solidFill>
              </a:rPr>
              <a:t> есть убедительное свидетельство тому, что </a:t>
            </a:r>
            <a:r>
              <a:rPr lang="ru-RU" sz="3200" b="1" dirty="0" smtClean="0">
                <a:solidFill>
                  <a:srgbClr val="0000FF"/>
                </a:solidFill>
              </a:rPr>
              <a:t>«сегодня пришлых, а также коренных жителей, потерявших свой родной язык, объединяет русский язык»</a:t>
            </a:r>
            <a:r>
              <a:rPr lang="ru-RU" sz="3200" b="1" dirty="0" smtClean="0">
                <a:solidFill>
                  <a:srgbClr val="A50021"/>
                </a:solidFill>
              </a:rPr>
              <a:t>, а потому </a:t>
            </a:r>
            <a:r>
              <a:rPr lang="ru-RU" sz="3200" b="1" dirty="0" smtClean="0">
                <a:solidFill>
                  <a:srgbClr val="0000FF"/>
                </a:solidFill>
              </a:rPr>
              <a:t>«информативная часть книги богата и для носителей только русского языка».</a:t>
            </a:r>
            <a:endParaRPr lang="ru-RU" sz="32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6339" y="0"/>
            <a:ext cx="4835661" cy="681079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FF0000"/>
              </a:solidFill>
            </a:endParaRPr>
          </a:p>
          <a:p>
            <a:r>
              <a:rPr lang="ru-RU" sz="4800" b="1" dirty="0" smtClean="0">
                <a:solidFill>
                  <a:srgbClr val="FF0000"/>
                </a:solidFill>
              </a:rPr>
              <a:t>Последнее замечание есть свидетельство того, что русский язык на сегодняшний день выполняет </a:t>
            </a:r>
            <a:r>
              <a:rPr lang="ru-RU" sz="4800" b="1" i="1" dirty="0" smtClean="0">
                <a:solidFill>
                  <a:srgbClr val="CC00CC"/>
                </a:solidFill>
              </a:rPr>
              <a:t>феноменологически объединяющую роль </a:t>
            </a:r>
            <a:r>
              <a:rPr lang="ru-RU" sz="4800" b="1" dirty="0" smtClean="0">
                <a:solidFill>
                  <a:srgbClr val="FF0000"/>
                </a:solidFill>
              </a:rPr>
              <a:t>для народов чей родной язык уже утерян или находится на грани исчезновения, а также для людей пришлых для районов Крайнего Севера. 		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0322" y="47211"/>
            <a:ext cx="9024730" cy="676854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3400" b="1" dirty="0" smtClean="0">
                <a:solidFill>
                  <a:srgbClr val="A50021"/>
                </a:solidFill>
              </a:rPr>
              <a:t>Художественное сознание представителей коренных малочисленных народов Севера понимает родной язык, как систему непреходящей ценности и в её настоящем бытовании, а точнее – трагическом стоянии, и в её истории, в которой запечатлелась и история самих народов. Последнее есть доказательство того, что язык не может не развиваться, но не может одновременно и не сохранять исторические этапы развития языка, отразившиеся в истории слов, образов, в манере отражать мир. Таким образом уходящие в прошлое явления языка позволяют лучше понимать происходящее, нарождающееся сегодня на фоне стабилизовавшихся, нормальных или, к сожалению, разрушительных процессов для каждого конкретного национального языка. </a:t>
            </a:r>
            <a:endParaRPr lang="ru-RU" sz="34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2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939"/>
            <a:ext cx="12191998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Другими словами, понимание языка в литературах обских </a:t>
            </a:r>
            <a:r>
              <a:rPr lang="ru-RU" sz="3600" b="1" dirty="0" err="1" smtClean="0">
                <a:solidFill>
                  <a:srgbClr val="A50021"/>
                </a:solidFill>
              </a:rPr>
              <a:t>угров</a:t>
            </a:r>
            <a:r>
              <a:rPr lang="ru-RU" sz="3600" b="1" dirty="0" smtClean="0">
                <a:solidFill>
                  <a:srgbClr val="A50021"/>
                </a:solidFill>
              </a:rPr>
              <a:t> исходит из того, что синхрония, как видение языка в определённый исторический момент времени, заключает внутри себя диахронию, как учёт этапов, вех исторического развития тех или иных языковых явлений, а также и языковой системы в целом. Такой подход художественного сознания к пониманию языка есть ещё одно подтверждения справедливости мысли </a:t>
            </a:r>
            <a:r>
              <a:rPr lang="ru-RU" b="1" i="1" dirty="0" smtClean="0">
                <a:solidFill>
                  <a:srgbClr val="0000FF"/>
                </a:solidFill>
              </a:rPr>
              <a:t>Фердинанда де Соссюра</a:t>
            </a:r>
            <a:r>
              <a:rPr lang="ru-RU" b="1" dirty="0" smtClean="0">
                <a:solidFill>
                  <a:srgbClr val="A50021"/>
                </a:solidFill>
              </a:rPr>
              <a:t>, </a:t>
            </a:r>
            <a:r>
              <a:rPr lang="ru-RU" sz="3600" b="1" dirty="0" smtClean="0">
                <a:solidFill>
                  <a:srgbClr val="A50021"/>
                </a:solidFill>
              </a:rPr>
              <a:t>высказанной им в </a:t>
            </a:r>
            <a:r>
              <a:rPr lang="ru-RU" b="1" i="1" dirty="0" smtClean="0">
                <a:solidFill>
                  <a:srgbClr val="0000FF"/>
                </a:solidFill>
              </a:rPr>
              <a:t>«Курсе общей лингвистики»</a:t>
            </a:r>
            <a:r>
              <a:rPr lang="ru-RU" b="1" dirty="0" smtClean="0">
                <a:solidFill>
                  <a:srgbClr val="0000FF"/>
                </a:solidFill>
              </a:rPr>
              <a:t>: </a:t>
            </a:r>
            <a:r>
              <a:rPr lang="ru-RU" sz="4000" b="1" dirty="0" smtClean="0">
                <a:solidFill>
                  <a:srgbClr val="0000FF"/>
                </a:solidFill>
              </a:rPr>
              <a:t>«… В каждый данный момент речевая деятельность предполагает и установившуюся систему, и эволюцию; в любую минуту язык есть и живая деятельность, и продукт прошлого». </a:t>
            </a:r>
            <a:endParaRPr lang="ru-RU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5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4330" y="0"/>
            <a:ext cx="6367670" cy="73020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Мысль лингвиста дорога поэту </a:t>
            </a:r>
            <a:r>
              <a:rPr lang="ru-RU" b="1" i="1" dirty="0" smtClean="0">
                <a:solidFill>
                  <a:srgbClr val="0000FF"/>
                </a:solidFill>
              </a:rPr>
              <a:t>Владимиру </a:t>
            </a:r>
            <a:r>
              <a:rPr lang="ru-RU" b="1" i="1" dirty="0" err="1" smtClean="0">
                <a:solidFill>
                  <a:srgbClr val="0000FF"/>
                </a:solidFill>
              </a:rPr>
              <a:t>Волдину</a:t>
            </a:r>
            <a:r>
              <a:rPr lang="ru-RU" b="1" dirty="0" smtClean="0">
                <a:solidFill>
                  <a:srgbClr val="660033"/>
                </a:solidFill>
              </a:rPr>
              <a:t>, который в поэме </a:t>
            </a:r>
            <a:r>
              <a:rPr lang="ru-RU" b="1" i="1" dirty="0" smtClean="0">
                <a:solidFill>
                  <a:srgbClr val="0000FF"/>
                </a:solidFill>
              </a:rPr>
              <a:t>«Так </a:t>
            </a:r>
            <a:r>
              <a:rPr lang="ru-RU" b="1" i="1" dirty="0" err="1" smtClean="0">
                <a:solidFill>
                  <a:srgbClr val="0000FF"/>
                </a:solidFill>
              </a:rPr>
              <a:t>Молупси</a:t>
            </a:r>
            <a:r>
              <a:rPr lang="ru-RU" b="1" i="1" dirty="0" smtClean="0">
                <a:solidFill>
                  <a:srgbClr val="0000FF"/>
                </a:solidFill>
              </a:rPr>
              <a:t>»</a:t>
            </a:r>
            <a:r>
              <a:rPr lang="ru-RU" b="1" dirty="0" smtClean="0">
                <a:solidFill>
                  <a:srgbClr val="660033"/>
                </a:solidFill>
              </a:rPr>
              <a:t>  образно высказал своё видение того, как «в любую минуту язык есть и живая деятельность, и продукт прошлого»: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&lt;…&gt; Легенды мои, сказки дедов и песни!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Всего мне дороже напев их чудесный.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Таёжную свежесть, величия миг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Вобрал мой красивый хантыйский язык.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Словами про звёзды скажу, про озёра,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Как будто на малице вышью узоры.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Весёлый иль хмурый в печали своей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Пускай мой рассказ вам напомнит людей.</a:t>
            </a:r>
          </a:p>
        </p:txBody>
      </p:sp>
    </p:spTree>
    <p:extLst>
      <p:ext uri="{BB962C8B-B14F-4D97-AF65-F5344CB8AC3E}">
        <p14:creationId xmlns:p14="http://schemas.microsoft.com/office/powerpoint/2010/main" val="2589850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812" y="95250"/>
            <a:ext cx="9096375" cy="6667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00FF"/>
                </a:solidFill>
              </a:rPr>
              <a:t>Ведь каждое слово на сердце похоже: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Такое живое и чуткое тоже.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Кто нынче не знает язык свой родной,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Тот край свой не любит, народу чужой.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Такой человек – просто место пустое.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Он путь мне на нартах вовек не закроет.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Он глуп и смешон, как глухарь красноглаз.</a:t>
            </a:r>
          </a:p>
          <a:p>
            <a:r>
              <a:rPr lang="ru-RU" sz="4400" b="1" dirty="0" smtClean="0">
                <a:solidFill>
                  <a:srgbClr val="0000FF"/>
                </a:solidFill>
              </a:rPr>
              <a:t>Я дальше продолжу свой прежний рассказ…</a:t>
            </a:r>
          </a:p>
          <a:p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956" y="85511"/>
            <a:ext cx="9253331" cy="668697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A50021"/>
              </a:solidFill>
            </a:endParaRPr>
          </a:p>
          <a:p>
            <a:r>
              <a:rPr lang="ru-RU" sz="4800" b="1" dirty="0" smtClean="0">
                <a:solidFill>
                  <a:srgbClr val="A50021"/>
                </a:solidFill>
              </a:rPr>
              <a:t>Родной язык </a:t>
            </a:r>
            <a:r>
              <a:rPr lang="ru-RU" sz="4800" b="1" i="1" dirty="0" smtClean="0">
                <a:solidFill>
                  <a:srgbClr val="D60093"/>
                </a:solidFill>
              </a:rPr>
              <a:t>в ретроспективе</a:t>
            </a:r>
            <a:r>
              <a:rPr lang="ru-RU" sz="4800" b="1" dirty="0" smtClean="0">
                <a:solidFill>
                  <a:srgbClr val="A50021"/>
                </a:solidFill>
              </a:rPr>
              <a:t> – это «легенды», «сказки», «песни» дедов, они являются истоком того, что сегодня вобравший красоту народного видения позволяет поэту словами сказать «про звёзды», «про озёра», показать себя в этих словах весёлым или хмурым.</a:t>
            </a:r>
            <a:endParaRPr lang="ru-RU" sz="4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0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723" y="0"/>
            <a:ext cx="976227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3600" b="1" dirty="0" smtClean="0"/>
          </a:p>
          <a:p>
            <a:r>
              <a:rPr lang="ru-RU" sz="4800" b="1" dirty="0" smtClean="0">
                <a:solidFill>
                  <a:srgbClr val="A50021"/>
                </a:solidFill>
              </a:rPr>
              <a:t>Переживание, направленное на объект, зависит от содержания этого объекта или смысла, который он несёт. Язык в этом отношении является одним из наиболее предпочтительных объектов феноменологического анализа. </a:t>
            </a:r>
          </a:p>
        </p:txBody>
      </p:sp>
    </p:spTree>
    <p:extLst>
      <p:ext uri="{BB962C8B-B14F-4D97-AF65-F5344CB8AC3E}">
        <p14:creationId xmlns:p14="http://schemas.microsoft.com/office/powerpoint/2010/main" val="40149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885" y="0"/>
            <a:ext cx="10358339" cy="68381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9878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Прошлое языка началось с того, что оно было настоящим, в котором воплотились и события, и логика современной жизни. Выразительные примеры того, как, под влиянием понимания сущности мира, а также событий и процессов в жизни народа формировался его язык, а, следовательно, и мировоззрение, находим в прозе </a:t>
            </a:r>
            <a:r>
              <a:rPr lang="ru-RU" sz="3600" b="1" dirty="0" smtClean="0">
                <a:solidFill>
                  <a:srgbClr val="0000FF"/>
                </a:solidFill>
              </a:rPr>
              <a:t>Еремея </a:t>
            </a:r>
            <a:r>
              <a:rPr lang="ru-RU" sz="3600" b="1" dirty="0" err="1" smtClean="0">
                <a:solidFill>
                  <a:srgbClr val="0000FF"/>
                </a:solidFill>
              </a:rPr>
              <a:t>Айпина</a:t>
            </a:r>
            <a:r>
              <a:rPr lang="ru-RU" sz="3600" b="1" dirty="0" smtClean="0">
                <a:solidFill>
                  <a:srgbClr val="A50021"/>
                </a:solidFill>
              </a:rPr>
              <a:t>. В повести </a:t>
            </a:r>
            <a:r>
              <a:rPr lang="ru-RU" sz="3600" b="1" dirty="0" smtClean="0">
                <a:solidFill>
                  <a:srgbClr val="0000FF"/>
                </a:solidFill>
              </a:rPr>
              <a:t>«У гаснущего очага»</a:t>
            </a:r>
            <a:r>
              <a:rPr lang="ru-RU" sz="3600" b="1" dirty="0" smtClean="0">
                <a:solidFill>
                  <a:srgbClr val="A50021"/>
                </a:solidFill>
              </a:rPr>
              <a:t> писатель обращается к переводу названия озера </a:t>
            </a:r>
            <a:r>
              <a:rPr lang="ru-RU" sz="3600" b="1" dirty="0" err="1" smtClean="0">
                <a:solidFill>
                  <a:srgbClr val="A50021"/>
                </a:solidFill>
              </a:rPr>
              <a:t>Имнлор</a:t>
            </a:r>
            <a:r>
              <a:rPr lang="ru-RU" sz="3600" b="1" dirty="0" smtClean="0">
                <a:solidFill>
                  <a:srgbClr val="A50021"/>
                </a:solidFill>
              </a:rPr>
              <a:t> с хантыйского языка («Священное Озеро») и таким образом вводит читателя в сакральный мир народа ханты. В ходе диалога героев рассказа «Русский Лекарь» выясняется, что речку «зовут» </a:t>
            </a:r>
            <a:r>
              <a:rPr lang="ru-RU" sz="3600" b="1" dirty="0" err="1" smtClean="0">
                <a:solidFill>
                  <a:srgbClr val="A50021"/>
                </a:solidFill>
              </a:rPr>
              <a:t>Лахр-Ягун</a:t>
            </a:r>
            <a:r>
              <a:rPr lang="ru-RU" sz="3600" b="1" dirty="0" smtClean="0">
                <a:solidFill>
                  <a:srgbClr val="A50021"/>
                </a:solidFill>
              </a:rPr>
              <a:t>:</a:t>
            </a:r>
          </a:p>
          <a:p>
            <a:r>
              <a:rPr lang="ru-RU" sz="3600" b="1" dirty="0" smtClean="0">
                <a:solidFill>
                  <a:srgbClr val="A50021"/>
                </a:solidFill>
              </a:rPr>
              <a:t> </a:t>
            </a:r>
            <a:endParaRPr lang="ru-RU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01" y="0"/>
            <a:ext cx="9859464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«– “</a:t>
            </a:r>
            <a:r>
              <a:rPr lang="ru-RU" b="1" dirty="0" err="1" smtClean="0">
                <a:solidFill>
                  <a:srgbClr val="0000FF"/>
                </a:solidFill>
              </a:rPr>
              <a:t>Ягунˮ</a:t>
            </a:r>
            <a:r>
              <a:rPr lang="ru-RU" b="1" dirty="0" smtClean="0">
                <a:solidFill>
                  <a:srgbClr val="0000FF"/>
                </a:solidFill>
              </a:rPr>
              <a:t> – это речка, а “</a:t>
            </a:r>
            <a:r>
              <a:rPr lang="ru-RU" b="1" dirty="0" err="1" smtClean="0">
                <a:solidFill>
                  <a:srgbClr val="0000FF"/>
                </a:solidFill>
              </a:rPr>
              <a:t>Лахрˮ</a:t>
            </a:r>
            <a:r>
              <a:rPr lang="ru-RU" b="1" dirty="0" smtClean="0">
                <a:solidFill>
                  <a:srgbClr val="0000FF"/>
                </a:solidFill>
              </a:rPr>
              <a:t>, “</a:t>
            </a:r>
            <a:r>
              <a:rPr lang="ru-RU" b="1" dirty="0" err="1" smtClean="0">
                <a:solidFill>
                  <a:srgbClr val="0000FF"/>
                </a:solidFill>
              </a:rPr>
              <a:t>Лахрˮ</a:t>
            </a:r>
            <a:r>
              <a:rPr lang="ru-RU" b="1" dirty="0" smtClean="0">
                <a:solidFill>
                  <a:srgbClr val="0000FF"/>
                </a:solidFill>
              </a:rPr>
              <a:t>...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Не переводится?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“</a:t>
            </a:r>
            <a:r>
              <a:rPr lang="ru-RU" b="1" dirty="0" err="1" smtClean="0">
                <a:solidFill>
                  <a:srgbClr val="0000FF"/>
                </a:solidFill>
              </a:rPr>
              <a:t>Лахрˮ</a:t>
            </a:r>
            <a:r>
              <a:rPr lang="ru-RU" b="1" dirty="0" smtClean="0">
                <a:solidFill>
                  <a:srgbClr val="0000FF"/>
                </a:solidFill>
              </a:rPr>
              <a:t> – это железная рубаха...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Что за “железная </a:t>
            </a:r>
            <a:r>
              <a:rPr lang="ru-RU" b="1" dirty="0" err="1" smtClean="0">
                <a:solidFill>
                  <a:srgbClr val="0000FF"/>
                </a:solidFill>
              </a:rPr>
              <a:t>рубахаˮ</a:t>
            </a:r>
            <a:r>
              <a:rPr lang="ru-RU" b="1" dirty="0" smtClean="0">
                <a:solidFill>
                  <a:srgbClr val="0000FF"/>
                </a:solidFill>
              </a:rPr>
              <a:t>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Железная рубаха воина, богатыря – как это по-русски называется?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Кольчуга, наверное?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Во-во – “Кольчуга-</a:t>
            </a:r>
            <a:r>
              <a:rPr lang="ru-RU" b="1" dirty="0" err="1" smtClean="0">
                <a:solidFill>
                  <a:srgbClr val="0000FF"/>
                </a:solidFill>
              </a:rPr>
              <a:t>Рекаˮ</a:t>
            </a:r>
            <a:r>
              <a:rPr lang="ru-RU" b="1" dirty="0" smtClean="0">
                <a:solidFill>
                  <a:srgbClr val="0000FF"/>
                </a:solidFill>
              </a:rPr>
              <a:t>, значит.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Напарник мой хмыкнул, помолчал, покрутил головой, потом спросил: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Откуда такое название сюда пришло?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Из древности, – отвечаю. – От предков наших.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А у них откуда кольчуги?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– Так они ж воевали?...».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477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9744" y="-30490"/>
            <a:ext cx="8672511" cy="69189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</a:rPr>
              <a:t>Перед нами – перевод названия озера и одной реки с родного языка, которые открывают перед интересующимися возможность узнать о том, как в языке сохранились представления о сакральном характере явлений окружающего мира («Священное Озеро») и как в истории хантыйского народа случались периоды, когда необходимо было защищать свою землю с оружием, когда кольчуга стала для ханты почти ежедневной одеждой, что и отразилось в названии реки («Кольчуга-Река»). Так в конкретном художественном тексте проявляется отмеченная выше закономерность: </a:t>
            </a:r>
            <a:r>
              <a:rPr lang="ru-RU" sz="3200" b="1" i="1" dirty="0" smtClean="0">
                <a:solidFill>
                  <a:srgbClr val="D60093"/>
                </a:solidFill>
              </a:rPr>
              <a:t>современный язык того же народа ханты не может существовать без его истоков, которые лежат в сакральном, мифологическом сознании или в героической истории народа.</a:t>
            </a:r>
            <a:endParaRPr lang="ru-RU" sz="3200" b="1" i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04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758" y="0"/>
            <a:ext cx="6818242" cy="68693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4000" b="1" dirty="0" smtClean="0"/>
          </a:p>
          <a:p>
            <a:r>
              <a:rPr lang="ru-RU" sz="4000" b="1" dirty="0" smtClean="0">
                <a:solidFill>
                  <a:srgbClr val="0000FF"/>
                </a:solidFill>
              </a:rPr>
              <a:t>«Родная мансийская речь»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в рассказе </a:t>
            </a:r>
            <a:r>
              <a:rPr lang="ru-RU" sz="4000" b="1" i="1" dirty="0" smtClean="0">
                <a:solidFill>
                  <a:srgbClr val="0000FF"/>
                </a:solidFill>
              </a:rPr>
              <a:t>Светланы </a:t>
            </a:r>
            <a:r>
              <a:rPr lang="ru-RU" sz="4000" b="1" i="1" dirty="0" err="1" smtClean="0">
                <a:solidFill>
                  <a:srgbClr val="0000FF"/>
                </a:solidFill>
              </a:rPr>
              <a:t>Динисламовой</a:t>
            </a:r>
            <a:r>
              <a:rPr lang="ru-RU" sz="4000" b="1" i="1" dirty="0" smtClean="0">
                <a:solidFill>
                  <a:srgbClr val="0000FF"/>
                </a:solidFill>
              </a:rPr>
              <a:t> «Мы есть…»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не случайно звучит именно в тот момент, когда возникает необходимость рассказать о главном: </a:t>
            </a:r>
            <a:r>
              <a:rPr lang="ru-RU" sz="4000" b="1" dirty="0" smtClean="0">
                <a:solidFill>
                  <a:srgbClr val="0000FF"/>
                </a:solidFill>
              </a:rPr>
              <a:t>«&lt;…&gt; И тут зазвучала родная мансийская речь: “</a:t>
            </a:r>
            <a:r>
              <a:rPr lang="ru-RU" sz="4000" b="1" dirty="0" err="1" smtClean="0">
                <a:solidFill>
                  <a:srgbClr val="0000FF"/>
                </a:solidFill>
              </a:rPr>
              <a:t>Агикве</a:t>
            </a:r>
            <a:r>
              <a:rPr lang="ru-RU" sz="4000" b="1" dirty="0" smtClean="0">
                <a:solidFill>
                  <a:srgbClr val="0000FF"/>
                </a:solidFill>
              </a:rPr>
              <a:t>, </a:t>
            </a:r>
            <a:r>
              <a:rPr lang="ru-RU" sz="4000" b="1" dirty="0" err="1" smtClean="0">
                <a:solidFill>
                  <a:srgbClr val="0000FF"/>
                </a:solidFill>
              </a:rPr>
              <a:t>ам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 smtClean="0">
                <a:solidFill>
                  <a:srgbClr val="0000FF"/>
                </a:solidFill>
              </a:rPr>
              <a:t>нангын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 smtClean="0">
                <a:solidFill>
                  <a:srgbClr val="0000FF"/>
                </a:solidFill>
              </a:rPr>
              <a:t>ляххал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 smtClean="0">
                <a:solidFill>
                  <a:srgbClr val="0000FF"/>
                </a:solidFill>
              </a:rPr>
              <a:t>тотнэ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 smtClean="0">
                <a:solidFill>
                  <a:srgbClr val="0000FF"/>
                </a:solidFill>
              </a:rPr>
              <a:t>магыс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 smtClean="0">
                <a:solidFill>
                  <a:srgbClr val="0000FF"/>
                </a:solidFill>
              </a:rPr>
              <a:t>вовыслум</a:t>
            </a:r>
            <a:r>
              <a:rPr lang="ru-RU" sz="4000" b="1" dirty="0" smtClean="0">
                <a:solidFill>
                  <a:srgbClr val="0000FF"/>
                </a:solidFill>
              </a:rPr>
              <a:t>... Доченька, я тебя позвал, чтобы ты знала и рассказала родственникам, что мы есть... ˮ» [5, 61].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37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61" y="0"/>
            <a:ext cx="9598794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A50021"/>
                </a:solidFill>
              </a:rPr>
              <a:t>Сегодняшнее состояние языка постоянно диффундирует в его историю, его прошлое. Последнее необходимо понимать, как проникновение, смешение истории с современностью. И для такого проникновения необходим носитель языка, ибо только в его сознании может быть реализована мысль о том, что его </a:t>
            </a:r>
            <a:r>
              <a:rPr lang="ru-RU" sz="4000" b="1" i="1" dirty="0" smtClean="0">
                <a:solidFill>
                  <a:srgbClr val="D60093"/>
                </a:solidFill>
              </a:rPr>
              <a:t>сегодняшний язык есть история его народа</a:t>
            </a:r>
            <a:r>
              <a:rPr lang="ru-RU" sz="4000" b="1" dirty="0" smtClean="0">
                <a:solidFill>
                  <a:srgbClr val="A50021"/>
                </a:solidFill>
              </a:rPr>
              <a:t>, отразившая то, как этот народ постепенно находил и давал наименования самому человеку и живым существам, рекам и таёжному пространству, их обитателям…</a:t>
            </a:r>
            <a:endParaRPr lang="ru-RU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22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405" y="0"/>
            <a:ext cx="965414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A50021"/>
                </a:solidFill>
              </a:rPr>
              <a:t>Только в сознании носителя языка возможно существование настоящего, в котором есть представление о прошлом, к примеру, о том, почему эта река стала называться «Кольчуга-Река», а озеро – «Священным». Только </a:t>
            </a:r>
            <a:r>
              <a:rPr lang="ru-RU" sz="3600" b="1" dirty="0" smtClean="0">
                <a:solidFill>
                  <a:srgbClr val="A50021"/>
                </a:solidFill>
              </a:rPr>
              <a:t>в таком </a:t>
            </a:r>
            <a:r>
              <a:rPr lang="ru-RU" sz="3600" b="1" dirty="0">
                <a:solidFill>
                  <a:srgbClr val="A50021"/>
                </a:solidFill>
              </a:rPr>
              <a:t>сознании может быть сформировано представление о том, что история родного языка – это история возникновения номинаций и определений, в основе которой – реальная жизнь конкретного человека, рода, народа. Последнее предельно точно подмечено писателем Сергеем Луцким в предисловии к третьей части </a:t>
            </a:r>
            <a:r>
              <a:rPr lang="ru-RU" sz="3600" b="1" i="1" dirty="0">
                <a:solidFill>
                  <a:srgbClr val="0000FF"/>
                </a:solidFill>
              </a:rPr>
              <a:t>«Опыта топонимического словаря, Бассейн реки </a:t>
            </a:r>
            <a:r>
              <a:rPr lang="ru-RU" sz="3600" b="1" i="1" dirty="0" err="1">
                <a:solidFill>
                  <a:srgbClr val="0000FF"/>
                </a:solidFill>
              </a:rPr>
              <a:t>Аган</a:t>
            </a:r>
            <a:r>
              <a:rPr lang="ru-RU" sz="3600" b="1" i="1" dirty="0">
                <a:solidFill>
                  <a:srgbClr val="0000FF"/>
                </a:solidFill>
              </a:rPr>
              <a:t>» Юрия </a:t>
            </a:r>
            <a:r>
              <a:rPr lang="ru-RU" sz="3600" b="1" i="1" dirty="0" err="1">
                <a:solidFill>
                  <a:srgbClr val="0000FF"/>
                </a:solidFill>
              </a:rPr>
              <a:t>Вэллы</a:t>
            </a:r>
            <a:r>
              <a:rPr lang="ru-RU" sz="3600" b="1" dirty="0">
                <a:solidFill>
                  <a:srgbClr val="A50021"/>
                </a:solidFill>
              </a:rPr>
              <a:t>, озаглавленном </a:t>
            </a:r>
            <a:r>
              <a:rPr lang="ru-RU" sz="3600" b="1" i="1" dirty="0">
                <a:solidFill>
                  <a:srgbClr val="0000FF"/>
                </a:solidFill>
              </a:rPr>
              <a:t>«Заглянуть в глубь времён».</a:t>
            </a:r>
            <a:r>
              <a:rPr lang="ru-RU" sz="3600" b="1" dirty="0">
                <a:solidFill>
                  <a:srgbClr val="A50021"/>
                </a:solidFill>
              </a:rPr>
              <a:t> </a:t>
            </a:r>
          </a:p>
          <a:p>
            <a:endParaRPr lang="ru-RU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04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113" y="0"/>
            <a:ext cx="960977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FF"/>
                </a:solidFill>
              </a:rPr>
              <a:t>«Опыт топонимического словаря» Юрия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Вэллы</a:t>
            </a:r>
            <a:r>
              <a:rPr lang="ru-RU" sz="3600" b="1" i="1" dirty="0" smtClean="0">
                <a:solidFill>
                  <a:srgbClr val="0000FF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и в самом деле «заглядывает в глубь веков», когда сообщает о том, откуда произошло название </a:t>
            </a:r>
            <a:r>
              <a:rPr lang="ru-RU" sz="3600" b="1" i="1" dirty="0" smtClean="0">
                <a:solidFill>
                  <a:srgbClr val="0000FF"/>
                </a:solidFill>
              </a:rPr>
              <a:t>«Стойбище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Лейковых</a:t>
            </a:r>
            <a:r>
              <a:rPr lang="ru-RU" sz="3600" b="1" i="1" dirty="0" smtClean="0">
                <a:solidFill>
                  <a:srgbClr val="0000FF"/>
                </a:solidFill>
              </a:rPr>
              <a:t> (тундровая сторона)»</a:t>
            </a:r>
            <a:r>
              <a:rPr lang="ru-RU" sz="3600" b="1" dirty="0" smtClean="0">
                <a:solidFill>
                  <a:srgbClr val="0000FF"/>
                </a:solidFill>
              </a:rPr>
              <a:t>: «</a:t>
            </a:r>
            <a:r>
              <a:rPr lang="ru-RU" sz="3600" b="1" dirty="0" err="1" smtClean="0">
                <a:solidFill>
                  <a:srgbClr val="0000FF"/>
                </a:solidFill>
              </a:rPr>
              <a:t>Лейковы</a:t>
            </a:r>
            <a:r>
              <a:rPr lang="ru-RU" sz="3600" b="1" dirty="0" smtClean="0">
                <a:solidFill>
                  <a:srgbClr val="0000FF"/>
                </a:solidFill>
              </a:rPr>
              <a:t> после смерти отца, яр свой оставили и переселились в старицу выше </a:t>
            </a:r>
            <a:r>
              <a:rPr lang="ru-RU" sz="3600" b="1" dirty="0" err="1" smtClean="0">
                <a:solidFill>
                  <a:srgbClr val="0000FF"/>
                </a:solidFill>
              </a:rPr>
              <a:t>Чистоборска</a:t>
            </a:r>
            <a:r>
              <a:rPr lang="ru-RU" sz="3600" b="1" dirty="0" smtClean="0">
                <a:solidFill>
                  <a:srgbClr val="0000FF"/>
                </a:solidFill>
              </a:rPr>
              <a:t>. Это стойбище просуществовало до 1974–75 гг. Здесь жили: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• Лейков Галактион Иосифович,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• Лейков Леонид Иосифович,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• Лейков Яков Иосифович. </a:t>
            </a:r>
          </a:p>
          <a:p>
            <a:r>
              <a:rPr lang="ru-RU" sz="3600" b="1" dirty="0" smtClean="0">
                <a:solidFill>
                  <a:srgbClr val="0000FF"/>
                </a:solidFill>
              </a:rPr>
              <a:t>Эта старица на ханты языке называется: ПЫХЭР МАХИ, или ещё называют ЛЕЙКОВСКИЙ УРИЙ».</a:t>
            </a:r>
          </a:p>
          <a:p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1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</a:rPr>
              <a:t>Названия, которые мы знаем сегодня и в самом деле пришли из глубины веков, в их основе могут лежать народные обычаи. К примеру, Ю. </a:t>
            </a:r>
            <a:r>
              <a:rPr lang="ru-RU" sz="3200" b="1" dirty="0" err="1" smtClean="0">
                <a:solidFill>
                  <a:srgbClr val="A50021"/>
                </a:solidFill>
              </a:rPr>
              <a:t>Вэлла</a:t>
            </a:r>
            <a:r>
              <a:rPr lang="ru-RU" sz="3200" b="1" dirty="0" smtClean="0">
                <a:solidFill>
                  <a:srgbClr val="A50021"/>
                </a:solidFill>
              </a:rPr>
              <a:t> рассказывает о том, как, по ненецкий обычаю, берестяной </a:t>
            </a:r>
            <a:r>
              <a:rPr lang="ru-RU" sz="3200" b="1" dirty="0" err="1" smtClean="0">
                <a:solidFill>
                  <a:srgbClr val="A50021"/>
                </a:solidFill>
              </a:rPr>
              <a:t>круженькой-кочи</a:t>
            </a:r>
            <a:r>
              <a:rPr lang="ru-RU" sz="3200" b="1" dirty="0" smtClean="0">
                <a:solidFill>
                  <a:srgbClr val="A50021"/>
                </a:solidFill>
              </a:rPr>
              <a:t>, из которой попил речной воды, нельзя выбрасывать в реку, а надо оставить на земле. Плыл в древние временна по реке молодой человек с отцом и, попив воды из реки, бросил в неё свою </a:t>
            </a:r>
            <a:r>
              <a:rPr lang="ru-RU" sz="3200" b="1" dirty="0" err="1" smtClean="0">
                <a:solidFill>
                  <a:srgbClr val="A50021"/>
                </a:solidFill>
              </a:rPr>
              <a:t>круженьку</a:t>
            </a:r>
            <a:r>
              <a:rPr lang="ru-RU" sz="3200" b="1" dirty="0" smtClean="0">
                <a:solidFill>
                  <a:srgbClr val="A50021"/>
                </a:solidFill>
              </a:rPr>
              <a:t>, решив, что на следующей остановке он найдёт ещё лучше. И нашли его кружку, вынесенную на берег </a:t>
            </a:r>
            <a:r>
              <a:rPr lang="ru-RU" sz="3200" b="1" dirty="0" err="1" smtClean="0">
                <a:solidFill>
                  <a:srgbClr val="A50021"/>
                </a:solidFill>
              </a:rPr>
              <a:t>Агана</a:t>
            </a:r>
            <a:r>
              <a:rPr lang="ru-RU" sz="3200" b="1" dirty="0" smtClean="0">
                <a:solidFill>
                  <a:srgbClr val="A50021"/>
                </a:solidFill>
              </a:rPr>
              <a:t> вооружённые, и решили они, </a:t>
            </a:r>
            <a:r>
              <a:rPr lang="ru-RU" sz="3200" b="1" dirty="0" err="1" smtClean="0">
                <a:solidFill>
                  <a:srgbClr val="A50021"/>
                </a:solidFill>
              </a:rPr>
              <a:t>круженька</a:t>
            </a:r>
            <a:r>
              <a:rPr lang="ru-RU" sz="3200" b="1" dirty="0" smtClean="0">
                <a:solidFill>
                  <a:srgbClr val="A50021"/>
                </a:solidFill>
              </a:rPr>
              <a:t> есть свидетельство того, что «внутри этой речки кто-то живёт». Поднялись вооружённые люди «вверх по течению и напротив устья реки </a:t>
            </a:r>
            <a:r>
              <a:rPr lang="ru-RU" sz="3200" b="1" dirty="0" err="1" smtClean="0">
                <a:solidFill>
                  <a:srgbClr val="A50021"/>
                </a:solidFill>
              </a:rPr>
              <a:t>Хулиуу</a:t>
            </a:r>
            <a:r>
              <a:rPr lang="ru-RU" sz="3200" b="1" dirty="0" smtClean="0">
                <a:solidFill>
                  <a:srgbClr val="A50021"/>
                </a:solidFill>
              </a:rPr>
              <a:t>'-</a:t>
            </a:r>
            <a:r>
              <a:rPr lang="ru-RU" sz="3200" b="1" dirty="0" err="1" smtClean="0">
                <a:solidFill>
                  <a:srgbClr val="A50021"/>
                </a:solidFill>
              </a:rPr>
              <a:t>Тяха</a:t>
            </a:r>
            <a:r>
              <a:rPr lang="ru-RU" sz="3200" b="1" dirty="0" smtClean="0">
                <a:solidFill>
                  <a:srgbClr val="A50021"/>
                </a:solidFill>
              </a:rPr>
              <a:t> на маленьком бору нашли хантыйское стойбище», и после сражения </a:t>
            </a:r>
            <a:r>
              <a:rPr lang="ru-RU" sz="3200" b="1" dirty="0" smtClean="0">
                <a:solidFill>
                  <a:srgbClr val="0000FF"/>
                </a:solidFill>
              </a:rPr>
              <a:t>«из хозяев стойбища выжила только одна девушка»: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5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751" y="0"/>
            <a:ext cx="10006497" cy="80350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00FF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«&lt;…&gt; Девушка побежала по борам вдоль реки </a:t>
            </a:r>
            <a:r>
              <a:rPr lang="ru-RU" b="1" dirty="0" err="1" smtClean="0">
                <a:solidFill>
                  <a:srgbClr val="0000FF"/>
                </a:solidFill>
              </a:rPr>
              <a:t>Аган</a:t>
            </a:r>
            <a:r>
              <a:rPr lang="ru-RU" b="1" dirty="0" smtClean="0">
                <a:solidFill>
                  <a:srgbClr val="0000FF"/>
                </a:solidFill>
              </a:rPr>
              <a:t> по правому берегу вниз по течению и прибежала на большое стойбище ниже устья </a:t>
            </a:r>
            <a:r>
              <a:rPr lang="ru-RU" b="1" dirty="0" err="1" smtClean="0">
                <a:solidFill>
                  <a:srgbClr val="0000FF"/>
                </a:solidFill>
              </a:rPr>
              <a:t>Вать-Ёгана</a:t>
            </a:r>
            <a:r>
              <a:rPr lang="ru-RU" b="1" dirty="0" smtClean="0">
                <a:solidFill>
                  <a:srgbClr val="0000FF"/>
                </a:solidFill>
              </a:rPr>
              <a:t>. Хозяева стойбища её спрашивают: “Тут недалеко - крупная река, как ты её </a:t>
            </a:r>
            <a:r>
              <a:rPr lang="ru-RU" b="1" dirty="0" err="1" smtClean="0">
                <a:solidFill>
                  <a:srgbClr val="0000FF"/>
                </a:solidFill>
              </a:rPr>
              <a:t>пересекла?ˮ</a:t>
            </a:r>
            <a:r>
              <a:rPr lang="ru-RU" b="1" dirty="0" smtClean="0">
                <a:solidFill>
                  <a:srgbClr val="0000FF"/>
                </a:solidFill>
              </a:rPr>
              <a:t> Она ответила: “Большой реки я не видела. Была какая-то узкая речка, я её </a:t>
            </a:r>
            <a:r>
              <a:rPr lang="ru-RU" b="1" dirty="0" err="1" smtClean="0">
                <a:solidFill>
                  <a:srgbClr val="0000FF"/>
                </a:solidFill>
              </a:rPr>
              <a:t>перепрыгнулаˮ</a:t>
            </a:r>
            <a:r>
              <a:rPr lang="ru-RU" b="1" dirty="0" smtClean="0">
                <a:solidFill>
                  <a:srgbClr val="0000FF"/>
                </a:solidFill>
              </a:rPr>
              <a:t>. С тех пор самый крупный приток </a:t>
            </a:r>
            <a:r>
              <a:rPr lang="ru-RU" b="1" dirty="0" err="1" smtClean="0">
                <a:solidFill>
                  <a:srgbClr val="0000FF"/>
                </a:solidFill>
              </a:rPr>
              <a:t>Агана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</a:rPr>
              <a:t>Вать-Ёган</a:t>
            </a:r>
            <a:r>
              <a:rPr lang="ru-RU" b="1" dirty="0" smtClean="0">
                <a:solidFill>
                  <a:srgbClr val="0000FF"/>
                </a:solidFill>
              </a:rPr>
              <a:t> стал называться </a:t>
            </a:r>
            <a:r>
              <a:rPr lang="ru-RU" b="1" dirty="0" err="1" smtClean="0">
                <a:solidFill>
                  <a:srgbClr val="0000FF"/>
                </a:solidFill>
              </a:rPr>
              <a:t>Вачь-Явун</a:t>
            </a:r>
            <a:r>
              <a:rPr lang="ru-RU" b="1" dirty="0" smtClean="0">
                <a:solidFill>
                  <a:srgbClr val="0000FF"/>
                </a:solidFill>
              </a:rPr>
              <a:t>, что переводится – узкая река. Ненецкое название – </a:t>
            </a:r>
            <a:r>
              <a:rPr lang="ru-RU" b="1" dirty="0" err="1" smtClean="0">
                <a:solidFill>
                  <a:srgbClr val="0000FF"/>
                </a:solidFill>
              </a:rPr>
              <a:t>Тяпта-Тяха</a:t>
            </a:r>
            <a:r>
              <a:rPr lang="ru-RU" b="1" dirty="0" smtClean="0">
                <a:solidFill>
                  <a:srgbClr val="0000FF"/>
                </a:solidFill>
              </a:rPr>
              <a:t> неудачная калька с хантыйского языка. Вероятно, ненецкое название реке дано </a:t>
            </a:r>
            <a:r>
              <a:rPr lang="ru-RU" b="1" dirty="0" err="1" smtClean="0">
                <a:solidFill>
                  <a:srgbClr val="0000FF"/>
                </a:solidFill>
              </a:rPr>
              <a:t>хантами</a:t>
            </a:r>
            <a:r>
              <a:rPr lang="ru-RU" b="1" dirty="0" smtClean="0">
                <a:solidFill>
                  <a:srgbClr val="0000FF"/>
                </a:solidFill>
              </a:rPr>
              <a:t>, знавшими ненецкий язык с акцентом. Поэтому в ненецком варианте должно было быть – Узкая река, получилось – Тонкая река. Люди собрали войско и на одном из крутых поворотов устроили засаду для войска, которое спускалось с верховий </a:t>
            </a:r>
            <a:r>
              <a:rPr lang="ru-RU" b="1" dirty="0" err="1" smtClean="0">
                <a:solidFill>
                  <a:srgbClr val="0000FF"/>
                </a:solidFill>
              </a:rPr>
              <a:t>Агана</a:t>
            </a:r>
            <a:r>
              <a:rPr lang="ru-RU" b="1" dirty="0" smtClean="0">
                <a:solidFill>
                  <a:srgbClr val="0000FF"/>
                </a:solidFill>
              </a:rPr>
              <a:t>. Войско это было здесь повержено. Говорят, из этого войска выжил только один раненый воин. Потом река изменила своё русло, этот поворот реки стал старицей, и ханты, живущие рядом, до сих пор называют его ԒЯԒԒ ВЭԒЫМ ПЫХЫР МАХИ. 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87" y="0"/>
            <a:ext cx="969946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В этом сражении девушка отличилась тем, что почти всё время находилась в дозоре, и именно она оповестила своих о приближении войска. Есть предположение, что эта девушка из рода </a:t>
            </a:r>
            <a:r>
              <a:rPr lang="ru-RU" sz="3600" b="1" dirty="0" err="1" smtClean="0">
                <a:solidFill>
                  <a:srgbClr val="0000FF"/>
                </a:solidFill>
              </a:rPr>
              <a:t>Айпиных</a:t>
            </a:r>
            <a:r>
              <a:rPr lang="ru-RU" sz="3600" b="1" dirty="0" smtClean="0">
                <a:solidFill>
                  <a:srgbClr val="0000FF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00FF"/>
                </a:solidFill>
              </a:rPr>
              <a:t>Сейчас на бору КАПИТИ' КАТАԒӇА'МА ТИӇ'КУ живёт и держит оленей </a:t>
            </a:r>
            <a:r>
              <a:rPr lang="ru-RU" sz="3600" b="1" dirty="0" err="1" smtClean="0">
                <a:solidFill>
                  <a:srgbClr val="0000FF"/>
                </a:solidFill>
              </a:rPr>
              <a:t>Тё'ттат</a:t>
            </a:r>
            <a:r>
              <a:rPr lang="ru-RU" sz="3600" b="1" dirty="0" smtClean="0">
                <a:solidFill>
                  <a:srgbClr val="0000FF"/>
                </a:solidFill>
              </a:rPr>
              <a:t> </a:t>
            </a:r>
            <a:r>
              <a:rPr lang="ru-RU" sz="3600" b="1" dirty="0" err="1" smtClean="0">
                <a:solidFill>
                  <a:srgbClr val="0000FF"/>
                </a:solidFill>
              </a:rPr>
              <a:t>Мантна</a:t>
            </a:r>
            <a:r>
              <a:rPr lang="ru-RU" sz="3600" b="1" dirty="0" smtClean="0">
                <a:solidFill>
                  <a:srgbClr val="0000FF"/>
                </a:solidFill>
              </a:rPr>
              <a:t> (</a:t>
            </a:r>
            <a:r>
              <a:rPr lang="ru-RU" sz="3600" b="1" dirty="0" err="1" smtClean="0">
                <a:solidFill>
                  <a:srgbClr val="0000FF"/>
                </a:solidFill>
              </a:rPr>
              <a:t>Айваседа</a:t>
            </a:r>
            <a:r>
              <a:rPr lang="ru-RU" sz="3600" b="1" dirty="0" smtClean="0">
                <a:solidFill>
                  <a:srgbClr val="0000FF"/>
                </a:solidFill>
              </a:rPr>
              <a:t> Александр </a:t>
            </a:r>
            <a:r>
              <a:rPr lang="ru-RU" sz="3600" b="1" dirty="0" err="1" smtClean="0">
                <a:solidFill>
                  <a:srgbClr val="0000FF"/>
                </a:solidFill>
              </a:rPr>
              <a:t>Алевич</a:t>
            </a:r>
            <a:r>
              <a:rPr lang="ru-RU" sz="3600" b="1" dirty="0" smtClean="0">
                <a:solidFill>
                  <a:srgbClr val="0000FF"/>
                </a:solidFill>
              </a:rPr>
              <a:t>). Недавно, в 2009 году, подчищая навоз в оленьем доме, он в песке на глубине до 50 см обнаружил человеческий череп. Его предшественники, жившие на этом бору в первой половине XX века, заготовляя сухостой на дрова, внутри деревьев находили металлические наконечники стрел». 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4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8922" y="5413"/>
            <a:ext cx="8597348" cy="68287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8842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A50021"/>
                </a:solidFill>
              </a:rPr>
              <a:t>Анализ языка, как явления действительности, осуществляется с помощью метода феноменологической редукции, в основе которого – </a:t>
            </a:r>
            <a:r>
              <a:rPr lang="ru-RU" sz="5400" b="1" i="1" dirty="0" err="1" smtClean="0">
                <a:solidFill>
                  <a:srgbClr val="D60093"/>
                </a:solidFill>
              </a:rPr>
              <a:t>сведе́ние</a:t>
            </a:r>
            <a:r>
              <a:rPr lang="ru-RU" sz="5400" b="1" i="1" dirty="0" smtClean="0">
                <a:solidFill>
                  <a:srgbClr val="D60093"/>
                </a:solidFill>
              </a:rPr>
              <a:t> (преобразование) данных, задач, понятий, предложений, методов рассуждения и доказательств к чему-то более простому и легче поддающемуся точному анализу. </a:t>
            </a:r>
          </a:p>
          <a:p>
            <a:endParaRPr lang="ru-RU" sz="4400" b="1" dirty="0" smtClean="0">
              <a:solidFill>
                <a:srgbClr val="A50021"/>
              </a:solidFill>
            </a:endParaRPr>
          </a:p>
          <a:p>
            <a:endParaRPr lang="ru-RU" sz="44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462" y="171450"/>
            <a:ext cx="9363075" cy="6515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A50021"/>
                </a:solidFill>
              </a:rPr>
              <a:t>Если вспомнить о феноменологической </a:t>
            </a:r>
            <a:r>
              <a:rPr lang="ru-RU" sz="4000" b="1" dirty="0" err="1" smtClean="0">
                <a:solidFill>
                  <a:srgbClr val="A50021"/>
                </a:solidFill>
              </a:rPr>
              <a:t>интециональности</a:t>
            </a:r>
            <a:r>
              <a:rPr lang="ru-RU" sz="4000" b="1" dirty="0" smtClean="0">
                <a:solidFill>
                  <a:srgbClr val="A50021"/>
                </a:solidFill>
              </a:rPr>
              <a:t> как индивидуальном переживании конкретного объекта, индивидуальном формирование мысли о нём, то и здесь литература обских </a:t>
            </a:r>
            <a:r>
              <a:rPr lang="ru-RU" sz="4000" b="1" dirty="0" err="1" smtClean="0">
                <a:solidFill>
                  <a:srgbClr val="A50021"/>
                </a:solidFill>
              </a:rPr>
              <a:t>угров</a:t>
            </a:r>
            <a:r>
              <a:rPr lang="ru-RU" sz="4000" b="1" dirty="0" smtClean="0">
                <a:solidFill>
                  <a:srgbClr val="A50021"/>
                </a:solidFill>
              </a:rPr>
              <a:t> даёт прямо-таки выразительные, показательные примеры, доказывающие, что языковое переживание, направленное на объект, зависит от содержания этого объекта, от смысла, который он несёт носителю родного языка. </a:t>
            </a:r>
            <a:endParaRPr lang="ru-RU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12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323" y="0"/>
            <a:ext cx="10271354" cy="69260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A50021"/>
                </a:solidFill>
              </a:rPr>
              <a:t>В литературном отступлении </a:t>
            </a:r>
            <a:r>
              <a:rPr lang="ru-RU" sz="4000" b="1" i="1" dirty="0" smtClean="0">
                <a:solidFill>
                  <a:srgbClr val="0000FF"/>
                </a:solidFill>
              </a:rPr>
              <a:t>«</a:t>
            </a:r>
            <a:r>
              <a:rPr lang="ru-RU" sz="4000" b="1" i="1" dirty="0" err="1" smtClean="0">
                <a:solidFill>
                  <a:srgbClr val="0000FF"/>
                </a:solidFill>
              </a:rPr>
              <a:t>Явунко</a:t>
            </a:r>
            <a:r>
              <a:rPr lang="ru-RU" sz="4000" b="1" i="1" dirty="0" smtClean="0">
                <a:solidFill>
                  <a:srgbClr val="0000FF"/>
                </a:solidFill>
              </a:rPr>
              <a:t> и плотва» Юрия </a:t>
            </a:r>
            <a:r>
              <a:rPr lang="ru-RU" sz="4000" b="1" i="1" dirty="0" err="1" smtClean="0">
                <a:solidFill>
                  <a:srgbClr val="0000FF"/>
                </a:solidFill>
              </a:rPr>
              <a:t>Вэллы</a:t>
            </a:r>
            <a:r>
              <a:rPr lang="ru-RU" sz="4000" b="1" i="1" dirty="0" smtClean="0">
                <a:solidFill>
                  <a:srgbClr val="0000FF"/>
                </a:solidFill>
              </a:rPr>
              <a:t> («Река </a:t>
            </a:r>
            <a:r>
              <a:rPr lang="ru-RU" sz="4000" b="1" i="1" dirty="0" err="1" smtClean="0">
                <a:solidFill>
                  <a:srgbClr val="0000FF"/>
                </a:solidFill>
              </a:rPr>
              <a:t>Аган</a:t>
            </a:r>
            <a:r>
              <a:rPr lang="ru-RU" sz="4000" b="1" i="1" dirty="0" smtClean="0">
                <a:solidFill>
                  <a:srgbClr val="0000FF"/>
                </a:solidFill>
              </a:rPr>
              <a:t> со притоками, Опыт топонимического словаря, Бассейн реки </a:t>
            </a:r>
            <a:r>
              <a:rPr lang="ru-RU" sz="4000" b="1" i="1" dirty="0" err="1" smtClean="0">
                <a:solidFill>
                  <a:srgbClr val="0000FF"/>
                </a:solidFill>
              </a:rPr>
              <a:t>Аган</a:t>
            </a:r>
            <a:r>
              <a:rPr lang="ru-RU" sz="4000" b="1" i="1" dirty="0" smtClean="0">
                <a:solidFill>
                  <a:srgbClr val="0000FF"/>
                </a:solidFill>
              </a:rPr>
              <a:t>»)</a:t>
            </a:r>
            <a:r>
              <a:rPr lang="ru-RU" sz="4000" b="1" dirty="0" smtClean="0">
                <a:solidFill>
                  <a:srgbClr val="A50021"/>
                </a:solidFill>
              </a:rPr>
              <a:t> упоминается, как постаревший </a:t>
            </a:r>
            <a:r>
              <a:rPr lang="ru-RU" sz="4000" b="1" dirty="0" err="1" smtClean="0">
                <a:solidFill>
                  <a:srgbClr val="A50021"/>
                </a:solidFill>
              </a:rPr>
              <a:t>Явунко</a:t>
            </a:r>
            <a:r>
              <a:rPr lang="ru-RU" sz="4000" b="1" dirty="0" smtClean="0">
                <a:solidFill>
                  <a:srgbClr val="A50021"/>
                </a:solidFill>
              </a:rPr>
              <a:t> вспоминал прошедшую жизнь, в том числе </a:t>
            </a:r>
            <a:r>
              <a:rPr lang="ru-RU" sz="4000" b="1" dirty="0" smtClean="0">
                <a:solidFill>
                  <a:srgbClr val="0000FF"/>
                </a:solidFill>
              </a:rPr>
              <a:t>«вспомнил, с каким недоверием вёл он свою последнюю упряжку (двух старых смирных кастратов) в Колхоз, незнакомое слово настораживало, но возразить – язык костенел…».</a:t>
            </a:r>
            <a:r>
              <a:rPr lang="ru-RU" sz="4000" b="1" dirty="0" smtClean="0">
                <a:solidFill>
                  <a:srgbClr val="A50021"/>
                </a:solidFill>
              </a:rPr>
              <a:t> Слово для героя не просто незнакомо, оно своим звучанием, а тем более смыслом настораживает, вызывает недоверие к тому, что с ним связано.</a:t>
            </a:r>
            <a:endParaRPr lang="ru-RU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01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586" y="0"/>
            <a:ext cx="836341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Герой </a:t>
            </a:r>
            <a:r>
              <a:rPr lang="ru-RU" sz="3600" b="1" i="1" dirty="0" smtClean="0">
                <a:solidFill>
                  <a:srgbClr val="0000FF"/>
                </a:solidFill>
              </a:rPr>
              <a:t>повести Еремея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Айпина</a:t>
            </a:r>
            <a:r>
              <a:rPr lang="ru-RU" sz="3600" b="1" i="1" dirty="0" smtClean="0">
                <a:solidFill>
                  <a:srgbClr val="0000FF"/>
                </a:solidFill>
              </a:rPr>
              <a:t> «У гаснущего очага»</a:t>
            </a:r>
            <a:r>
              <a:rPr lang="ru-RU" sz="3600" b="1" dirty="0" smtClean="0">
                <a:solidFill>
                  <a:srgbClr val="FF0000"/>
                </a:solidFill>
              </a:rPr>
              <a:t> помнит, как его бабушка пошла ещё дальше: она </a:t>
            </a:r>
            <a:r>
              <a:rPr lang="ru-RU" sz="3600" b="1" dirty="0" smtClean="0">
                <a:solidFill>
                  <a:srgbClr val="0000FF"/>
                </a:solidFill>
              </a:rPr>
              <a:t>«странно выговорила она слово “</a:t>
            </a:r>
            <a:r>
              <a:rPr lang="ru-RU" sz="3600" b="1" dirty="0" err="1" smtClean="0">
                <a:solidFill>
                  <a:srgbClr val="0000FF"/>
                </a:solidFill>
              </a:rPr>
              <a:t>колхозˮ</a:t>
            </a:r>
            <a:r>
              <a:rPr lang="ru-RU" sz="3600" b="1" dirty="0" smtClean="0">
                <a:solidFill>
                  <a:srgbClr val="0000FF"/>
                </a:solidFill>
              </a:rPr>
              <a:t>. Делила его на две части: “</a:t>
            </a:r>
            <a:r>
              <a:rPr lang="ru-RU" sz="3600" b="1" dirty="0" err="1" smtClean="0">
                <a:solidFill>
                  <a:srgbClr val="0000FF"/>
                </a:solidFill>
              </a:rPr>
              <a:t>кулˮ</a:t>
            </a:r>
            <a:r>
              <a:rPr lang="ru-RU" sz="3600" b="1" dirty="0" smtClean="0">
                <a:solidFill>
                  <a:srgbClr val="0000FF"/>
                </a:solidFill>
              </a:rPr>
              <a:t> – по-хантыйски чёрт, дьявол и “</a:t>
            </a:r>
            <a:r>
              <a:rPr lang="ru-RU" sz="3600" b="1" dirty="0" err="1" smtClean="0">
                <a:solidFill>
                  <a:srgbClr val="0000FF"/>
                </a:solidFill>
              </a:rPr>
              <a:t>возˮ</a:t>
            </a:r>
            <a:r>
              <a:rPr lang="ru-RU" sz="3600" b="1" dirty="0" smtClean="0">
                <a:solidFill>
                  <a:srgbClr val="0000FF"/>
                </a:solidFill>
              </a:rPr>
              <a:t> – нарта с тяжёлой поклажей. Первое слово издавна было в языке, а второе принёс колхоз, когда на оленьих упряжках начали возить сено, дрова, мёрзлую рыбу и мешки с пушниной. По бабушкиному получалось: колхоз – это “дьявола воз с непосильной </a:t>
            </a:r>
            <a:r>
              <a:rPr lang="ru-RU" sz="3600" b="1" dirty="0" err="1" smtClean="0">
                <a:solidFill>
                  <a:srgbClr val="0000FF"/>
                </a:solidFill>
              </a:rPr>
              <a:t>поклажейˮ</a:t>
            </a:r>
            <a:r>
              <a:rPr lang="ru-RU" sz="3600" b="1" dirty="0" smtClean="0">
                <a:solidFill>
                  <a:srgbClr val="0000FF"/>
                </a:solidFill>
              </a:rPr>
              <a:t>. Люди тянули его, надрывались и умирали. А тех, кто не хотел впрягаться в этот воз, объявляли “</a:t>
            </a:r>
            <a:r>
              <a:rPr lang="ru-RU" sz="3600" b="1" dirty="0" err="1" smtClean="0">
                <a:solidFill>
                  <a:srgbClr val="0000FF"/>
                </a:solidFill>
              </a:rPr>
              <a:t>шаманамиˮ</a:t>
            </a:r>
            <a:r>
              <a:rPr lang="ru-RU" sz="3600" b="1" dirty="0" smtClean="0">
                <a:solidFill>
                  <a:srgbClr val="0000FF"/>
                </a:solidFill>
              </a:rPr>
              <a:t>, “</a:t>
            </a:r>
            <a:r>
              <a:rPr lang="ru-RU" sz="3600" b="1" dirty="0" err="1" smtClean="0">
                <a:solidFill>
                  <a:srgbClr val="0000FF"/>
                </a:solidFill>
              </a:rPr>
              <a:t>кулакамиˮ</a:t>
            </a:r>
            <a:r>
              <a:rPr lang="ru-RU" sz="3600" b="1" dirty="0" smtClean="0">
                <a:solidFill>
                  <a:srgbClr val="0000FF"/>
                </a:solidFill>
              </a:rPr>
              <a:t> или “врагами </a:t>
            </a:r>
            <a:r>
              <a:rPr lang="ru-RU" sz="3600" b="1" dirty="0" err="1" smtClean="0">
                <a:solidFill>
                  <a:srgbClr val="0000FF"/>
                </a:solidFill>
              </a:rPr>
              <a:t>народаˮ</a:t>
            </a:r>
            <a:r>
              <a:rPr lang="ru-RU" sz="3600" b="1" dirty="0" smtClean="0">
                <a:solidFill>
                  <a:srgbClr val="0000FF"/>
                </a:solidFill>
              </a:rPr>
              <a:t>. Их сразу же, по словам Бабушки, “в Тёмный Дом </a:t>
            </a:r>
            <a:r>
              <a:rPr lang="ru-RU" sz="3600" b="1" dirty="0" err="1" smtClean="0">
                <a:solidFill>
                  <a:srgbClr val="0000FF"/>
                </a:solidFill>
              </a:rPr>
              <a:t>садилиˮ</a:t>
            </a:r>
            <a:r>
              <a:rPr lang="ru-RU" sz="3600" b="1" dirty="0" smtClean="0">
                <a:solidFill>
                  <a:srgbClr val="0000FF"/>
                </a:solidFill>
              </a:rPr>
              <a:t>…».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3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013" y="0"/>
            <a:ext cx="973197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Лингвистическое сознание носителя хантыйского языка оказывается способным на своё видение того, что такое колхоз, чем он явился в жизни таёжного человека. </a:t>
            </a:r>
          </a:p>
          <a:p>
            <a:r>
              <a:rPr lang="ru-RU" sz="3600" b="1" dirty="0" smtClean="0">
                <a:solidFill>
                  <a:srgbClr val="A50021"/>
                </a:solidFill>
              </a:rPr>
              <a:t>Пример </a:t>
            </a:r>
            <a:r>
              <a:rPr lang="ru-RU" sz="3600" b="1" dirty="0" err="1" smtClean="0">
                <a:solidFill>
                  <a:srgbClr val="A50021"/>
                </a:solidFill>
              </a:rPr>
              <a:t>интенциональности</a:t>
            </a:r>
            <a:r>
              <a:rPr lang="ru-RU" sz="3600" b="1" dirty="0" smtClean="0">
                <a:solidFill>
                  <a:srgbClr val="A50021"/>
                </a:solidFill>
              </a:rPr>
              <a:t> другого характера встречаем в </a:t>
            </a:r>
            <a:r>
              <a:rPr lang="ru-RU" sz="3600" b="1" i="1" dirty="0" smtClean="0">
                <a:solidFill>
                  <a:srgbClr val="0000FF"/>
                </a:solidFill>
              </a:rPr>
              <a:t>«Опыте топонимического словаря, Бассейн реки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Аган</a:t>
            </a:r>
            <a:r>
              <a:rPr lang="ru-RU" sz="3600" b="1" i="1" dirty="0" smtClean="0">
                <a:solidFill>
                  <a:srgbClr val="0000FF"/>
                </a:solidFill>
              </a:rPr>
              <a:t>» Юрия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Вэллы</a:t>
            </a:r>
            <a:r>
              <a:rPr lang="ru-RU" sz="3600" b="1" i="1" dirty="0" smtClean="0">
                <a:solidFill>
                  <a:srgbClr val="0000FF"/>
                </a:solidFill>
              </a:rPr>
              <a:t>:</a:t>
            </a:r>
            <a:r>
              <a:rPr lang="ru-RU" sz="3600" b="1" dirty="0" smtClean="0">
                <a:solidFill>
                  <a:srgbClr val="A50021"/>
                </a:solidFill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</a:rPr>
              <a:t>«</a:t>
            </a:r>
            <a:r>
              <a:rPr lang="ru-RU" sz="3600" b="1" dirty="0" err="1" smtClean="0">
                <a:solidFill>
                  <a:srgbClr val="0000FF"/>
                </a:solidFill>
              </a:rPr>
              <a:t>ТЫʼМУШКА</a:t>
            </a:r>
            <a:r>
              <a:rPr lang="ru-RU" sz="3600" b="1" dirty="0" smtClean="0">
                <a:solidFill>
                  <a:srgbClr val="0000FF"/>
                </a:solidFill>
              </a:rPr>
              <a:t> название маленького яра на реке </a:t>
            </a:r>
            <a:r>
              <a:rPr lang="ru-RU" sz="3600" b="1" dirty="0" err="1" smtClean="0">
                <a:solidFill>
                  <a:srgbClr val="0000FF"/>
                </a:solidFill>
              </a:rPr>
              <a:t>Варьёган</a:t>
            </a:r>
            <a:r>
              <a:rPr lang="ru-RU" sz="3600" b="1" dirty="0" smtClean="0">
                <a:solidFill>
                  <a:srgbClr val="0000FF"/>
                </a:solidFill>
              </a:rPr>
              <a:t>. Название появилось во времена колхоза. Ненецкая молодёжь, знающая немножко русский язык, к ненецкому названию добавила русское уменьшительное окончание. Правильное ненецкое название </a:t>
            </a:r>
            <a:r>
              <a:rPr lang="ru-RU" sz="3600" b="1" dirty="0" err="1" smtClean="0">
                <a:solidFill>
                  <a:srgbClr val="0000FF"/>
                </a:solidFill>
              </a:rPr>
              <a:t>Ты’муԓу</a:t>
            </a:r>
            <a:r>
              <a:rPr lang="ru-RU" sz="3600" b="1" dirty="0" smtClean="0">
                <a:solidFill>
                  <a:srgbClr val="0000FF"/>
                </a:solidFill>
              </a:rPr>
              <a:t>’ </a:t>
            </a:r>
            <a:r>
              <a:rPr lang="ru-RU" sz="3600" b="1" dirty="0" err="1" smtClean="0">
                <a:solidFill>
                  <a:srgbClr val="0000FF"/>
                </a:solidFill>
              </a:rPr>
              <a:t>нат</a:t>
            </a:r>
            <a:r>
              <a:rPr lang="ru-RU" sz="3600" b="1" dirty="0" smtClean="0">
                <a:solidFill>
                  <a:srgbClr val="0000FF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14945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857" y="0"/>
            <a:ext cx="9628973" cy="678842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В этом примере проявляется то, как элементарное, начальное знание русского языка сообщает новое значение, даже не столько знание, сколько впечатление от звучания русских слов с уменьшительным суффиксом рождает новое слово в топонимике, новое его звучание и значение.</a:t>
            </a:r>
          </a:p>
          <a:p>
            <a:endParaRPr lang="ru-RU" sz="3600" b="1" dirty="0" smtClean="0">
              <a:solidFill>
                <a:srgbClr val="A50021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Таковы в самом общем аспекте возможности анализа того, как представлена феноменология родных языков в литературах народов Югры.</a:t>
            </a:r>
          </a:p>
          <a:p>
            <a:endParaRPr lang="ru-RU" sz="3600" b="1" dirty="0" smtClean="0">
              <a:solidFill>
                <a:srgbClr val="A50021"/>
              </a:solidFill>
            </a:endParaRPr>
          </a:p>
          <a:p>
            <a:endParaRPr lang="ru-RU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7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5" y="208722"/>
            <a:ext cx="12160375" cy="64206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39"/>
            <a:ext cx="12192000" cy="6858000"/>
          </a:xfrm>
        </p:spPr>
        <p:txBody>
          <a:bodyPr>
            <a:normAutofit/>
          </a:bodyPr>
          <a:lstStyle/>
          <a:p>
            <a:endParaRPr lang="ru-RU" sz="4400" b="1" dirty="0" smtClean="0"/>
          </a:p>
          <a:p>
            <a:r>
              <a:rPr lang="ru-RU" sz="4400" b="1" dirty="0" smtClean="0">
                <a:solidFill>
                  <a:srgbClr val="A50021"/>
                </a:solidFill>
              </a:rPr>
              <a:t>Феноменологический подход как бы возвращает к самим вещам, явлениям, процессам в виде сферы сознания, сохраняющей всё богатство их содержания. Можно сказать, что феноменология определяет свою задачу как </a:t>
            </a:r>
            <a:r>
              <a:rPr lang="ru-RU" sz="6000" b="1" i="1" dirty="0" err="1" smtClean="0">
                <a:solidFill>
                  <a:srgbClr val="D60093"/>
                </a:solidFill>
              </a:rPr>
              <a:t>беспредпосылочное</a:t>
            </a:r>
            <a:r>
              <a:rPr lang="ru-RU" sz="6000" b="1" i="1" dirty="0" smtClean="0">
                <a:solidFill>
                  <a:srgbClr val="D60093"/>
                </a:solidFill>
              </a:rPr>
              <a:t> описание опыта</a:t>
            </a:r>
            <a:r>
              <a:rPr lang="ru-RU" sz="4400" b="1" dirty="0" smtClean="0">
                <a:solidFill>
                  <a:srgbClr val="A50021"/>
                </a:solidFill>
              </a:rPr>
              <a:t> познающего сознания и выделение в нём сущностных черт.</a:t>
            </a:r>
          </a:p>
          <a:p>
            <a:endParaRPr lang="ru-RU" sz="44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-66675"/>
            <a:ext cx="11430000" cy="69913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A50021"/>
              </a:solidFill>
            </a:endParaRPr>
          </a:p>
          <a:p>
            <a:r>
              <a:rPr lang="ru-RU" sz="4800" b="1" dirty="0" smtClean="0">
                <a:solidFill>
                  <a:srgbClr val="A50021"/>
                </a:solidFill>
              </a:rPr>
              <a:t>Принципиально важно определить </a:t>
            </a:r>
            <a:r>
              <a:rPr lang="ru-RU" sz="6600" b="1" i="1" dirty="0" smtClean="0">
                <a:solidFill>
                  <a:srgbClr val="D60093"/>
                </a:solidFill>
              </a:rPr>
              <a:t>смыслопорождающие коннотации родных языков </a:t>
            </a:r>
            <a:r>
              <a:rPr lang="ru-RU" sz="4800" b="1" dirty="0" smtClean="0">
                <a:solidFill>
                  <a:srgbClr val="A50021"/>
                </a:solidFill>
              </a:rPr>
              <a:t>в том виде, в том понимании, как они представлены в литературах народов Югры. </a:t>
            </a:r>
          </a:p>
          <a:p>
            <a:endParaRPr lang="ru-RU" sz="4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6550" y="-238125"/>
            <a:ext cx="5505450" cy="73342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A50021"/>
                </a:solidFill>
              </a:rPr>
              <a:t>При всей значимости конституирующих признаков языка таких, как </a:t>
            </a:r>
            <a:r>
              <a:rPr lang="ru-RU" sz="4000" b="1" i="1" dirty="0" smtClean="0">
                <a:solidFill>
                  <a:srgbClr val="FF3300"/>
                </a:solidFill>
              </a:rPr>
              <a:t>фонемы, морфемы, словоформы, слова, словосочетания, предложения</a:t>
            </a:r>
            <a:r>
              <a:rPr lang="ru-RU" sz="4000" b="1" dirty="0" smtClean="0">
                <a:solidFill>
                  <a:srgbClr val="A50021"/>
                </a:solidFill>
              </a:rPr>
              <a:t>, которые воспроизводимы, исчислимы и обладают относительно стабильным статусом, феноменология понимает </a:t>
            </a:r>
            <a:r>
              <a:rPr lang="ru-RU" sz="4000" b="1" i="1" dirty="0" smtClean="0">
                <a:solidFill>
                  <a:srgbClr val="CC00CC"/>
                </a:solidFill>
              </a:rPr>
              <a:t>язык как трансцендентальный, предшествующий чувственному опыту и делающий сам опыт возможным</a:t>
            </a:r>
            <a:r>
              <a:rPr lang="ru-RU" sz="4000" b="1" dirty="0" smtClean="0">
                <a:solidFill>
                  <a:srgbClr val="A50021"/>
                </a:solidFill>
              </a:rPr>
              <a:t>, а потому конституирующие признаки языка понимаются, </a:t>
            </a:r>
            <a:r>
              <a:rPr lang="ru-RU" sz="4000" b="1" dirty="0" smtClean="0">
                <a:solidFill>
                  <a:srgbClr val="A50021"/>
                </a:solidFill>
              </a:rPr>
              <a:t>мыслятся</a:t>
            </a:r>
            <a:r>
              <a:rPr lang="ru-RU" sz="4000" b="1" dirty="0" smtClean="0">
                <a:solidFill>
                  <a:srgbClr val="A50021"/>
                </a:solidFill>
              </a:rPr>
              <a:t>, как возможность общения и сохранения духовности, культуры, истории народа.</a:t>
            </a:r>
            <a:endParaRPr lang="ru-RU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623" y="-342900"/>
            <a:ext cx="5372100" cy="7543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</a:rPr>
              <a:t>С точки зрения феноменологии, для каждого носителя язык оказывается одним из объектов, </a:t>
            </a:r>
            <a:r>
              <a:rPr lang="ru-RU" sz="3600" b="1" i="1" dirty="0" smtClean="0">
                <a:solidFill>
                  <a:srgbClr val="FF0000"/>
                </a:solidFill>
              </a:rPr>
              <a:t>суверенно устанавливаемых индивидуальным сознанием</a:t>
            </a:r>
            <a:r>
              <a:rPr lang="ru-RU" sz="3600" b="1" dirty="0" smtClean="0">
                <a:solidFill>
                  <a:srgbClr val="A50021"/>
                </a:solidFill>
              </a:rPr>
              <a:t>, а каждый действительный язык (читай: национальный) – </a:t>
            </a:r>
            <a:r>
              <a:rPr lang="ru-RU" sz="3600" b="1" i="1" dirty="0" smtClean="0">
                <a:solidFill>
                  <a:srgbClr val="FF0000"/>
                </a:solidFill>
              </a:rPr>
              <a:t>это частный вариант языка потенциального</a:t>
            </a:r>
            <a:r>
              <a:rPr lang="ru-RU" sz="3600" b="1" dirty="0" smtClean="0">
                <a:solidFill>
                  <a:srgbClr val="A50021"/>
                </a:solidFill>
              </a:rPr>
              <a:t>. Тайна такого языка кроется в этом сознании как отдельного индивида, так и народа в целом.   Содержание этой тайны есть </a:t>
            </a:r>
            <a:r>
              <a:rPr lang="ru-RU" sz="3600" b="1" i="1" dirty="0" smtClean="0">
                <a:solidFill>
                  <a:srgbClr val="D60093"/>
                </a:solidFill>
              </a:rPr>
              <a:t>система знаков</a:t>
            </a:r>
            <a:r>
              <a:rPr lang="ru-RU" sz="3600" b="1" dirty="0" smtClean="0">
                <a:solidFill>
                  <a:srgbClr val="A50021"/>
                </a:solidFill>
              </a:rPr>
              <a:t>, каждый из которых завязан на своё значение, свою функцию, вследствие чего владеющий этой системой не имеет права допускать путаницу между глаголом и существительным, точкой и запятой, вопросительным и повествовательным предложением. </a:t>
            </a:r>
            <a:endParaRPr lang="ru-RU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566" y="0"/>
            <a:ext cx="9326216" cy="71112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</a:rPr>
              <a:t>Логическая связь, отношения между знаком и его значением всегда может быть полностью объяснена, даже если эта связь намеренно разрушена творческим художественным сознанием. Например, у Фёдора Тютчева встречается </a:t>
            </a:r>
            <a:r>
              <a:rPr lang="ru-RU" sz="3200" b="1" i="1" dirty="0" smtClean="0">
                <a:solidFill>
                  <a:srgbClr val="CC00CC"/>
                </a:solidFill>
              </a:rPr>
              <a:t>«И видим мы сквозь слёз…»</a:t>
            </a:r>
            <a:r>
              <a:rPr lang="ru-RU" sz="3200" b="1" dirty="0" smtClean="0">
                <a:solidFill>
                  <a:srgbClr val="A50021"/>
                </a:solidFill>
              </a:rPr>
              <a:t>, хотя в этой части знаков, в силу логической связи между знаками и их значением, «слёзы» не могут употребляться в единственном числе. </a:t>
            </a:r>
          </a:p>
          <a:p>
            <a:r>
              <a:rPr lang="ru-RU" sz="3200" b="1" dirty="0" smtClean="0">
                <a:solidFill>
                  <a:srgbClr val="A50021"/>
                </a:solidFill>
              </a:rPr>
              <a:t>У Евгения Евтушенко </a:t>
            </a:r>
            <a:r>
              <a:rPr lang="ru-RU" sz="3200" b="1" i="1" dirty="0" smtClean="0">
                <a:solidFill>
                  <a:srgbClr val="CC00CC"/>
                </a:solidFill>
              </a:rPr>
              <a:t>«</a:t>
            </a:r>
            <a:r>
              <a:rPr lang="ru-RU" sz="3200" b="1" i="1" dirty="0" err="1" smtClean="0">
                <a:solidFill>
                  <a:srgbClr val="CC00CC"/>
                </a:solidFill>
              </a:rPr>
              <a:t>и́дут</a:t>
            </a:r>
            <a:r>
              <a:rPr lang="ru-RU" sz="3200" b="1" i="1" dirty="0" smtClean="0">
                <a:solidFill>
                  <a:srgbClr val="CC00CC"/>
                </a:solidFill>
              </a:rPr>
              <a:t> белые </a:t>
            </a:r>
            <a:r>
              <a:rPr lang="ru-RU" sz="3200" b="1" i="1" dirty="0" err="1" smtClean="0">
                <a:solidFill>
                  <a:srgbClr val="CC00CC"/>
                </a:solidFill>
              </a:rPr>
              <a:t>сне́ги</a:t>
            </a:r>
            <a:r>
              <a:rPr lang="ru-RU" sz="3200" b="1" i="1" dirty="0" smtClean="0">
                <a:solidFill>
                  <a:srgbClr val="CC00CC"/>
                </a:solidFill>
              </a:rPr>
              <a:t>»</a:t>
            </a:r>
            <a:r>
              <a:rPr lang="ru-RU" sz="3200" b="1" dirty="0" smtClean="0">
                <a:solidFill>
                  <a:srgbClr val="A50021"/>
                </a:solidFill>
              </a:rPr>
              <a:t>. С одной стороны, в первом слове ударение не соответствует тому, как это принято в акцентологии русского языка, а с другой, в последнее слово в такой позиции не может быть множественного </a:t>
            </a:r>
            <a:r>
              <a:rPr lang="ru-RU" sz="3200" b="1" dirty="0" smtClean="0">
                <a:solidFill>
                  <a:srgbClr val="A50021"/>
                </a:solidFill>
              </a:rPr>
              <a:t>числа, </a:t>
            </a:r>
            <a:r>
              <a:rPr lang="ru-RU" sz="3200" b="1" dirty="0" smtClean="0">
                <a:solidFill>
                  <a:srgbClr val="A50021"/>
                </a:solidFill>
              </a:rPr>
              <a:t>ибо «снег идёт». Однако читатель понимает красоту того, нового содержания, которое вносит поэт изменением соотношения между знаком и его значением. </a:t>
            </a:r>
            <a:endParaRPr lang="ru-RU" sz="32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3560</Words>
  <Application>Microsoft Office PowerPoint</Application>
  <PresentationFormat>Широкоэкранный</PresentationFormat>
  <Paragraphs>102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118</cp:revision>
  <dcterms:created xsi:type="dcterms:W3CDTF">2021-10-24T04:44:33Z</dcterms:created>
  <dcterms:modified xsi:type="dcterms:W3CDTF">2021-11-24T08:29:26Z</dcterms:modified>
</cp:coreProperties>
</file>