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307" r:id="rId4"/>
    <p:sldId id="318" r:id="rId5"/>
    <p:sldId id="319" r:id="rId6"/>
    <p:sldId id="320" r:id="rId7"/>
    <p:sldId id="321" r:id="rId8"/>
    <p:sldId id="322" r:id="rId9"/>
    <p:sldId id="339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259" r:id="rId24"/>
    <p:sldId id="312" r:id="rId25"/>
    <p:sldId id="313" r:id="rId26"/>
    <p:sldId id="314" r:id="rId27"/>
    <p:sldId id="315" r:id="rId28"/>
    <p:sldId id="316" r:id="rId29"/>
    <p:sldId id="317" r:id="rId30"/>
    <p:sldId id="260" r:id="rId31"/>
    <p:sldId id="261" r:id="rId32"/>
    <p:sldId id="262" r:id="rId33"/>
    <p:sldId id="299" r:id="rId34"/>
    <p:sldId id="265" r:id="rId35"/>
    <p:sldId id="266" r:id="rId36"/>
    <p:sldId id="300" r:id="rId37"/>
    <p:sldId id="269" r:id="rId38"/>
    <p:sldId id="274" r:id="rId39"/>
    <p:sldId id="275" r:id="rId40"/>
    <p:sldId id="276" r:id="rId41"/>
    <p:sldId id="277" r:id="rId42"/>
    <p:sldId id="301" r:id="rId43"/>
    <p:sldId id="278" r:id="rId44"/>
    <p:sldId id="279" r:id="rId45"/>
    <p:sldId id="280" r:id="rId46"/>
    <p:sldId id="281" r:id="rId47"/>
    <p:sldId id="282" r:id="rId48"/>
    <p:sldId id="302" r:id="rId49"/>
    <p:sldId id="283" r:id="rId50"/>
    <p:sldId id="303" r:id="rId51"/>
    <p:sldId id="289" r:id="rId52"/>
    <p:sldId id="308" r:id="rId53"/>
    <p:sldId id="309" r:id="rId54"/>
    <p:sldId id="310" r:id="rId55"/>
    <p:sldId id="290" r:id="rId56"/>
    <p:sldId id="291" r:id="rId57"/>
    <p:sldId id="336" r:id="rId58"/>
    <p:sldId id="292" r:id="rId59"/>
    <p:sldId id="293" r:id="rId60"/>
    <p:sldId id="294" r:id="rId61"/>
    <p:sldId id="295" r:id="rId62"/>
    <p:sldId id="296" r:id="rId63"/>
    <p:sldId id="304" r:id="rId64"/>
    <p:sldId id="297" r:id="rId65"/>
    <p:sldId id="298" r:id="rId66"/>
    <p:sldId id="268" r:id="rId67"/>
    <p:sldId id="338" r:id="rId68"/>
    <p:sldId id="337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0000"/>
    <a:srgbClr val="FF00FF"/>
    <a:srgbClr val="CC3399"/>
    <a:srgbClr val="0000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6" y="-2348"/>
            <a:ext cx="9140874" cy="68603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8520" y="-2349"/>
            <a:ext cx="9252520" cy="6860347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КОНЦЕПТУАЛЬНОЕ </a:t>
            </a:r>
            <a:r>
              <a:rPr lang="ru-RU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ОСМЫСЛЕНИЕ ОБСКО-УГОРСКОЙ ЛИТЕРАТУРЫ</a:t>
            </a:r>
            <a:r>
              <a:rPr lang="ru-RU" sz="5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0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192" y="41612"/>
            <a:ext cx="4828450" cy="682811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«Её парализовала </a:t>
            </a:r>
            <a:r>
              <a:rPr lang="ru-RU" b="1" dirty="0">
                <a:solidFill>
                  <a:srgbClr val="FF00FF"/>
                </a:solidFill>
              </a:rPr>
              <a:t>мысль</a:t>
            </a:r>
            <a:r>
              <a:rPr lang="ru-RU" b="1" dirty="0">
                <a:solidFill>
                  <a:srgbClr val="0000FF"/>
                </a:solidFill>
              </a:rPr>
              <a:t>: ‟Камни летят на моих де­ток!” Дочери Анна и Мария тоже замерли от испуга и неожиданности</a:t>
            </a:r>
            <a:r>
              <a:rPr lang="ru-RU" b="1" dirty="0" smtClean="0">
                <a:solidFill>
                  <a:srgbClr val="0000FF"/>
                </a:solidFill>
              </a:rPr>
              <a:t>”…»; </a:t>
            </a:r>
            <a:endParaRPr lang="ru-RU" b="1" dirty="0">
              <a:solidFill>
                <a:srgbClr val="0000FF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«И </a:t>
            </a:r>
            <a:r>
              <a:rPr lang="ru-RU" b="1" dirty="0">
                <a:solidFill>
                  <a:srgbClr val="FF00FF"/>
                </a:solidFill>
              </a:rPr>
              <a:t>мысль</a:t>
            </a:r>
            <a:r>
              <a:rPr lang="ru-RU" b="1" dirty="0">
                <a:solidFill>
                  <a:srgbClr val="0000FF"/>
                </a:solidFill>
              </a:rPr>
              <a:t> её ходила от прошлого к будущему. Потом она вспомнила, как несколько лет назад в селе­нии впервые появился чудной русский — Белый</a:t>
            </a:r>
            <a:r>
              <a:rPr lang="ru-RU" b="1" dirty="0" smtClean="0">
                <a:solidFill>
                  <a:srgbClr val="0000FF"/>
                </a:solidFill>
              </a:rPr>
              <a:t>…»;</a:t>
            </a:r>
            <a:endParaRPr lang="ru-RU" b="1" dirty="0">
              <a:solidFill>
                <a:srgbClr val="0000FF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«Ехала Матерь и всё </a:t>
            </a:r>
            <a:r>
              <a:rPr lang="ru-RU" b="1" dirty="0" err="1">
                <a:solidFill>
                  <a:srgbClr val="0000FF"/>
                </a:solidFill>
              </a:rPr>
              <a:t>поплакивала</a:t>
            </a:r>
            <a:r>
              <a:rPr lang="ru-RU" b="1" dirty="0">
                <a:solidFill>
                  <a:srgbClr val="0000FF"/>
                </a:solidFill>
              </a:rPr>
              <a:t>, тихонько, чтобы не напугать детей. Слишком свежа была рана в сердце Матери, всё кровоточила и ныла, как только её </a:t>
            </a:r>
            <a:r>
              <a:rPr lang="ru-RU" b="1" dirty="0">
                <a:solidFill>
                  <a:srgbClr val="FF00FF"/>
                </a:solidFill>
              </a:rPr>
              <a:t>мысль</a:t>
            </a:r>
            <a:r>
              <a:rPr lang="ru-RU" b="1" dirty="0">
                <a:solidFill>
                  <a:srgbClr val="0000FF"/>
                </a:solidFill>
              </a:rPr>
              <a:t> возвращалась к гибели дочери</a:t>
            </a:r>
            <a:r>
              <a:rPr lang="ru-RU" b="1" dirty="0" smtClean="0">
                <a:solidFill>
                  <a:srgbClr val="0000FF"/>
                </a:solidFill>
              </a:rPr>
              <a:t>…»;</a:t>
            </a:r>
            <a:endParaRPr lang="ru-RU" b="1" dirty="0">
              <a:solidFill>
                <a:srgbClr val="0000FF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«Настало утро, когда Матерь Детей не смогла подняться на ноги. Она лежала на спине у костра и смотрела на высокое весеннее небо, на восходящее золотистое солн­це, на рыже-зелёные верхушки боровых сосен и не хо­тела смириться с </a:t>
            </a:r>
            <a:r>
              <a:rPr lang="ru-RU" b="1" dirty="0">
                <a:solidFill>
                  <a:srgbClr val="FF00FF"/>
                </a:solidFill>
              </a:rPr>
              <a:t>мыслью</a:t>
            </a:r>
            <a:r>
              <a:rPr lang="ru-RU" b="1" dirty="0">
                <a:solidFill>
                  <a:srgbClr val="0000FF"/>
                </a:solidFill>
              </a:rPr>
              <a:t>, что пришёл конец</a:t>
            </a:r>
            <a:r>
              <a:rPr lang="ru-RU" b="1" dirty="0" smtClean="0">
                <a:solidFill>
                  <a:srgbClr val="0000FF"/>
                </a:solidFill>
              </a:rPr>
              <a:t>…» </a:t>
            </a: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80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" y="60668"/>
            <a:ext cx="9120406" cy="67366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«Ночью она призывала на помощь Месяца-старика. Он тоже был богом. Во всех молитвах его связывали с Солнцем, подразумевая, что они муж и жена. Обраща­ясь к ним, говорили: ‟Месяц-с-Солнцем (или Солнце-с-Месяцем), взор свой на землю, на нас обратите”. Сей­час Матерь посылала </a:t>
            </a:r>
            <a:r>
              <a:rPr lang="ru-RU" b="1" dirty="0">
                <a:solidFill>
                  <a:srgbClr val="FF00FF"/>
                </a:solidFill>
              </a:rPr>
              <a:t>мысль-молитву</a:t>
            </a:r>
            <a:r>
              <a:rPr lang="ru-RU" b="1" dirty="0">
                <a:solidFill>
                  <a:srgbClr val="0000FF"/>
                </a:solidFill>
              </a:rPr>
              <a:t>: ‟Месяц-старик, со своей высоты на меня взгляни, силы мне дай и дух мой укрепи, до человеческого жилья добраться помо­ги!” Месяц, из-за тучек то открывая, то закрывая по­ловину своего лица, размышлял. Но женщина чувствовала, что он не оставит её в беде</a:t>
            </a:r>
            <a:r>
              <a:rPr lang="ru-RU" b="1" dirty="0" smtClean="0">
                <a:solidFill>
                  <a:srgbClr val="0000FF"/>
                </a:solidFill>
              </a:rPr>
              <a:t>…»;</a:t>
            </a:r>
            <a:endParaRPr lang="ru-RU" b="1" dirty="0">
              <a:solidFill>
                <a:srgbClr val="0000FF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«Оторвалась от неё последняя родимая кровиночка. Последняя. Она сама оторвала его от себя. И он отправился в путь то ли нав­стречу жизни, то ли навстречу... гибели. Гибели? Нет, нет! Только не гибели!.. Эта </a:t>
            </a:r>
            <a:r>
              <a:rPr lang="ru-RU" b="1" dirty="0">
                <a:solidFill>
                  <a:srgbClr val="FF00FF"/>
                </a:solidFill>
              </a:rPr>
              <a:t>мысль</a:t>
            </a:r>
            <a:r>
              <a:rPr lang="ru-RU" b="1" dirty="0">
                <a:solidFill>
                  <a:srgbClr val="0000FF"/>
                </a:solidFill>
              </a:rPr>
              <a:t> резанула её по сердцу так больно, что она закричала на всё заснежен­ное пространство, встала на колени и попыталась по­бежать за сыночком, чтобы остановить, вернуть его</a:t>
            </a:r>
            <a:r>
              <a:rPr lang="ru-RU" b="1" dirty="0" smtClean="0">
                <a:solidFill>
                  <a:srgbClr val="0000FF"/>
                </a:solidFill>
              </a:rPr>
              <a:t>…»;</a:t>
            </a:r>
            <a:endParaRPr lang="ru-RU" b="1" dirty="0">
              <a:solidFill>
                <a:srgbClr val="0000F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399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0"/>
            <a:ext cx="4828450" cy="681591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Когда совсем запыхалась, она сделала передыш­ку. Положила голову на согнутую руку, закрыла глаза и направила </a:t>
            </a:r>
            <a:r>
              <a:rPr lang="ru-RU" b="1" dirty="0">
                <a:solidFill>
                  <a:srgbClr val="FF00FF"/>
                </a:solidFill>
              </a:rPr>
              <a:t>мысль-вопрос</a:t>
            </a:r>
            <a:r>
              <a:rPr lang="ru-RU" b="1" dirty="0">
                <a:solidFill>
                  <a:srgbClr val="0000FF"/>
                </a:solidFill>
              </a:rPr>
              <a:t> Божьей Матери: </a:t>
            </a:r>
          </a:p>
          <a:p>
            <a:r>
              <a:rPr lang="ru-RU" b="1" dirty="0">
                <a:solidFill>
                  <a:srgbClr val="0000FF"/>
                </a:solidFill>
              </a:rPr>
              <a:t>— Как мой Савва?! </a:t>
            </a:r>
          </a:p>
          <a:p>
            <a:r>
              <a:rPr lang="ru-RU" b="1" dirty="0">
                <a:solidFill>
                  <a:srgbClr val="0000FF"/>
                </a:solidFill>
              </a:rPr>
              <a:t>— Жив, — ответила Богоматерь. </a:t>
            </a:r>
          </a:p>
          <a:p>
            <a:r>
              <a:rPr lang="ru-RU" b="1" dirty="0">
                <a:solidFill>
                  <a:srgbClr val="0000FF"/>
                </a:solidFill>
              </a:rPr>
              <a:t>— Где он? </a:t>
            </a:r>
          </a:p>
          <a:p>
            <a:r>
              <a:rPr lang="ru-RU" b="1" dirty="0">
                <a:solidFill>
                  <a:srgbClr val="0000FF"/>
                </a:solidFill>
              </a:rPr>
              <a:t>— У людей. </a:t>
            </a:r>
          </a:p>
          <a:p>
            <a:r>
              <a:rPr lang="ru-RU" b="1" dirty="0">
                <a:solidFill>
                  <a:srgbClr val="0000FF"/>
                </a:solidFill>
              </a:rPr>
              <a:t>— Это хорошо!.. — вздохнула женщина…» (222).</a:t>
            </a:r>
          </a:p>
          <a:p>
            <a:r>
              <a:rPr lang="ru-RU" b="1" dirty="0">
                <a:solidFill>
                  <a:srgbClr val="0000FF"/>
                </a:solidFill>
              </a:rPr>
              <a:t>«И в меркну­щем сознании она ещё долго удерживала </a:t>
            </a:r>
            <a:r>
              <a:rPr lang="ru-RU" b="1" dirty="0">
                <a:solidFill>
                  <a:srgbClr val="FF00FF"/>
                </a:solidFill>
              </a:rPr>
              <a:t>мысль-послание</a:t>
            </a:r>
            <a:r>
              <a:rPr lang="ru-RU" b="1" dirty="0">
                <a:solidFill>
                  <a:srgbClr val="0000FF"/>
                </a:solidFill>
              </a:rPr>
              <a:t> своим ушедшим детям: я иду к вам...» (227).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459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653" y="0"/>
            <a:ext cx="4346825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Такое художественное исследование мысли героини (примеров может и больше) и, разумеется, не только этот мотив не позволяет видеть в романе Еремея Айпина только историческую хронику или документальное свидетельство о происходивших в 30-е годы событиях. Он создаёт </a:t>
            </a:r>
            <a:r>
              <a:rPr lang="ru-RU" b="1" i="1" dirty="0">
                <a:solidFill>
                  <a:srgbClr val="FF00FF"/>
                </a:solidFill>
              </a:rPr>
              <a:t>свой, новый мир, свою «вторую реальность», </a:t>
            </a:r>
            <a:r>
              <a:rPr lang="ru-RU" b="1" dirty="0">
                <a:solidFill>
                  <a:srgbClr val="CC0000"/>
                </a:solidFill>
              </a:rPr>
              <a:t>в основе которой вполне документальные события, но уравнивать реальность с созданным в романе художественным миром нельзя.</a:t>
            </a:r>
          </a:p>
          <a:p>
            <a:endParaRPr lang="ru-RU" b="1" dirty="0">
              <a:solidFill>
                <a:srgbClr val="CC0000"/>
              </a:solidFill>
            </a:endParaRPr>
          </a:p>
          <a:p>
            <a:endParaRPr lang="ru-RU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5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957" y="0"/>
            <a:ext cx="4834547" cy="683420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08504" cy="685800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Создание «второй реальности», своего, нового мира, даже когда в основе этого мира - вполне </a:t>
            </a:r>
            <a:r>
              <a:rPr lang="ru-RU" b="1" dirty="0">
                <a:solidFill>
                  <a:srgbClr val="CC0000"/>
                </a:solidFill>
              </a:rPr>
              <a:t>документальные события, </a:t>
            </a:r>
            <a:r>
              <a:rPr lang="ru-RU" b="1" dirty="0" smtClean="0">
                <a:solidFill>
                  <a:srgbClr val="CC0000"/>
                </a:solidFill>
              </a:rPr>
              <a:t>служит формированию </a:t>
            </a:r>
            <a:r>
              <a:rPr lang="ru-RU" b="1" dirty="0">
                <a:solidFill>
                  <a:srgbClr val="CC0000"/>
                </a:solidFill>
              </a:rPr>
              <a:t>гармоничных отношений человека с окружающим миром, </a:t>
            </a:r>
            <a:r>
              <a:rPr lang="ru-RU" b="1" dirty="0" smtClean="0">
                <a:solidFill>
                  <a:srgbClr val="CC0000"/>
                </a:solidFill>
              </a:rPr>
              <a:t>реализации многоаспектного диалога, формированию способности к наслаждению от общения </a:t>
            </a:r>
            <a:r>
              <a:rPr lang="ru-RU" b="1" dirty="0">
                <a:solidFill>
                  <a:srgbClr val="CC0000"/>
                </a:solidFill>
              </a:rPr>
              <a:t>с миром </a:t>
            </a:r>
            <a:r>
              <a:rPr lang="ru-RU" b="1" dirty="0" smtClean="0">
                <a:solidFill>
                  <a:srgbClr val="CC0000"/>
                </a:solidFill>
              </a:rPr>
              <a:t>искусства.</a:t>
            </a:r>
          </a:p>
          <a:p>
            <a:r>
              <a:rPr lang="ru-RU" b="1" dirty="0" smtClean="0">
                <a:solidFill>
                  <a:srgbClr val="6600FF"/>
                </a:solidFill>
              </a:rPr>
              <a:t>Именно с этой позиции можно проанализировать колыбельные </a:t>
            </a:r>
            <a:r>
              <a:rPr lang="ru-RU" b="1" dirty="0">
                <a:solidFill>
                  <a:srgbClr val="6600FF"/>
                </a:solidFill>
              </a:rPr>
              <a:t>песни или загадки, сказки, стихи для </a:t>
            </a:r>
            <a:r>
              <a:rPr lang="ru-RU" b="1" dirty="0" smtClean="0">
                <a:solidFill>
                  <a:srgbClr val="6600FF"/>
                </a:solidFill>
              </a:rPr>
              <a:t>детей и взрослых, романы, повести и сказки </a:t>
            </a:r>
            <a:r>
              <a:rPr lang="ru-RU" b="1" dirty="0">
                <a:solidFill>
                  <a:srgbClr val="6600FF"/>
                </a:solidFill>
              </a:rPr>
              <a:t>М</a:t>
            </a:r>
            <a:r>
              <a:rPr lang="ru-RU" b="1" dirty="0" smtClean="0">
                <a:solidFill>
                  <a:srgbClr val="6600FF"/>
                </a:solidFill>
              </a:rPr>
              <a:t>. Волдиной и Е. Айпина, </a:t>
            </a:r>
            <a:r>
              <a:rPr lang="ru-RU" b="1" dirty="0">
                <a:solidFill>
                  <a:srgbClr val="6600FF"/>
                </a:solidFill>
              </a:rPr>
              <a:t>Ю. Шесталова </a:t>
            </a:r>
            <a:r>
              <a:rPr lang="ru-RU" b="1" dirty="0" smtClean="0">
                <a:solidFill>
                  <a:srgbClr val="6600FF"/>
                </a:solidFill>
              </a:rPr>
              <a:t>и А. Тарханова, Р. Ругина и С. Динисламовой…</a:t>
            </a:r>
          </a:p>
          <a:p>
            <a:r>
              <a:rPr lang="ru-RU" b="1" dirty="0" smtClean="0">
                <a:solidFill>
                  <a:srgbClr val="FF3300"/>
                </a:solidFill>
              </a:rPr>
              <a:t>И в </a:t>
            </a:r>
            <a:r>
              <a:rPr lang="ru-RU" b="1" dirty="0">
                <a:solidFill>
                  <a:srgbClr val="FF3300"/>
                </a:solidFill>
              </a:rPr>
              <a:t>любом случае каждое литературное произведение </a:t>
            </a:r>
            <a:r>
              <a:rPr lang="ru-RU" b="1" dirty="0" smtClean="0">
                <a:solidFill>
                  <a:srgbClr val="FF3300"/>
                </a:solidFill>
              </a:rPr>
              <a:t>необходимо рассматривать и как попытку </a:t>
            </a:r>
            <a:r>
              <a:rPr lang="ru-RU" b="1" dirty="0">
                <a:solidFill>
                  <a:srgbClr val="FF3300"/>
                </a:solidFill>
              </a:rPr>
              <a:t>формирования основных национально-культурных ценностей, и </a:t>
            </a:r>
            <a:r>
              <a:rPr lang="ru-RU" b="1" dirty="0" smtClean="0">
                <a:solidFill>
                  <a:srgbClr val="FF3300"/>
                </a:solidFill>
              </a:rPr>
              <a:t>как стремление </a:t>
            </a:r>
            <a:r>
              <a:rPr lang="ru-RU" b="1" dirty="0">
                <a:solidFill>
                  <a:srgbClr val="FF3300"/>
                </a:solidFill>
              </a:rPr>
              <a:t>гармонизировать отношения (не только формирующейся личности) с окружающим миром. </a:t>
            </a:r>
          </a:p>
        </p:txBody>
      </p:sp>
    </p:spTree>
    <p:extLst>
      <p:ext uri="{BB962C8B-B14F-4D97-AF65-F5344CB8AC3E}">
        <p14:creationId xmlns:p14="http://schemas.microsoft.com/office/powerpoint/2010/main" val="426290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555" y="335012"/>
            <a:ext cx="9291109" cy="618797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Выстраивать жизнь на принципах гармонии с окружающим миром учат, к примеру, </a:t>
            </a:r>
            <a:r>
              <a:rPr lang="ru-RU" b="1" dirty="0" smtClean="0">
                <a:solidFill>
                  <a:srgbClr val="CC0000"/>
                </a:solidFill>
              </a:rPr>
              <a:t>уже сказки</a:t>
            </a:r>
            <a:r>
              <a:rPr lang="ru-RU" b="1" dirty="0">
                <a:solidFill>
                  <a:srgbClr val="CC0000"/>
                </a:solidFill>
              </a:rPr>
              <a:t>, такие как </a:t>
            </a:r>
            <a:r>
              <a:rPr lang="ru-RU" b="1" dirty="0">
                <a:solidFill>
                  <a:srgbClr val="6600FF"/>
                </a:solidFill>
              </a:rPr>
              <a:t>«Мышка на промысле»</a:t>
            </a:r>
            <a:r>
              <a:rPr lang="ru-RU" b="1" dirty="0">
                <a:solidFill>
                  <a:srgbClr val="CC0000"/>
                </a:solidFill>
              </a:rPr>
              <a:t> и </a:t>
            </a:r>
            <a:r>
              <a:rPr lang="ru-RU" b="1" dirty="0">
                <a:solidFill>
                  <a:srgbClr val="6600FF"/>
                </a:solidFill>
              </a:rPr>
              <a:t>«Богатырь»</a:t>
            </a:r>
            <a:r>
              <a:rPr lang="ru-RU" b="1" dirty="0">
                <a:solidFill>
                  <a:srgbClr val="CC0000"/>
                </a:solidFill>
              </a:rPr>
              <a:t> у народа ханты. </a:t>
            </a:r>
            <a:endParaRPr lang="ru-RU" b="1" dirty="0" smtClean="0">
              <a:solidFill>
                <a:srgbClr val="CC0000"/>
              </a:solidFill>
            </a:endParaRPr>
          </a:p>
          <a:p>
            <a:r>
              <a:rPr lang="ru-RU" b="1" dirty="0" smtClean="0">
                <a:solidFill>
                  <a:srgbClr val="CC0000"/>
                </a:solidFill>
              </a:rPr>
              <a:t>Первая </a:t>
            </a:r>
            <a:r>
              <a:rPr lang="ru-RU" b="1" dirty="0">
                <a:solidFill>
                  <a:srgbClr val="CC0000"/>
                </a:solidFill>
              </a:rPr>
              <a:t>рассказывает о том, как опасно желать гибель другому, особенно если за ним нет никакой вины, а есть только предсказание его будущего величия. </a:t>
            </a:r>
            <a:endParaRPr lang="ru-RU" b="1" dirty="0" smtClean="0">
              <a:solidFill>
                <a:srgbClr val="CC0000"/>
              </a:solidFill>
            </a:endParaRPr>
          </a:p>
          <a:p>
            <a:r>
              <a:rPr lang="ru-RU" b="1" dirty="0" smtClean="0">
                <a:solidFill>
                  <a:srgbClr val="CC0000"/>
                </a:solidFill>
              </a:rPr>
              <a:t>А </a:t>
            </a:r>
            <a:r>
              <a:rPr lang="ru-RU" b="1" dirty="0">
                <a:solidFill>
                  <a:srgbClr val="CC0000"/>
                </a:solidFill>
              </a:rPr>
              <a:t>вторая повествует  о том, как важно довольствоваться малым, но тем, что есть: мышка, которая отправилась осетров добывать, отказалась поначалу от угощения щучьим и утиным мясом, однако в финале она </a:t>
            </a:r>
            <a:r>
              <a:rPr lang="ru-RU" b="1" dirty="0">
                <a:solidFill>
                  <a:srgbClr val="FF00FF"/>
                </a:solidFill>
              </a:rPr>
              <a:t>«забыла осетров добывать»</a:t>
            </a:r>
            <a:r>
              <a:rPr lang="ru-RU" b="1" dirty="0">
                <a:solidFill>
                  <a:srgbClr val="CC0000"/>
                </a:solidFill>
              </a:rPr>
              <a:t> и готова к тому, чтобы ей	достался </a:t>
            </a:r>
            <a:r>
              <a:rPr lang="ru-RU" b="1" dirty="0">
                <a:solidFill>
                  <a:srgbClr val="FF00FF"/>
                </a:solidFill>
              </a:rPr>
              <a:t>«хоть щучий плавник, хоть утиная косточка».	</a:t>
            </a:r>
            <a:r>
              <a:rPr lang="ru-RU" b="1" dirty="0">
                <a:solidFill>
                  <a:srgbClr val="CC0000"/>
                </a:solidFill>
              </a:rPr>
              <a:t>				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552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176502"/>
            <a:ext cx="9108213" cy="650499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Мансийская сказка </a:t>
            </a:r>
            <a:r>
              <a:rPr lang="ru-RU" b="1" dirty="0">
                <a:solidFill>
                  <a:srgbClr val="6600FF"/>
                </a:solidFill>
              </a:rPr>
              <a:t>«Отчего у зайца длинные уши»</a:t>
            </a:r>
            <a:r>
              <a:rPr lang="ru-RU" b="1" dirty="0">
                <a:solidFill>
                  <a:srgbClr val="CC0000"/>
                </a:solidFill>
              </a:rPr>
              <a:t> убеждает в том, что в этом мире необходимо научиться выбирать и дела, и модель поведения, и привилегии по себе. Знакомые с этой сказкой слушатели и читатели через какое-то время встретятся с шутливо ироническим обращением Городничего к квартальному в комедии «Ревизор» (1836) Н. В. Гоголя: «Не по чину берёшь!». </a:t>
            </a:r>
            <a:endParaRPr lang="ru-RU" b="1" dirty="0" smtClean="0">
              <a:solidFill>
                <a:srgbClr val="CC0000"/>
              </a:solidFill>
            </a:endParaRPr>
          </a:p>
          <a:p>
            <a:r>
              <a:rPr lang="ru-RU" b="1" dirty="0" smtClean="0">
                <a:solidFill>
                  <a:srgbClr val="FF3300"/>
                </a:solidFill>
              </a:rPr>
              <a:t>Эта </a:t>
            </a:r>
            <a:r>
              <a:rPr lang="ru-RU" b="1" dirty="0">
                <a:solidFill>
                  <a:srgbClr val="FF3300"/>
                </a:solidFill>
              </a:rPr>
              <a:t>же сказка предупреждает о том, к каким неприятностям может привести привычка подслушивать чужие разговоры.		</a:t>
            </a:r>
          </a:p>
        </p:txBody>
      </p:sp>
    </p:spTree>
    <p:extLst>
      <p:ext uri="{BB962C8B-B14F-4D97-AF65-F5344CB8AC3E}">
        <p14:creationId xmlns:p14="http://schemas.microsoft.com/office/powerpoint/2010/main" val="351347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079" y="-9442"/>
            <a:ext cx="5547841" cy="687688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08504" cy="6858000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CC0000"/>
                </a:solidFill>
              </a:rPr>
              <a:t>О гармонии в отношениях с окружающим миром говорят </a:t>
            </a:r>
            <a:r>
              <a:rPr lang="ru-RU" sz="4400" b="1" dirty="0" smtClean="0">
                <a:solidFill>
                  <a:srgbClr val="CC0000"/>
                </a:solidFill>
              </a:rPr>
              <a:t>все авторы обско-угорских литератур. Именно об этих </a:t>
            </a:r>
            <a:r>
              <a:rPr lang="ru-RU" sz="4400" b="1" i="1" dirty="0" smtClean="0">
                <a:solidFill>
                  <a:srgbClr val="FF00FF"/>
                </a:solidFill>
              </a:rPr>
              <a:t>гармоничных </a:t>
            </a:r>
            <a:r>
              <a:rPr lang="ru-RU" sz="4400" b="1" i="1" dirty="0">
                <a:solidFill>
                  <a:srgbClr val="FF00FF"/>
                </a:solidFill>
              </a:rPr>
              <a:t>отношениях </a:t>
            </a:r>
            <a:r>
              <a:rPr lang="ru-RU" sz="4400" b="1" dirty="0">
                <a:solidFill>
                  <a:srgbClr val="CC0000"/>
                </a:solidFill>
              </a:rPr>
              <a:t>с окружающим миром проникновенные строки Ювана Шесталова из стихотворения 1955 года: </a:t>
            </a:r>
          </a:p>
          <a:p>
            <a:endParaRPr lang="ru-RU" sz="4400" b="1" dirty="0">
              <a:solidFill>
                <a:srgbClr val="CC0000"/>
              </a:solidFill>
            </a:endParaRPr>
          </a:p>
          <a:p>
            <a:endParaRPr lang="ru-RU" sz="44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0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0" y="27384"/>
            <a:ext cx="9135879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rgbClr val="0000FF"/>
              </a:solidFill>
            </a:endParaRPr>
          </a:p>
          <a:p>
            <a:r>
              <a:rPr lang="ru-RU" sz="4000" b="1" dirty="0" smtClean="0">
                <a:solidFill>
                  <a:srgbClr val="0000FF"/>
                </a:solidFill>
              </a:rPr>
              <a:t>Сосен </a:t>
            </a:r>
            <a:r>
              <a:rPr lang="ru-RU" sz="4000" b="1" dirty="0">
                <a:solidFill>
                  <a:srgbClr val="0000FF"/>
                </a:solidFill>
              </a:rPr>
              <a:t>мёрзлый звон над нами		</a:t>
            </a:r>
            <a:r>
              <a:rPr lang="ru-RU" sz="4000" b="1" dirty="0" smtClean="0">
                <a:solidFill>
                  <a:srgbClr val="0000FF"/>
                </a:solidFill>
              </a:rPr>
              <a:t>Слышится </a:t>
            </a:r>
            <a:r>
              <a:rPr lang="ru-RU" sz="4000" b="1" dirty="0">
                <a:solidFill>
                  <a:srgbClr val="0000FF"/>
                </a:solidFill>
              </a:rPr>
              <a:t>в тиши.					</a:t>
            </a:r>
            <a:r>
              <a:rPr lang="ru-RU" sz="4000" b="1" dirty="0" smtClean="0">
                <a:solidFill>
                  <a:srgbClr val="0000FF"/>
                </a:solidFill>
              </a:rPr>
              <a:t>Стынут </a:t>
            </a:r>
            <a:r>
              <a:rPr lang="ru-RU" sz="4000" b="1" dirty="0">
                <a:solidFill>
                  <a:srgbClr val="0000FF"/>
                </a:solidFill>
              </a:rPr>
              <a:t>в тёплой снежной яме		</a:t>
            </a:r>
            <a:r>
              <a:rPr lang="ru-RU" sz="4000" b="1" dirty="0" smtClean="0">
                <a:solidFill>
                  <a:srgbClr val="0000FF"/>
                </a:solidFill>
              </a:rPr>
              <a:t>Три </a:t>
            </a:r>
            <a:r>
              <a:rPr lang="ru-RU" sz="4000" b="1" dirty="0">
                <a:solidFill>
                  <a:srgbClr val="0000FF"/>
                </a:solidFill>
              </a:rPr>
              <a:t>живых души.					</a:t>
            </a:r>
            <a:r>
              <a:rPr lang="ru-RU" sz="4000" b="1" dirty="0" smtClean="0">
                <a:solidFill>
                  <a:srgbClr val="0000FF"/>
                </a:solidFill>
              </a:rPr>
              <a:t>Три </a:t>
            </a:r>
            <a:r>
              <a:rPr lang="ru-RU" sz="4000" b="1" dirty="0">
                <a:solidFill>
                  <a:srgbClr val="0000FF"/>
                </a:solidFill>
              </a:rPr>
              <a:t>души на белом свете:			</a:t>
            </a:r>
            <a:r>
              <a:rPr lang="ru-RU" sz="4000" b="1" dirty="0" smtClean="0">
                <a:solidFill>
                  <a:srgbClr val="0000FF"/>
                </a:solidFill>
              </a:rPr>
              <a:t>Мама</a:t>
            </a:r>
            <a:r>
              <a:rPr lang="ru-RU" sz="4000" b="1" dirty="0">
                <a:solidFill>
                  <a:srgbClr val="0000FF"/>
                </a:solidFill>
              </a:rPr>
              <a:t>, я и пёс.						</a:t>
            </a:r>
            <a:r>
              <a:rPr lang="ru-RU" sz="4000" b="1" dirty="0" smtClean="0">
                <a:solidFill>
                  <a:srgbClr val="0000FF"/>
                </a:solidFill>
              </a:rPr>
              <a:t>Нам </a:t>
            </a:r>
            <a:r>
              <a:rPr lang="ru-RU" sz="4000" b="1" dirty="0">
                <a:solidFill>
                  <a:srgbClr val="0000FF"/>
                </a:solidFill>
              </a:rPr>
              <a:t>уснуть в попутной яме				Не даёт мороз</a:t>
            </a:r>
            <a:r>
              <a:rPr lang="ru-RU" sz="4000" b="1" dirty="0" smtClean="0">
                <a:solidFill>
                  <a:srgbClr val="0000FF"/>
                </a:solidFill>
              </a:rPr>
              <a:t>...</a:t>
            </a:r>
            <a:endParaRPr lang="ru-RU" sz="4000" b="1" dirty="0">
              <a:solidFill>
                <a:srgbClr val="0000FF"/>
              </a:solidFill>
            </a:endParaRPr>
          </a:p>
          <a:p>
            <a:endParaRPr lang="ru-RU" b="1" dirty="0">
              <a:solidFill>
                <a:srgbClr val="0000FF"/>
              </a:solidFill>
            </a:endParaRPr>
          </a:p>
          <a:p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2516" y="404664"/>
            <a:ext cx="9181020" cy="612068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b="1" dirty="0">
                <a:solidFill>
                  <a:srgbClr val="CC0000"/>
                </a:solidFill>
              </a:rPr>
              <a:t>Или не менее выразительно о гармонии в мире людей у него же:</a:t>
            </a:r>
          </a:p>
          <a:p>
            <a:endParaRPr lang="ru-RU" sz="4000" b="1" dirty="0" smtClean="0">
              <a:solidFill>
                <a:srgbClr val="0000FF"/>
              </a:solidFill>
            </a:endParaRPr>
          </a:p>
          <a:p>
            <a:r>
              <a:rPr lang="ru-RU" sz="4000" b="1" dirty="0" smtClean="0">
                <a:solidFill>
                  <a:srgbClr val="0000FF"/>
                </a:solidFill>
              </a:rPr>
              <a:t>Если </a:t>
            </a:r>
            <a:r>
              <a:rPr lang="ru-RU" sz="4000" b="1" dirty="0">
                <a:solidFill>
                  <a:srgbClr val="0000FF"/>
                </a:solidFill>
              </a:rPr>
              <a:t>бы солнечную ласку			          </a:t>
            </a:r>
          </a:p>
          <a:p>
            <a:r>
              <a:rPr lang="ru-RU" sz="4000" b="1" dirty="0">
                <a:solidFill>
                  <a:srgbClr val="0000FF"/>
                </a:solidFill>
              </a:rPr>
              <a:t> Я в глазах людей не встретил,		            Где бы взял я светлой краски,		                Чтоб писать стихи вот эти</a:t>
            </a:r>
            <a:r>
              <a:rPr lang="ru-RU" sz="4000" b="1" dirty="0" smtClean="0">
                <a:solidFill>
                  <a:srgbClr val="0000FF"/>
                </a:solidFill>
              </a:rPr>
              <a:t>?</a:t>
            </a:r>
            <a:endParaRPr lang="ru-RU" sz="4000" b="1" dirty="0">
              <a:solidFill>
                <a:srgbClr val="0000FF"/>
              </a:solidFill>
            </a:endParaRPr>
          </a:p>
          <a:p>
            <a:endParaRPr lang="ru-RU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2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3346"/>
            <a:ext cx="9138696" cy="686469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9036496" cy="6858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C0000"/>
                </a:solidFill>
              </a:rPr>
              <a:t>Концептуальное осмысление текста или корпуса текстов открывает возможности </a:t>
            </a:r>
            <a:r>
              <a:rPr lang="ru-RU" sz="4000" b="1" i="1" dirty="0" smtClean="0">
                <a:solidFill>
                  <a:srgbClr val="FF00FF"/>
                </a:solidFill>
              </a:rPr>
              <a:t>анализа возможного многообразия </a:t>
            </a:r>
            <a:r>
              <a:rPr lang="ru-RU" sz="4000" b="1" i="1" dirty="0">
                <a:solidFill>
                  <a:srgbClr val="FF00FF"/>
                </a:solidFill>
              </a:rPr>
              <a:t>содержания и смысловой </a:t>
            </a:r>
            <a:r>
              <a:rPr lang="ru-RU" sz="4000" b="1" i="1" dirty="0" smtClean="0">
                <a:solidFill>
                  <a:srgbClr val="FF00FF"/>
                </a:solidFill>
              </a:rPr>
              <a:t>наполненности, выявления своеобразия картины мира и особенностей мировосприятия </a:t>
            </a:r>
            <a:r>
              <a:rPr lang="ru-RU" sz="4000" b="1" dirty="0" smtClean="0">
                <a:solidFill>
                  <a:srgbClr val="CC0000"/>
                </a:solidFill>
              </a:rPr>
              <a:t>как отдельного автора, так и художественной культуры, отражённой в словесном творчестве целого народа.</a:t>
            </a:r>
            <a:endParaRPr lang="ru-RU" sz="4000" b="1" dirty="0">
              <a:solidFill>
                <a:srgbClr val="CC0000"/>
              </a:solidFill>
            </a:endParaRPr>
          </a:p>
          <a:p>
            <a:endParaRPr lang="ru-RU" sz="40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5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53"/>
            <a:ext cx="5309380" cy="708625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И даже когда художественный текст, казалось бы,  не заключает в себе изображение некоей гармонии, а как раз наоборот, и не обещает её в будущем, он выступает в качестве предупреждения о том, чем может обернуться для человека нарушение и отрицание им же самим законов гармоничного пребывания в этом мире. Такой подход можно назвать изображением от противного. В качестве одного из примеров предупреждения, изображения от противного можно рассматривать стихотворение Ю. Шесталова:</a:t>
            </a:r>
          </a:p>
          <a:p>
            <a:endParaRPr lang="ru-RU" b="1" dirty="0">
              <a:solidFill>
                <a:srgbClr val="CC0000"/>
              </a:solidFill>
            </a:endParaRPr>
          </a:p>
          <a:p>
            <a:endParaRPr lang="ru-RU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66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-22609"/>
            <a:ext cx="512718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1337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Вчера мне во сне 				                    Рассказала Звезда,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С которой я </a:t>
            </a:r>
            <a:r>
              <a:rPr lang="ru-RU" b="1" dirty="0" err="1">
                <a:solidFill>
                  <a:srgbClr val="0000FF"/>
                </a:solidFill>
              </a:rPr>
              <a:t>Стерхом</a:t>
            </a:r>
            <a:r>
              <a:rPr lang="ru-RU" b="1" dirty="0">
                <a:solidFill>
                  <a:srgbClr val="0000FF"/>
                </a:solidFill>
              </a:rPr>
              <a:t>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Явился сюда, 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Что жизнь из Земли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Не сразу уйдёт —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Голод </a:t>
            </a:r>
            <a:r>
              <a:rPr lang="ru-RU" b="1" dirty="0" smtClean="0">
                <a:solidFill>
                  <a:srgbClr val="0000FF"/>
                </a:solidFill>
              </a:rPr>
              <a:t>наступит</a:t>
            </a:r>
            <a:r>
              <a:rPr lang="ru-RU" b="1" dirty="0">
                <a:solidFill>
                  <a:srgbClr val="0000FF"/>
                </a:solidFill>
              </a:rPr>
              <a:t/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А на второй —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Жажда случится, в третий —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Бескрылыми станут птицы.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Начнут на четвёртый —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Так может статься —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Прямоходящие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Пресмыкаться.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006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592" y="0"/>
            <a:ext cx="5078408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957392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На пятый год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На Земле опустелой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Не станет гордых,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Не будет смелых.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/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А дальше —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Хуже.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А дальше —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Ужас.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Когда жена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Не </a:t>
            </a:r>
            <a:r>
              <a:rPr lang="ru-RU" b="1" dirty="0" err="1">
                <a:solidFill>
                  <a:srgbClr val="0000FF"/>
                </a:solidFill>
              </a:rPr>
              <a:t>узна́ет</a:t>
            </a:r>
            <a:r>
              <a:rPr lang="ru-RU" b="1" dirty="0">
                <a:solidFill>
                  <a:srgbClr val="0000FF"/>
                </a:solidFill>
              </a:rPr>
              <a:t> мужа,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Прогонит прочь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И сына, и дочь —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Тогда и наступит 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Ночь.</a:t>
            </a:r>
          </a:p>
        </p:txBody>
      </p:sp>
    </p:spTree>
    <p:extLst>
      <p:ext uri="{BB962C8B-B14F-4D97-AF65-F5344CB8AC3E}">
        <p14:creationId xmlns:p14="http://schemas.microsoft.com/office/powerpoint/2010/main" val="241489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6" y="404664"/>
            <a:ext cx="9073008" cy="604867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C0000"/>
                </a:solidFill>
              </a:rPr>
              <a:t>В основе как творчества, так и его восприятия – представления созидающего и воспринимающего сознания о том, </a:t>
            </a:r>
            <a:r>
              <a:rPr lang="ru-RU" sz="4000" b="1" i="1" dirty="0">
                <a:solidFill>
                  <a:srgbClr val="CC3399"/>
                </a:solidFill>
              </a:rPr>
              <a:t>«что такое хорошо и что такое плохо»</a:t>
            </a:r>
            <a:r>
              <a:rPr lang="ru-RU" sz="4000" b="1" dirty="0">
                <a:solidFill>
                  <a:srgbClr val="CC0000"/>
                </a:solidFill>
              </a:rPr>
              <a:t>, понимание этических, эстетических, культурных ценностей. И в этом понимании присутствуют как индивидуально-личностное, так национальное, общественно значимое начало.</a:t>
            </a:r>
          </a:p>
          <a:p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41498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67" y="908720"/>
            <a:ext cx="9044066" cy="50405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Истоки концептуального осмысления художественного текста лежат в устном народном творчестве, изучение которого является самым надёжным источником получения сведений о художественном сознании народа, его своеобразии.</a:t>
            </a:r>
          </a:p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rgbClr val="FF3300"/>
                </a:solidFill>
              </a:rPr>
              <a:t>Именно в устном народном творчестве лежат основы синкретичности художественного содержания, того, что художественный текст является сочетанием таких начал, как: </a:t>
            </a:r>
            <a:r>
              <a:rPr lang="ru-RU" sz="4800" b="1" i="1" dirty="0" smtClean="0">
                <a:solidFill>
                  <a:srgbClr val="FF00FF"/>
                </a:solidFill>
              </a:rPr>
              <a:t>и</a:t>
            </a:r>
            <a:r>
              <a:rPr lang="ru-RU" altLang="ru-RU" sz="4800" b="1" i="1" dirty="0" smtClean="0">
                <a:solidFill>
                  <a:srgbClr val="FF00FF"/>
                </a:solidFill>
              </a:rPr>
              <a:t>нформационное</a:t>
            </a:r>
            <a:r>
              <a:rPr lang="ru-RU" altLang="ru-RU" sz="4800" b="1" i="1" dirty="0">
                <a:solidFill>
                  <a:srgbClr val="FF00FF"/>
                </a:solidFill>
              </a:rPr>
              <a:t>,</a:t>
            </a:r>
            <a:r>
              <a:rPr lang="ru-RU" altLang="ru-RU" sz="4800" b="1" i="1" dirty="0" smtClean="0">
                <a:solidFill>
                  <a:srgbClr val="FF00FF"/>
                </a:solidFill>
              </a:rPr>
              <a:t> эстетическое</a:t>
            </a:r>
            <a:r>
              <a:rPr lang="ru-RU" altLang="ru-RU" sz="4800" b="1" i="1" dirty="0">
                <a:solidFill>
                  <a:srgbClr val="FF00FF"/>
                </a:solidFill>
              </a:rPr>
              <a:t>,</a:t>
            </a:r>
            <a:r>
              <a:rPr lang="ru-RU" altLang="ru-RU" sz="4800" b="1" i="1" dirty="0" smtClean="0">
                <a:solidFill>
                  <a:srgbClr val="FF00FF"/>
                </a:solidFill>
              </a:rPr>
              <a:t> </a:t>
            </a:r>
            <a:r>
              <a:rPr lang="ru-RU" altLang="ru-RU" sz="4800" b="1" i="1" dirty="0" smtClean="0">
                <a:solidFill>
                  <a:srgbClr val="FF00FF"/>
                </a:solidFill>
              </a:rPr>
              <a:t>и дидактическое</a:t>
            </a:r>
            <a:r>
              <a:rPr lang="ru-RU" altLang="ru-RU" sz="4800" b="1" i="1" dirty="0" smtClean="0">
                <a:solidFill>
                  <a:srgbClr val="FF00FF"/>
                </a:solidFill>
              </a:rPr>
              <a:t>.</a:t>
            </a:r>
            <a:endParaRPr lang="ru-RU" sz="4800" b="1" i="1" dirty="0" smtClean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536" y="124968"/>
            <a:ext cx="9155535" cy="66164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686800" cy="6126163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И такой синкретизм формы и содержания наблюдается в загадках любого народа, к примеру, загадки ханты о лесных обитателях:</a:t>
            </a:r>
          </a:p>
          <a:p>
            <a:r>
              <a:rPr lang="ru-RU" b="1" dirty="0">
                <a:solidFill>
                  <a:srgbClr val="0000FF"/>
                </a:solidFill>
              </a:rPr>
              <a:t>─ Первый год любят, холят, на другой год прогоняют. </a:t>
            </a:r>
          </a:p>
          <a:p>
            <a:r>
              <a:rPr lang="ru-RU" b="1" dirty="0">
                <a:solidFill>
                  <a:srgbClr val="0000FF"/>
                </a:solidFill>
              </a:rPr>
              <a:t>─ У него рога ветвисты, ноги тонки, ноги быстры.</a:t>
            </a:r>
          </a:p>
          <a:p>
            <a:r>
              <a:rPr lang="ru-RU" b="1" dirty="0">
                <a:solidFill>
                  <a:srgbClr val="0000FF"/>
                </a:solidFill>
              </a:rPr>
              <a:t>    Мама </a:t>
            </a:r>
            <a:r>
              <a:rPr lang="ru-RU" b="1" dirty="0" err="1">
                <a:solidFill>
                  <a:srgbClr val="0000FF"/>
                </a:solidFill>
              </a:rPr>
              <a:t>шилами</a:t>
            </a:r>
            <a:r>
              <a:rPr lang="ru-RU" b="1" dirty="0">
                <a:solidFill>
                  <a:srgbClr val="0000FF"/>
                </a:solidFill>
              </a:rPr>
              <a:t>-нитками шьёт чирки </a:t>
            </a:r>
            <a:r>
              <a:rPr lang="ru-RU" b="1" dirty="0" err="1">
                <a:solidFill>
                  <a:srgbClr val="0000FF"/>
                </a:solidFill>
              </a:rPr>
              <a:t>кенчики</a:t>
            </a:r>
            <a:r>
              <a:rPr lang="ru-RU" b="1" dirty="0">
                <a:solidFill>
                  <a:srgbClr val="0000FF"/>
                </a:solidFill>
              </a:rPr>
              <a:t>.</a:t>
            </a:r>
          </a:p>
          <a:p>
            <a:r>
              <a:rPr lang="ru-RU" b="1" dirty="0">
                <a:solidFill>
                  <a:srgbClr val="0000FF"/>
                </a:solidFill>
              </a:rPr>
              <a:t>	─ В лесу покрытые инеем две травинки торчат.</a:t>
            </a:r>
          </a:p>
          <a:p>
            <a:r>
              <a:rPr lang="ru-RU" b="1" dirty="0">
                <a:solidFill>
                  <a:srgbClr val="0000FF"/>
                </a:solidFill>
              </a:rPr>
              <a:t>	─ С четырьмя руками-ногами мужичок в белом </a:t>
            </a:r>
            <a:r>
              <a:rPr lang="ru-RU" b="1" dirty="0" err="1">
                <a:solidFill>
                  <a:srgbClr val="0000FF"/>
                </a:solidFill>
              </a:rPr>
              <a:t>тусе</a:t>
            </a:r>
            <a:r>
              <a:rPr lang="ru-RU" b="1" dirty="0">
                <a:solidFill>
                  <a:srgbClr val="0000FF"/>
                </a:solidFill>
              </a:rPr>
              <a:t> в лесу скачет-прыгает.</a:t>
            </a:r>
          </a:p>
          <a:p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0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048"/>
            <a:ext cx="9143999" cy="686409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b="1" dirty="0">
                <a:solidFill>
                  <a:srgbClr val="CC0000"/>
                </a:solidFill>
              </a:rPr>
              <a:t>Не менее синкретично содержание загадок о растениях:</a:t>
            </a:r>
          </a:p>
          <a:p>
            <a:r>
              <a:rPr lang="ru-RU" sz="4000" b="1" dirty="0">
                <a:solidFill>
                  <a:srgbClr val="0000FF"/>
                </a:solidFill>
              </a:rPr>
              <a:t>─ По бурлящей речке люди с тонкой шеей плывут.</a:t>
            </a:r>
          </a:p>
          <a:p>
            <a:r>
              <a:rPr lang="ru-RU" sz="4000" b="1" dirty="0">
                <a:solidFill>
                  <a:srgbClr val="0000FF"/>
                </a:solidFill>
              </a:rPr>
              <a:t>─ Котёл очень маленький, </a:t>
            </a:r>
            <a:r>
              <a:rPr lang="ru-RU" sz="4000" b="1" dirty="0" err="1">
                <a:solidFill>
                  <a:srgbClr val="0000FF"/>
                </a:solidFill>
              </a:rPr>
              <a:t>соломат</a:t>
            </a:r>
            <a:r>
              <a:rPr lang="ru-RU" sz="4000" b="1" dirty="0">
                <a:solidFill>
                  <a:srgbClr val="0000FF"/>
                </a:solidFill>
              </a:rPr>
              <a:t> очень вкусный.</a:t>
            </a:r>
          </a:p>
          <a:p>
            <a:r>
              <a:rPr lang="ru-RU" sz="4000" b="1" dirty="0">
                <a:solidFill>
                  <a:srgbClr val="0000FF"/>
                </a:solidFill>
              </a:rPr>
              <a:t>─ В чаще леса, в густом урмане люди с красной бородой стоят.</a:t>
            </a:r>
          </a:p>
          <a:p>
            <a:endParaRPr lang="ru-RU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0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396" y="-243408"/>
            <a:ext cx="5477604" cy="727280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Мансийские загадки также несут в своём содержании универсальное сочетание эстетического, информационного и дидактического начал:</a:t>
            </a:r>
          </a:p>
          <a:p>
            <a:r>
              <a:rPr lang="ru-RU" b="1" dirty="0">
                <a:solidFill>
                  <a:srgbClr val="0000FF"/>
                </a:solidFill>
              </a:rPr>
              <a:t>─ Это  крылатый зверёк, он очень маленький, морозов не боится, а от жары убегает.</a:t>
            </a:r>
          </a:p>
          <a:p>
            <a:r>
              <a:rPr lang="ru-RU" b="1" dirty="0">
                <a:solidFill>
                  <a:srgbClr val="0000FF"/>
                </a:solidFill>
              </a:rPr>
              <a:t>─ Журавлиный крик раздаётся.</a:t>
            </a:r>
          </a:p>
          <a:p>
            <a:r>
              <a:rPr lang="ru-RU" b="1" dirty="0">
                <a:solidFill>
                  <a:srgbClr val="0000FF"/>
                </a:solidFill>
              </a:rPr>
              <a:t>    Через семь гор разносится.</a:t>
            </a:r>
          </a:p>
          <a:p>
            <a:r>
              <a:rPr lang="ru-RU" b="1" dirty="0">
                <a:solidFill>
                  <a:srgbClr val="0000FF"/>
                </a:solidFill>
              </a:rPr>
              <a:t>─ Один мужчина из дома выбежит, рубит, рубит, а затем обратно ложится.</a:t>
            </a:r>
          </a:p>
          <a:p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1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64704"/>
            <a:ext cx="9173561" cy="459901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/>
          </a:bodyPr>
          <a:lstStyle/>
          <a:p>
            <a:r>
              <a:rPr lang="ru-RU" sz="3900" b="1" dirty="0">
                <a:solidFill>
                  <a:srgbClr val="CC0000"/>
                </a:solidFill>
              </a:rPr>
              <a:t>В этих загадках также оказывается принципиально важной художественная, эстетическая сторона текста, к примеру рифмовка, о роли которой писала М. В. </a:t>
            </a:r>
            <a:r>
              <a:rPr lang="ru-RU" sz="3900" b="1" dirty="0" err="1">
                <a:solidFill>
                  <a:srgbClr val="CC0000"/>
                </a:solidFill>
              </a:rPr>
              <a:t>Кумаева</a:t>
            </a:r>
            <a:r>
              <a:rPr lang="ru-RU" sz="3900" b="1" dirty="0">
                <a:solidFill>
                  <a:srgbClr val="CC0000"/>
                </a:solidFill>
              </a:rPr>
              <a:t>: </a:t>
            </a:r>
            <a:r>
              <a:rPr lang="ru-RU" sz="3900" b="1" dirty="0">
                <a:solidFill>
                  <a:srgbClr val="0000FF"/>
                </a:solidFill>
              </a:rPr>
              <a:t>«Особое значение приобретают рифмовки на мансийском языке, которые </a:t>
            </a:r>
            <a:r>
              <a:rPr lang="ru-RU" sz="3900" b="1" dirty="0" err="1">
                <a:solidFill>
                  <a:srgbClr val="0000FF"/>
                </a:solidFill>
              </a:rPr>
              <a:t>вербализуются</a:t>
            </a:r>
            <a:r>
              <a:rPr lang="ru-RU" sz="3900" b="1" dirty="0">
                <a:solidFill>
                  <a:srgbClr val="0000FF"/>
                </a:solidFill>
              </a:rPr>
              <a:t> с помощью номинации </a:t>
            </a:r>
            <a:r>
              <a:rPr lang="ru-RU" sz="3900" b="1" dirty="0" err="1">
                <a:solidFill>
                  <a:srgbClr val="0000FF"/>
                </a:solidFill>
              </a:rPr>
              <a:t>ōлы</a:t>
            </a:r>
            <a:r>
              <a:rPr lang="ru-RU" sz="3900" b="1" dirty="0">
                <a:solidFill>
                  <a:srgbClr val="0000FF"/>
                </a:solidFill>
              </a:rPr>
              <a:t> "есть, быть, является</a:t>
            </a:r>
            <a:r>
              <a:rPr lang="ru-RU" sz="3900" b="1" dirty="0" smtClean="0">
                <a:solidFill>
                  <a:srgbClr val="0000FF"/>
                </a:solidFill>
              </a:rPr>
              <a:t>"…»</a:t>
            </a:r>
            <a:endParaRPr lang="ru-RU" sz="3900" b="1" dirty="0">
              <a:solidFill>
                <a:srgbClr val="0000FF"/>
              </a:solidFill>
            </a:endParaRPr>
          </a:p>
          <a:p>
            <a:endParaRPr lang="ru-RU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ru-RU" sz="2600" i="1" dirty="0" err="1" smtClean="0">
                <a:solidFill>
                  <a:srgbClr val="0000FF"/>
                </a:solidFill>
              </a:rPr>
              <a:t>Кумаева</a:t>
            </a:r>
            <a:r>
              <a:rPr lang="ru-RU" sz="2600" i="1" dirty="0" smtClean="0">
                <a:solidFill>
                  <a:srgbClr val="0000FF"/>
                </a:solidFill>
              </a:rPr>
              <a:t> </a:t>
            </a:r>
            <a:r>
              <a:rPr lang="ru-RU" sz="2600" i="1" dirty="0">
                <a:solidFill>
                  <a:srgbClr val="0000FF"/>
                </a:solidFill>
              </a:rPr>
              <a:t>М. В. Особенности языка малых жанров мансийского детского фольклора (на примере </a:t>
            </a:r>
            <a:r>
              <a:rPr lang="ru-RU" sz="2600" i="1" dirty="0" err="1">
                <a:solidFill>
                  <a:srgbClr val="0000FF"/>
                </a:solidFill>
              </a:rPr>
              <a:t>пестушек</a:t>
            </a:r>
            <a:r>
              <a:rPr lang="ru-RU" sz="2600" i="1" dirty="0">
                <a:solidFill>
                  <a:srgbClr val="0000FF"/>
                </a:solidFill>
              </a:rPr>
              <a:t>, </a:t>
            </a:r>
            <a:r>
              <a:rPr lang="ru-RU" sz="2600" i="1" dirty="0" err="1">
                <a:solidFill>
                  <a:srgbClr val="0000FF"/>
                </a:solidFill>
              </a:rPr>
              <a:t>потешек</a:t>
            </a:r>
            <a:r>
              <a:rPr lang="ru-RU" sz="2600" i="1" dirty="0">
                <a:solidFill>
                  <a:srgbClr val="0000FF"/>
                </a:solidFill>
              </a:rPr>
              <a:t>, загадок) // Вестник </a:t>
            </a:r>
            <a:r>
              <a:rPr lang="ru-RU" sz="2600" i="1" dirty="0" err="1">
                <a:solidFill>
                  <a:srgbClr val="0000FF"/>
                </a:solidFill>
              </a:rPr>
              <a:t>угроведения</a:t>
            </a:r>
            <a:r>
              <a:rPr lang="ru-RU" sz="2600" i="1" dirty="0">
                <a:solidFill>
                  <a:srgbClr val="0000FF"/>
                </a:solidFill>
              </a:rPr>
              <a:t>. ─ № 2(21). ─  2015. С. 63.</a:t>
            </a:r>
          </a:p>
          <a:p>
            <a:r>
              <a:rPr lang="ru-RU" dirty="0">
                <a:solidFill>
                  <a:srgbClr val="0000FF"/>
                </a:solidFill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Ещё </a:t>
            </a:r>
            <a:r>
              <a:rPr lang="ru-RU" b="1" dirty="0">
                <a:solidFill>
                  <a:srgbClr val="CC0000"/>
                </a:solidFill>
              </a:rPr>
              <a:t>один принципиально важный момент. </a:t>
            </a:r>
            <a:r>
              <a:rPr lang="ru-RU" b="1" dirty="0" smtClean="0">
                <a:solidFill>
                  <a:srgbClr val="CC0000"/>
                </a:solidFill>
              </a:rPr>
              <a:t>Устное народное творчество является наиболее надёжным хранилищем мифологического сознания народа, его исконно языческого сознания.</a:t>
            </a:r>
          </a:p>
          <a:p>
            <a:r>
              <a:rPr lang="ru-RU" b="1" dirty="0" smtClean="0">
                <a:solidFill>
                  <a:srgbClr val="FF3300"/>
                </a:solidFill>
              </a:rPr>
              <a:t>Это видно на примере </a:t>
            </a:r>
            <a:r>
              <a:rPr lang="ru-RU" b="1" dirty="0" err="1" smtClean="0">
                <a:solidFill>
                  <a:srgbClr val="FF3300"/>
                </a:solidFill>
              </a:rPr>
              <a:t>упоминавшихся</a:t>
            </a:r>
            <a:r>
              <a:rPr lang="ru-RU" b="1" dirty="0" smtClean="0">
                <a:solidFill>
                  <a:srgbClr val="FF3300"/>
                </a:solidFill>
              </a:rPr>
              <a:t> </a:t>
            </a:r>
            <a:r>
              <a:rPr lang="ru-RU" b="1" dirty="0" smtClean="0">
                <a:solidFill>
                  <a:srgbClr val="FF3300"/>
                </a:solidFill>
              </a:rPr>
              <a:t>нами загадок. Они свидетельствуют о том, что считалось плохой приметой или даже просто недопустимым называть важные для языческого сознания вещи, предметы явления и т. п. Нельзя было, к примеру, называть животное, на которое собирались охотиться. В загадках манси медведь неизменно называется </a:t>
            </a:r>
            <a:r>
              <a:rPr lang="ru-RU" b="1" i="1" dirty="0" smtClean="0">
                <a:solidFill>
                  <a:srgbClr val="FF00FF"/>
                </a:solidFill>
              </a:rPr>
              <a:t>«мужчиной».  </a:t>
            </a:r>
            <a:r>
              <a:rPr lang="ru-RU" b="1" dirty="0" smtClean="0">
                <a:solidFill>
                  <a:srgbClr val="0000FF"/>
                </a:solidFill>
              </a:rPr>
              <a:t>(«</a:t>
            </a:r>
            <a:r>
              <a:rPr lang="ru-RU" b="1" dirty="0">
                <a:solidFill>
                  <a:srgbClr val="0000FF"/>
                </a:solidFill>
              </a:rPr>
              <a:t>В глухой лесной чаще один мужчина деньги считая сидит</a:t>
            </a:r>
            <a:r>
              <a:rPr lang="ru-RU" b="1" dirty="0" smtClean="0">
                <a:solidFill>
                  <a:srgbClr val="0000FF"/>
                </a:solidFill>
              </a:rPr>
              <a:t>»)</a:t>
            </a:r>
            <a:endParaRPr lang="ru-RU" b="1" dirty="0">
              <a:solidFill>
                <a:srgbClr val="0000FF"/>
              </a:solidFill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4614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08763"/>
            <a:ext cx="9144793" cy="584047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При этом необходимо исходить из того, что художественный </a:t>
            </a:r>
            <a:r>
              <a:rPr lang="ru-RU" b="1" dirty="0">
                <a:solidFill>
                  <a:srgbClr val="FF0000"/>
                </a:solidFill>
              </a:rPr>
              <a:t>текст является результатом </a:t>
            </a:r>
            <a:r>
              <a:rPr lang="ru-RU" b="1" i="1" dirty="0">
                <a:solidFill>
                  <a:srgbClr val="FF00FF"/>
                </a:solidFill>
              </a:rPr>
              <a:t>деятельности творческого сознания</a:t>
            </a:r>
            <a:r>
              <a:rPr lang="ru-RU" b="1" dirty="0">
                <a:solidFill>
                  <a:srgbClr val="FF0000"/>
                </a:solidFill>
              </a:rPr>
              <a:t> в познании человеком себя в окружающем мире. С другой стороны, он выступает в качестве </a:t>
            </a:r>
            <a:r>
              <a:rPr lang="ru-RU" b="1" i="1" dirty="0">
                <a:solidFill>
                  <a:srgbClr val="FF00FF"/>
                </a:solidFill>
              </a:rPr>
              <a:t>средства, пути гармонизации отношений </a:t>
            </a:r>
            <a:r>
              <a:rPr lang="ru-RU" b="1" dirty="0">
                <a:solidFill>
                  <a:srgbClr val="FF0000"/>
                </a:solidFill>
              </a:rPr>
              <a:t>с этим миром посредством многоаспектного диалога. Стремление к такой гармонизации, ощущение её характерно и для автора, создающего свою </a:t>
            </a:r>
            <a:r>
              <a:rPr lang="ru-RU" sz="4400" b="1" i="1" dirty="0">
                <a:solidFill>
                  <a:srgbClr val="6600FF"/>
                </a:solidFill>
              </a:rPr>
              <a:t>вторую реальность</a:t>
            </a:r>
            <a:r>
              <a:rPr lang="ru-RU" b="1" dirty="0">
                <a:solidFill>
                  <a:srgbClr val="FF0000"/>
                </a:solidFill>
              </a:rPr>
              <a:t>, свой новый мир, и для читателя, который вступает в непосредственное общение с этим миром.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106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6189" y="-14993"/>
            <a:ext cx="6348208" cy="687299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C0000"/>
                </a:solidFill>
              </a:rPr>
              <a:t>Автор литературного произведения акцентирует внимание на ценностных смыслах, получая возможность трансляции этих ценностей искусства в социум, влияния на формирование ценностного сознания читающего человека, общества как современного, так и в исторической перспективе.</a:t>
            </a:r>
          </a:p>
          <a:p>
            <a:r>
              <a:rPr lang="ru-RU" sz="4000" b="1" dirty="0">
                <a:solidFill>
                  <a:srgbClr val="CC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472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87829"/>
            <a:ext cx="8496943" cy="657096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C0000"/>
                </a:solidFill>
              </a:rPr>
              <a:t>Произведение словесного искусства необходимо понимать как явление и соотносимое </a:t>
            </a:r>
            <a:r>
              <a:rPr lang="ru-RU" sz="3600" b="1" i="1" dirty="0">
                <a:solidFill>
                  <a:srgbClr val="FF00FF"/>
                </a:solidFill>
              </a:rPr>
              <a:t>с миром ценностей, и само обладающее ценностной значимостью. </a:t>
            </a:r>
            <a:r>
              <a:rPr lang="ru-RU" sz="3600" b="1" dirty="0">
                <a:solidFill>
                  <a:srgbClr val="CC0000"/>
                </a:solidFill>
              </a:rPr>
              <a:t>Этим обосновывается  и возможность, и актуальность анализа бытования феномена ценности в художественном произведении, в первую очередь в свете, традиционных, национально-культурных представлений о человеке и мире, о пространстве и времени, добре и зле. </a:t>
            </a:r>
          </a:p>
          <a:p>
            <a:endParaRPr lang="ru-RU" sz="36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0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147" y="836712"/>
            <a:ext cx="9214294" cy="518457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3400" b="1" dirty="0">
                <a:solidFill>
                  <a:srgbClr val="CC3399"/>
                </a:solidFill>
              </a:rPr>
              <a:t>Художественное творчество аксиологично по своей природе: художник обращается к изображению материальных предметов, социальных явлений и процессов, духовных образований, которые обладают для него ценностью, значимостью, они направляют и вдохновляют, определяют жизненное поведение. А читатель, зритель, слушатель, обращаясь к произведению искусства, уже идёт по следам творившего художника. И здесь снова вступает в силу аксиологический аспект. </a:t>
            </a:r>
          </a:p>
        </p:txBody>
      </p:sp>
    </p:spTree>
    <p:extLst>
      <p:ext uri="{BB962C8B-B14F-4D97-AF65-F5344CB8AC3E}">
        <p14:creationId xmlns:p14="http://schemas.microsoft.com/office/powerpoint/2010/main" val="393058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70" y="260648"/>
            <a:ext cx="9104460" cy="633670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Один </a:t>
            </a:r>
            <a:r>
              <a:rPr lang="ru-RU" b="1" dirty="0">
                <a:solidFill>
                  <a:srgbClr val="CC0000"/>
                </a:solidFill>
              </a:rPr>
              <a:t>из путей определения ценности как таковой, </a:t>
            </a:r>
            <a:r>
              <a:rPr lang="ru-RU" b="1" dirty="0" smtClean="0">
                <a:solidFill>
                  <a:srgbClr val="CC0000"/>
                </a:solidFill>
              </a:rPr>
              <a:t>- это </a:t>
            </a:r>
            <a:r>
              <a:rPr lang="ru-RU" b="1" dirty="0" err="1" smtClean="0">
                <a:solidFill>
                  <a:srgbClr val="CC0000"/>
                </a:solidFill>
              </a:rPr>
              <a:t>сопоставленике</a:t>
            </a:r>
            <a:r>
              <a:rPr lang="ru-RU" b="1" dirty="0" smtClean="0">
                <a:solidFill>
                  <a:srgbClr val="CC0000"/>
                </a:solidFill>
              </a:rPr>
              <a:t>, как отметил в своё время английский исследователь </a:t>
            </a:r>
            <a:r>
              <a:rPr lang="ru-RU" b="1" dirty="0">
                <a:solidFill>
                  <a:srgbClr val="CC0000"/>
                </a:solidFill>
              </a:rPr>
              <a:t>Дж. </a:t>
            </a:r>
            <a:r>
              <a:rPr lang="ru-RU" b="1" dirty="0" smtClean="0">
                <a:solidFill>
                  <a:srgbClr val="CC0000"/>
                </a:solidFill>
              </a:rPr>
              <a:t>Эллис: </a:t>
            </a:r>
            <a:r>
              <a:rPr lang="ru-RU" sz="4000" b="1" dirty="0">
                <a:solidFill>
                  <a:srgbClr val="FF00FF"/>
                </a:solidFill>
              </a:rPr>
              <a:t>«Для того чтобы объект имел ценность, необходимо соотнести его с чем-либо отличным от него самого. Ценность должна включать в себя как того, кто оценивает, так и то, что оценивается…» </a:t>
            </a:r>
            <a:r>
              <a:rPr lang="ru-RU" b="1" dirty="0">
                <a:solidFill>
                  <a:srgbClr val="FF00FF"/>
                </a:solidFill>
              </a:rPr>
              <a:t>(</a:t>
            </a:r>
            <a:r>
              <a:rPr lang="ru-RU" i="1" dirty="0" err="1">
                <a:solidFill>
                  <a:srgbClr val="FF00FF"/>
                </a:solidFill>
              </a:rPr>
              <a:t>Ellis</a:t>
            </a:r>
            <a:r>
              <a:rPr lang="ru-RU" i="1" dirty="0">
                <a:solidFill>
                  <a:srgbClr val="FF00FF"/>
                </a:solidFill>
              </a:rPr>
              <a:t> J. М. </a:t>
            </a:r>
            <a:r>
              <a:rPr lang="ru-RU" i="1" dirty="0" err="1">
                <a:solidFill>
                  <a:srgbClr val="FF00FF"/>
                </a:solidFill>
              </a:rPr>
              <a:t>Great</a:t>
            </a:r>
            <a:r>
              <a:rPr lang="ru-RU" i="1" dirty="0">
                <a:solidFill>
                  <a:srgbClr val="FF00FF"/>
                </a:solidFill>
              </a:rPr>
              <a:t> </a:t>
            </a:r>
            <a:r>
              <a:rPr lang="ru-RU" i="1" dirty="0" err="1">
                <a:solidFill>
                  <a:srgbClr val="FF00FF"/>
                </a:solidFill>
              </a:rPr>
              <a:t>art</a:t>
            </a:r>
            <a:r>
              <a:rPr lang="ru-RU" i="1" dirty="0">
                <a:solidFill>
                  <a:srgbClr val="FF00FF"/>
                </a:solidFill>
              </a:rPr>
              <a:t>. A </a:t>
            </a:r>
            <a:r>
              <a:rPr lang="ru-RU" i="1" dirty="0" err="1">
                <a:solidFill>
                  <a:srgbClr val="FF00FF"/>
                </a:solidFill>
              </a:rPr>
              <a:t>study</a:t>
            </a:r>
            <a:r>
              <a:rPr lang="ru-RU" i="1" dirty="0">
                <a:solidFill>
                  <a:srgbClr val="FF00FF"/>
                </a:solidFill>
              </a:rPr>
              <a:t> </a:t>
            </a:r>
            <a:r>
              <a:rPr lang="ru-RU" i="1" dirty="0" err="1">
                <a:solidFill>
                  <a:srgbClr val="FF00FF"/>
                </a:solidFill>
              </a:rPr>
              <a:t>in</a:t>
            </a:r>
            <a:r>
              <a:rPr lang="ru-RU" i="1" dirty="0">
                <a:solidFill>
                  <a:srgbClr val="FF00FF"/>
                </a:solidFill>
              </a:rPr>
              <a:t> </a:t>
            </a:r>
            <a:r>
              <a:rPr lang="ru-RU" i="1" dirty="0" err="1">
                <a:solidFill>
                  <a:srgbClr val="FF00FF"/>
                </a:solidFill>
              </a:rPr>
              <a:t>meaning</a:t>
            </a:r>
            <a:r>
              <a:rPr lang="ru-RU" i="1" dirty="0">
                <a:solidFill>
                  <a:srgbClr val="FF00FF"/>
                </a:solidFill>
              </a:rPr>
              <a:t>. «</a:t>
            </a:r>
            <a:r>
              <a:rPr lang="ru-RU" i="1" dirty="0" err="1">
                <a:solidFill>
                  <a:srgbClr val="FF00FF"/>
                </a:solidFill>
              </a:rPr>
              <a:t>British</a:t>
            </a:r>
            <a:r>
              <a:rPr lang="ru-RU" i="1" dirty="0">
                <a:solidFill>
                  <a:srgbClr val="FF00FF"/>
                </a:solidFill>
              </a:rPr>
              <a:t> </a:t>
            </a:r>
            <a:r>
              <a:rPr lang="ru-RU" i="1" dirty="0" err="1">
                <a:solidFill>
                  <a:srgbClr val="FF00FF"/>
                </a:solidFill>
              </a:rPr>
              <a:t>journal</a:t>
            </a:r>
            <a:r>
              <a:rPr lang="ru-RU" i="1" dirty="0">
                <a:solidFill>
                  <a:srgbClr val="FF00FF"/>
                </a:solidFill>
              </a:rPr>
              <a:t> </a:t>
            </a:r>
            <a:r>
              <a:rPr lang="ru-RU" i="1" dirty="0" err="1">
                <a:solidFill>
                  <a:srgbClr val="FF00FF"/>
                </a:solidFill>
              </a:rPr>
              <a:t>of</a:t>
            </a:r>
            <a:r>
              <a:rPr lang="ru-RU" i="1" dirty="0">
                <a:solidFill>
                  <a:srgbClr val="FF00FF"/>
                </a:solidFill>
              </a:rPr>
              <a:t> </a:t>
            </a:r>
            <a:r>
              <a:rPr lang="ru-RU" i="1" dirty="0" err="1">
                <a:solidFill>
                  <a:srgbClr val="FF00FF"/>
                </a:solidFill>
              </a:rPr>
              <a:t>aesthetics</a:t>
            </a:r>
            <a:r>
              <a:rPr lang="ru-RU" i="1" dirty="0">
                <a:solidFill>
                  <a:srgbClr val="FF00FF"/>
                </a:solidFill>
              </a:rPr>
              <a:t>», 1963, </a:t>
            </a:r>
            <a:r>
              <a:rPr lang="ru-RU" i="1" dirty="0" err="1">
                <a:solidFill>
                  <a:srgbClr val="FF00FF"/>
                </a:solidFill>
              </a:rPr>
              <a:t>vol</a:t>
            </a:r>
            <a:r>
              <a:rPr lang="ru-RU" i="1" dirty="0">
                <a:solidFill>
                  <a:srgbClr val="FF00FF"/>
                </a:solidFill>
              </a:rPr>
              <a:t>. 3, № 2, p. 166.</a:t>
            </a:r>
            <a:r>
              <a:rPr lang="ru-RU" b="1" dirty="0">
                <a:solidFill>
                  <a:srgbClr val="FF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3509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08" y="332656"/>
            <a:ext cx="8881893" cy="626469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Этот путь может наблюдаться в тот момент, когда герои констатируют трансформацию или даже утрату ценностных ориентаций, их замену новыми. К примеру, такая </a:t>
            </a:r>
            <a:r>
              <a:rPr lang="ru-RU" b="1" dirty="0" err="1">
                <a:solidFill>
                  <a:srgbClr val="CC0000"/>
                </a:solidFill>
              </a:rPr>
              <a:t>транcформация</a:t>
            </a:r>
            <a:r>
              <a:rPr lang="ru-RU" b="1" dirty="0">
                <a:solidFill>
                  <a:srgbClr val="CC0000"/>
                </a:solidFill>
              </a:rPr>
              <a:t> по-разному воспринимается героями рассказа Светланы Динисламовой </a:t>
            </a:r>
            <a:r>
              <a:rPr lang="ru-RU" b="1" dirty="0">
                <a:solidFill>
                  <a:srgbClr val="CC3399"/>
                </a:solidFill>
              </a:rPr>
              <a:t>«Мы есть…»</a:t>
            </a:r>
            <a:r>
              <a:rPr lang="ru-RU" b="1" dirty="0">
                <a:solidFill>
                  <a:srgbClr val="CC0000"/>
                </a:solidFill>
              </a:rPr>
              <a:t>. Его героиня вспоминает о том, как принятое в народе манси воспитание, имеющее для неё несомненную ценность, не позволяло </a:t>
            </a:r>
            <a:r>
              <a:rPr lang="ru-RU" b="1" dirty="0">
                <a:solidFill>
                  <a:srgbClr val="0000FF"/>
                </a:solidFill>
              </a:rPr>
              <a:t>«задавать много вопросов, вести откровенные разговоры»</a:t>
            </a:r>
            <a:r>
              <a:rPr lang="ru-RU" b="1" dirty="0">
                <a:solidFill>
                  <a:srgbClr val="CC0000"/>
                </a:solidFill>
              </a:rPr>
              <a:t>. Это воспитание заставляло стесняться </a:t>
            </a:r>
            <a:r>
              <a:rPr lang="ru-RU" b="1" dirty="0">
                <a:solidFill>
                  <a:srgbClr val="0000FF"/>
                </a:solidFill>
              </a:rPr>
              <a:t>«смеяться и громко разговаривать, прямо смотреть взрослым в глаза».</a:t>
            </a:r>
            <a:r>
              <a:rPr lang="ru-RU" b="1" dirty="0">
                <a:solidFill>
                  <a:srgbClr val="CC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282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048"/>
            <a:ext cx="9143999" cy="686409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ru-RU" sz="4000" b="1" dirty="0" smtClean="0">
              <a:solidFill>
                <a:srgbClr val="CC0000"/>
              </a:solidFill>
            </a:endParaRPr>
          </a:p>
          <a:p>
            <a:endParaRPr lang="ru-RU" sz="4000" b="1" dirty="0">
              <a:solidFill>
                <a:srgbClr val="CC0000"/>
              </a:solidFill>
            </a:endParaRPr>
          </a:p>
          <a:p>
            <a:r>
              <a:rPr lang="ru-RU" sz="4000" b="1" dirty="0" smtClean="0">
                <a:solidFill>
                  <a:srgbClr val="CC0000"/>
                </a:solidFill>
              </a:rPr>
              <a:t>Героиня </a:t>
            </a:r>
            <a:r>
              <a:rPr lang="ru-RU" sz="4000" b="1" dirty="0">
                <a:solidFill>
                  <a:srgbClr val="CC0000"/>
                </a:solidFill>
              </a:rPr>
              <a:t>переживает за своих детей, которые растут в другое время, и им </a:t>
            </a:r>
            <a:r>
              <a:rPr lang="ru-RU" sz="4000" b="1" i="1" dirty="0">
                <a:solidFill>
                  <a:srgbClr val="FF00FF"/>
                </a:solidFill>
              </a:rPr>
              <a:t>«оно кажется радостным»</a:t>
            </a:r>
            <a:r>
              <a:rPr lang="ru-RU" sz="4000" b="1" dirty="0">
                <a:solidFill>
                  <a:srgbClr val="CC0000"/>
                </a:solidFill>
              </a:rPr>
              <a:t>, однако её не покидают переживания</a:t>
            </a:r>
            <a:r>
              <a:rPr lang="ru-RU" sz="4000" b="1" dirty="0" smtClean="0">
                <a:solidFill>
                  <a:srgbClr val="CC0000"/>
                </a:solidFill>
              </a:rPr>
              <a:t>:</a:t>
            </a:r>
            <a:endParaRPr lang="ru-RU" sz="40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99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2163" y="476672"/>
            <a:ext cx="9530470" cy="583264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«Прошли те времена, когда манси жили хорошо: ловили рыбу, охотились, держали оленей, лошадей, коров… Вспоминаю прошлую жизнь, и слёзы наворачиваются, как быстро всё пролетело-промчалось.</a:t>
            </a:r>
          </a:p>
          <a:p>
            <a:r>
              <a:rPr lang="ru-RU" b="1" dirty="0">
                <a:solidFill>
                  <a:srgbClr val="0000FF"/>
                </a:solidFill>
              </a:rPr>
              <a:t>За вас очень боюсь, тревожусь. Вы хотите жить в больших городах, придётся работать среди незнакомых людей, выполнять необычную работу. Хватит ли у вас знаний, сил и терпения? Кто же вам будет помогать? Вот и хочу, чтобы знали всех своих дальних и близких родственников, так легче будет в жизни…»</a:t>
            </a:r>
          </a:p>
          <a:p>
            <a:r>
              <a:rPr lang="ru-RU" dirty="0">
                <a:solidFill>
                  <a:srgbClr val="0000FF"/>
                </a:solidFill>
              </a:rPr>
              <a:t> (</a:t>
            </a:r>
            <a:r>
              <a:rPr lang="ru-RU" sz="2600" i="1" dirty="0">
                <a:solidFill>
                  <a:srgbClr val="0000FF"/>
                </a:solidFill>
              </a:rPr>
              <a:t>Динисламова С. С. Мы есть… / Динисламова С. С. Мы есть: Стихотворения, рассказы. Предисл. В. Б. Орлова. – Ханты-Мансийск, Изд-во </a:t>
            </a:r>
            <a:r>
              <a:rPr lang="ru-RU" sz="2600" i="1" dirty="0" err="1">
                <a:solidFill>
                  <a:srgbClr val="0000FF"/>
                </a:solidFill>
              </a:rPr>
              <a:t>Юграфика</a:t>
            </a:r>
            <a:r>
              <a:rPr lang="ru-RU" sz="2600" i="1" dirty="0">
                <a:solidFill>
                  <a:srgbClr val="0000FF"/>
                </a:solidFill>
              </a:rPr>
              <a:t>, 2013. С. </a:t>
            </a:r>
            <a:r>
              <a:rPr lang="ru-RU" sz="2600" i="1" dirty="0" smtClean="0">
                <a:solidFill>
                  <a:srgbClr val="0000FF"/>
                </a:solidFill>
              </a:rPr>
              <a:t>49–50</a:t>
            </a:r>
            <a:r>
              <a:rPr lang="ru-RU" dirty="0" smtClean="0">
                <a:solidFill>
                  <a:srgbClr val="0000FF"/>
                </a:solidFill>
              </a:rPr>
              <a:t>)</a:t>
            </a:r>
            <a:endParaRPr lang="ru-RU" dirty="0">
              <a:solidFill>
                <a:srgbClr val="0000F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52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174" y="0"/>
            <a:ext cx="8501652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Именно такое ценностное сопоставление семейно-бытового и природного создаёт настоящее ощущение трагичности бытия как такового. </a:t>
            </a:r>
          </a:p>
          <a:p>
            <a:r>
              <a:rPr lang="ru-RU" b="1" dirty="0">
                <a:solidFill>
                  <a:srgbClr val="CC3399"/>
                </a:solidFill>
              </a:rPr>
              <a:t>Ценности жизни могут быть универсальными или высшими, то есть понимаемыми как имеющие характер общечеловеческих. Они могут быть локальными, – значимыми для отдельного индивида, социально государственного или семейно-родового сообщества.</a:t>
            </a:r>
          </a:p>
          <a:p>
            <a:endParaRPr lang="ru-RU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537" y="116632"/>
            <a:ext cx="9185074" cy="662473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К примеру, мировая литература знает многочисленные свидетельства понимания ценности Луны разными народами и эпохами, а для </a:t>
            </a:r>
            <a:r>
              <a:rPr lang="ru-RU" b="1" dirty="0">
                <a:solidFill>
                  <a:srgbClr val="CC0000"/>
                </a:solidFill>
              </a:rPr>
              <a:t>героя повести Еремея Айпина «Я слушаю землю», в свете мифологических верований его народа, </a:t>
            </a:r>
            <a:r>
              <a:rPr lang="ru-RU" b="1" dirty="0" smtClean="0">
                <a:solidFill>
                  <a:srgbClr val="CC0000"/>
                </a:solidFill>
              </a:rPr>
              <a:t>Луна обладает </a:t>
            </a:r>
            <a:r>
              <a:rPr lang="ru-RU" b="1" dirty="0">
                <a:solidFill>
                  <a:srgbClr val="CC0000"/>
                </a:solidFill>
              </a:rPr>
              <a:t>своей сакральной ценностью: </a:t>
            </a:r>
            <a:r>
              <a:rPr lang="ru-RU" sz="3600" b="1" dirty="0">
                <a:solidFill>
                  <a:srgbClr val="0000FF"/>
                </a:solidFill>
              </a:rPr>
              <a:t>«Огненно-медный лик Луны медленно выплывал из-за боровых сосен. И весенние снега, и вечерние облака, и дома, и люди – всё вокруг становилось таким же огненно-пурпурным, как и восходящая Луна. Когда я впервые увидел круглый огромный лик Луны, спросил у мамы:</a:t>
            </a:r>
          </a:p>
          <a:p>
            <a:endParaRPr lang="ru-RU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6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912" y="0"/>
            <a:ext cx="5455027" cy="681878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– Это кто?!</a:t>
            </a:r>
          </a:p>
          <a:p>
            <a:r>
              <a:rPr lang="ru-RU" b="1" dirty="0">
                <a:solidFill>
                  <a:srgbClr val="0000FF"/>
                </a:solidFill>
              </a:rPr>
              <a:t>И мама ответила:</a:t>
            </a:r>
          </a:p>
          <a:p>
            <a:r>
              <a:rPr lang="ru-RU" b="1" dirty="0">
                <a:solidFill>
                  <a:srgbClr val="0000FF"/>
                </a:solidFill>
              </a:rPr>
              <a:t>– Это Старик Месяц.</a:t>
            </a:r>
          </a:p>
          <a:p>
            <a:r>
              <a:rPr lang="ru-RU" b="1" dirty="0">
                <a:solidFill>
                  <a:srgbClr val="0000FF"/>
                </a:solidFill>
              </a:rPr>
              <a:t>Поражённый его живым румянцем и огненной величиной, я показал на него пальцем. Мама строго внушила мне:</a:t>
            </a:r>
          </a:p>
          <a:p>
            <a:r>
              <a:rPr lang="ru-RU" b="1" dirty="0">
                <a:solidFill>
                  <a:srgbClr val="0000FF"/>
                </a:solidFill>
              </a:rPr>
              <a:t>– На Старика нельзя пальцем указывать.</a:t>
            </a:r>
          </a:p>
          <a:p>
            <a:r>
              <a:rPr lang="ru-RU" b="1" dirty="0">
                <a:solidFill>
                  <a:srgbClr val="0000FF"/>
                </a:solidFill>
              </a:rPr>
              <a:t>– Почему? – удивился я.</a:t>
            </a:r>
          </a:p>
          <a:p>
            <a:r>
              <a:rPr lang="ru-RU" b="1" dirty="0">
                <a:solidFill>
                  <a:srgbClr val="0000FF"/>
                </a:solidFill>
              </a:rPr>
              <a:t>– Палец этот заболит. Есть такая примета, – пояснила она и, повернувшись к Старику, добавила: – Он не любит, когда в него пальцем тыкают. Кому это понравится?</a:t>
            </a:r>
          </a:p>
          <a:p>
            <a:r>
              <a:rPr lang="ru-RU" b="1" dirty="0">
                <a:solidFill>
                  <a:srgbClr val="0000FF"/>
                </a:solidFill>
              </a:rPr>
              <a:t>Строгий, видно, Старик, подумал я. Надо с ним ухо держать востро. Мне совсем не хотелось, чтобы заболел мой указательный палец</a:t>
            </a:r>
            <a:r>
              <a:rPr lang="ru-RU" b="1" dirty="0" smtClean="0">
                <a:solidFill>
                  <a:srgbClr val="0000FF"/>
                </a:solidFill>
              </a:rPr>
              <a:t>…» </a:t>
            </a:r>
          </a:p>
          <a:p>
            <a:r>
              <a:rPr lang="ru-RU" b="1" i="1" dirty="0" smtClean="0">
                <a:solidFill>
                  <a:srgbClr val="0000FF"/>
                </a:solidFill>
              </a:rPr>
              <a:t>(</a:t>
            </a:r>
            <a:r>
              <a:rPr lang="ru-RU" i="1" dirty="0" smtClean="0">
                <a:solidFill>
                  <a:srgbClr val="0000FF"/>
                </a:solidFill>
              </a:rPr>
              <a:t>Айпин </a:t>
            </a:r>
            <a:r>
              <a:rPr lang="ru-RU" i="1" dirty="0">
                <a:solidFill>
                  <a:srgbClr val="0000FF"/>
                </a:solidFill>
              </a:rPr>
              <a:t>Е. Д. Я слушаю землю / Айпин Е. Д. В ожидании первого снега: Повести. Пер. с </a:t>
            </a:r>
            <a:r>
              <a:rPr lang="ru-RU" i="1" dirty="0" err="1">
                <a:solidFill>
                  <a:srgbClr val="0000FF"/>
                </a:solidFill>
              </a:rPr>
              <a:t>хант</a:t>
            </a:r>
            <a:r>
              <a:rPr lang="ru-RU" i="1" dirty="0">
                <a:solidFill>
                  <a:srgbClr val="0000FF"/>
                </a:solidFill>
              </a:rPr>
              <a:t>. – М.: Сов. Россия, 1990. С. </a:t>
            </a:r>
            <a:r>
              <a:rPr lang="ru-RU" i="1" dirty="0" smtClean="0">
                <a:solidFill>
                  <a:srgbClr val="0000FF"/>
                </a:solidFill>
              </a:rPr>
              <a:t>149–149</a:t>
            </a:r>
            <a:r>
              <a:rPr lang="ru-RU" b="1" dirty="0" smtClean="0">
                <a:solidFill>
                  <a:srgbClr val="0000FF"/>
                </a:solidFill>
              </a:rPr>
              <a:t>)</a:t>
            </a:r>
            <a:endParaRPr lang="ru-RU" b="1" dirty="0">
              <a:solidFill>
                <a:srgbClr val="0000FF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21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72634"/>
            <a:ext cx="4858933" cy="681591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ru-RU" sz="3600" b="1" dirty="0" smtClean="0">
              <a:solidFill>
                <a:srgbClr val="CC0000"/>
              </a:solidFill>
            </a:endParaRPr>
          </a:p>
          <a:p>
            <a:r>
              <a:rPr lang="ru-RU" sz="3600" b="1" dirty="0" smtClean="0">
                <a:solidFill>
                  <a:srgbClr val="CC0000"/>
                </a:solidFill>
              </a:rPr>
              <a:t>Обозначение </a:t>
            </a:r>
            <a:r>
              <a:rPr lang="ru-RU" sz="3600" b="1" dirty="0">
                <a:solidFill>
                  <a:srgbClr val="CC0000"/>
                </a:solidFill>
              </a:rPr>
              <a:t>«вторая </a:t>
            </a:r>
            <a:r>
              <a:rPr lang="ru-RU" sz="3600" b="1" dirty="0" smtClean="0">
                <a:solidFill>
                  <a:srgbClr val="CC0000"/>
                </a:solidFill>
              </a:rPr>
              <a:t>реальность» необходимо </a:t>
            </a:r>
            <a:r>
              <a:rPr lang="ru-RU" sz="3600" b="1" dirty="0">
                <a:solidFill>
                  <a:srgbClr val="CC0000"/>
                </a:solidFill>
              </a:rPr>
              <a:t>трактовать как синоним понятия «художественный текст» — с такой трактовки начинается основополагающее представление о специфике языка литературы, о том, как, посредством какой знаковой системы создаётся «вторая реальность», особый мир, запечатлённый в художественном произведении. </a:t>
            </a:r>
          </a:p>
          <a:p>
            <a:endParaRPr lang="ru-RU" sz="36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4664"/>
            <a:ext cx="9105945" cy="607405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C0000"/>
                </a:solidFill>
              </a:rPr>
              <a:t>Луна и её свет оказываются той ценностью, которая неизменно сопровождает героя в его жизненном пути: </a:t>
            </a:r>
            <a:r>
              <a:rPr lang="ru-RU" sz="4000" b="1" dirty="0">
                <a:solidFill>
                  <a:srgbClr val="0000FF"/>
                </a:solidFill>
              </a:rPr>
              <a:t>«Мне всегда казалось, что чем дольше я стоял под Луной, тем больше лунного света уносил с собой в дом. Словно Луна насквозь просвечивала меня и лунный свет надолго оставался во мне</a:t>
            </a:r>
            <a:r>
              <a:rPr lang="ru-RU" sz="4000" b="1" dirty="0" smtClean="0">
                <a:solidFill>
                  <a:srgbClr val="0000FF"/>
                </a:solidFill>
              </a:rPr>
              <a:t>».</a:t>
            </a:r>
            <a:endParaRPr lang="ru-RU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3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036496" cy="677737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dirty="0"/>
              <a:t>	</a:t>
            </a:r>
            <a:r>
              <a:rPr lang="ru-RU" b="1" dirty="0">
                <a:solidFill>
                  <a:srgbClr val="CC0000"/>
                </a:solidFill>
              </a:rPr>
              <a:t>Свою ценность в Луне видит лирический герой Владимира Мазина:</a:t>
            </a:r>
          </a:p>
          <a:p>
            <a:endParaRPr lang="ru-RU" b="1" dirty="0">
              <a:solidFill>
                <a:srgbClr val="CC0000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˂…˃ Луна всю ночь горит свечой</a:t>
            </a:r>
          </a:p>
          <a:p>
            <a:r>
              <a:rPr lang="ru-RU" b="1" dirty="0">
                <a:solidFill>
                  <a:srgbClr val="0000FF"/>
                </a:solidFill>
              </a:rPr>
              <a:t>И примирения, и блага.</a:t>
            </a:r>
          </a:p>
          <a:p>
            <a:r>
              <a:rPr lang="ru-RU" b="1" dirty="0">
                <a:solidFill>
                  <a:srgbClr val="0000FF"/>
                </a:solidFill>
              </a:rPr>
              <a:t>Поётся слаженно втроём,</a:t>
            </a:r>
          </a:p>
          <a:p>
            <a:r>
              <a:rPr lang="ru-RU" b="1" dirty="0">
                <a:solidFill>
                  <a:srgbClr val="0000FF"/>
                </a:solidFill>
              </a:rPr>
              <a:t>Под утро рано ставит точку</a:t>
            </a:r>
            <a:r>
              <a:rPr lang="ru-RU" b="1" dirty="0" smtClean="0">
                <a:solidFill>
                  <a:srgbClr val="0000FF"/>
                </a:solidFill>
              </a:rPr>
              <a:t>…</a:t>
            </a:r>
            <a:endParaRPr lang="ru-RU" b="1" dirty="0">
              <a:solidFill>
                <a:srgbClr val="0000F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767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648"/>
            <a:ext cx="9177163" cy="631388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5649491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	</a:t>
            </a:r>
            <a:r>
              <a:rPr lang="ru-RU" sz="4000" b="1" dirty="0">
                <a:solidFill>
                  <a:srgbClr val="CC0000"/>
                </a:solidFill>
              </a:rPr>
              <a:t>Для героев романа «И лун медлительных поток» луна обладает той ценностью, что она, как </a:t>
            </a:r>
            <a:r>
              <a:rPr lang="ru-RU" sz="4000" b="1" dirty="0">
                <a:solidFill>
                  <a:srgbClr val="0000FF"/>
                </a:solidFill>
              </a:rPr>
              <a:t>«старики, мудрые и светлые»</a:t>
            </a:r>
            <a:r>
              <a:rPr lang="ru-RU" sz="4000" b="1" dirty="0">
                <a:solidFill>
                  <a:srgbClr val="CC0000"/>
                </a:solidFill>
              </a:rPr>
              <a:t>, умела </a:t>
            </a:r>
            <a:r>
              <a:rPr lang="ru-RU" sz="4000" b="1" dirty="0">
                <a:solidFill>
                  <a:srgbClr val="0000FF"/>
                </a:solidFill>
              </a:rPr>
              <a:t>«разделять обычаи и заветы»</a:t>
            </a:r>
            <a:r>
              <a:rPr lang="ru-RU" sz="4000" b="1" dirty="0">
                <a:solidFill>
                  <a:srgbClr val="CC0000"/>
                </a:solidFill>
              </a:rPr>
              <a:t>.</a:t>
            </a:r>
          </a:p>
          <a:p>
            <a:endParaRPr lang="ru-RU" sz="40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7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466" y="-21624"/>
            <a:ext cx="8558013" cy="6835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21624"/>
            <a:ext cx="9144000" cy="6835000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Приведённые </a:t>
            </a:r>
            <a:r>
              <a:rPr lang="ru-RU" b="1" dirty="0" smtClean="0">
                <a:solidFill>
                  <a:srgbClr val="CC0000"/>
                </a:solidFill>
              </a:rPr>
              <a:t>примеры </a:t>
            </a:r>
            <a:r>
              <a:rPr lang="ru-RU" b="1" dirty="0">
                <a:solidFill>
                  <a:srgbClr val="CC0000"/>
                </a:solidFill>
              </a:rPr>
              <a:t>иллюстрируют положение, согласно которому </a:t>
            </a:r>
            <a:r>
              <a:rPr lang="ru-RU" b="1" i="1" dirty="0">
                <a:solidFill>
                  <a:srgbClr val="FF00FF"/>
                </a:solidFill>
              </a:rPr>
              <a:t>ценностью для автора или героя художественного текста является то, что имеет для него определённую значимость, личностный или общественный смысл.</a:t>
            </a:r>
            <a:r>
              <a:rPr lang="ru-RU" b="1" dirty="0">
                <a:solidFill>
                  <a:srgbClr val="CC0000"/>
                </a:solidFill>
              </a:rPr>
              <a:t> Это могут быть устойчивые ценностные ориентации, возведённые в нормы, определяющие формы поведения между членами данного социума. </a:t>
            </a:r>
          </a:p>
          <a:p>
            <a:r>
              <a:rPr lang="ru-RU" b="1" dirty="0">
                <a:solidFill>
                  <a:srgbClr val="FF3300"/>
                </a:solidFill>
              </a:rPr>
              <a:t>Главная функция аксиологического начала заключается в том, что оно выступает в роли одного из наиболее показательных приёмов характеристики отдельных  персонажей, социальных групп или поколений.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24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8640"/>
            <a:ext cx="9166081" cy="646514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Ценностное отношение к миру, его предметам, явлениям, процессам в художественном тексте реализуется через эмоции, целеполагание, проявление воли и решимости, а также через отсутствие таковых, как в авторском творческом поведении, так и в признаниях лирического героя, образе мыслей персонажей, их отношении к окружающему. Лирический герой Романа </a:t>
            </a:r>
            <a:r>
              <a:rPr lang="ru-RU" b="1" dirty="0" err="1">
                <a:solidFill>
                  <a:srgbClr val="CC0000"/>
                </a:solidFill>
              </a:rPr>
              <a:t>Ругина</a:t>
            </a:r>
            <a:r>
              <a:rPr lang="ru-RU" b="1" dirty="0">
                <a:solidFill>
                  <a:srgbClr val="CC0000"/>
                </a:solidFill>
              </a:rPr>
              <a:t> особенно ценным для себя считает то, что это </a:t>
            </a:r>
            <a:endParaRPr lang="ru-RU" b="1" dirty="0">
              <a:solidFill>
                <a:srgbClr val="0000FF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Хорошо, когда с берёзки пёстрой</a:t>
            </a:r>
          </a:p>
          <a:p>
            <a:r>
              <a:rPr lang="ru-RU" b="1" dirty="0">
                <a:solidFill>
                  <a:srgbClr val="0000FF"/>
                </a:solidFill>
              </a:rPr>
              <a:t>Листья косо падают, легки…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21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9939" cy="686104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Его оценка осени возвышается до осознания необходимости славить её во всех проявлениях</a:t>
            </a:r>
          </a:p>
          <a:p>
            <a:endParaRPr lang="ru-RU" b="1" dirty="0">
              <a:solidFill>
                <a:srgbClr val="CC0000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˂…˃ Листья разноцветные люблю.</a:t>
            </a:r>
          </a:p>
          <a:p>
            <a:r>
              <a:rPr lang="ru-RU" b="1" dirty="0">
                <a:solidFill>
                  <a:srgbClr val="0000FF"/>
                </a:solidFill>
              </a:rPr>
              <a:t>Вот ладонь летящему подставлю,</a:t>
            </a:r>
          </a:p>
          <a:p>
            <a:r>
              <a:rPr lang="ru-RU" b="1" dirty="0">
                <a:solidFill>
                  <a:srgbClr val="0000FF"/>
                </a:solidFill>
              </a:rPr>
              <a:t>Жизнь его воздушную продлю!</a:t>
            </a:r>
          </a:p>
          <a:p>
            <a:r>
              <a:rPr lang="ru-RU" b="1" dirty="0">
                <a:solidFill>
                  <a:srgbClr val="0000FF"/>
                </a:solidFill>
              </a:rPr>
              <a:t>Хорошо, когда легко слетает</a:t>
            </a:r>
          </a:p>
          <a:p>
            <a:r>
              <a:rPr lang="ru-RU" b="1" dirty="0">
                <a:solidFill>
                  <a:srgbClr val="0000FF"/>
                </a:solidFill>
              </a:rPr>
              <a:t>Тихий дождь из тучки надо мной</a:t>
            </a:r>
          </a:p>
          <a:p>
            <a:r>
              <a:rPr lang="ru-RU" b="1" dirty="0">
                <a:solidFill>
                  <a:srgbClr val="0000FF"/>
                </a:solidFill>
              </a:rPr>
              <a:t>И струится, словно бы сплетает</a:t>
            </a:r>
          </a:p>
          <a:p>
            <a:r>
              <a:rPr lang="ru-RU" b="1" dirty="0" err="1">
                <a:solidFill>
                  <a:srgbClr val="0000FF"/>
                </a:solidFill>
              </a:rPr>
              <a:t>Гимку</a:t>
            </a:r>
            <a:r>
              <a:rPr lang="ru-RU" b="1" dirty="0">
                <a:solidFill>
                  <a:srgbClr val="0000FF"/>
                </a:solidFill>
              </a:rPr>
              <a:t> – с небосвод величиной</a:t>
            </a:r>
            <a:r>
              <a:rPr lang="ru-RU" b="1" dirty="0" smtClean="0">
                <a:solidFill>
                  <a:srgbClr val="0000FF"/>
                </a:solidFill>
              </a:rPr>
              <a:t>…</a:t>
            </a:r>
            <a:endParaRPr lang="ru-RU" b="1" dirty="0">
              <a:solidFill>
                <a:srgbClr val="0000FF"/>
              </a:solidFill>
            </a:endParaRPr>
          </a:p>
          <a:p>
            <a:r>
              <a:rPr lang="ru-RU" i="1" dirty="0">
                <a:solidFill>
                  <a:srgbClr val="0000FF"/>
                </a:solidFill>
              </a:rPr>
              <a:t>	Перевод И. </a:t>
            </a:r>
            <a:r>
              <a:rPr lang="ru-RU" i="1" dirty="0" err="1">
                <a:solidFill>
                  <a:srgbClr val="0000FF"/>
                </a:solidFill>
              </a:rPr>
              <a:t>Фонякова</a:t>
            </a:r>
            <a:endParaRPr lang="ru-RU" i="1" dirty="0">
              <a:solidFill>
                <a:srgbClr val="0000FF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546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6632"/>
            <a:ext cx="9155535" cy="66164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dirty="0"/>
              <a:t>	</a:t>
            </a:r>
            <a:r>
              <a:rPr lang="ru-RU" b="1" dirty="0">
                <a:solidFill>
                  <a:srgbClr val="FF3300"/>
                </a:solidFill>
              </a:rPr>
              <a:t>Не меньшей ценностью обладает для лирического героя и пора снегопада. Сама природа Севера как таковая выступает непреходящей ценностью: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˂</a:t>
            </a:r>
            <a:r>
              <a:rPr lang="ru-RU" b="1" dirty="0">
                <a:solidFill>
                  <a:srgbClr val="0000FF"/>
                </a:solidFill>
              </a:rPr>
              <a:t>…˃ Мне любезна Севера природа,</a:t>
            </a:r>
          </a:p>
          <a:p>
            <a:r>
              <a:rPr lang="ru-RU" b="1" dirty="0">
                <a:solidFill>
                  <a:srgbClr val="0000FF"/>
                </a:solidFill>
              </a:rPr>
              <a:t>Я смотрю с восторгом с детских лет,</a:t>
            </a:r>
          </a:p>
          <a:p>
            <a:r>
              <a:rPr lang="ru-RU" b="1" dirty="0">
                <a:solidFill>
                  <a:srgbClr val="0000FF"/>
                </a:solidFill>
              </a:rPr>
              <a:t>Как съезжают </a:t>
            </a:r>
            <a:r>
              <a:rPr lang="ru-RU" b="1" dirty="0" smtClean="0">
                <a:solidFill>
                  <a:srgbClr val="0000FF"/>
                </a:solidFill>
              </a:rPr>
              <a:t>звёзды </a:t>
            </a:r>
            <a:r>
              <a:rPr lang="ru-RU" b="1" dirty="0">
                <a:solidFill>
                  <a:srgbClr val="0000FF"/>
                </a:solidFill>
              </a:rPr>
              <a:t>с небосвода,</a:t>
            </a:r>
          </a:p>
          <a:p>
            <a:r>
              <a:rPr lang="ru-RU" b="1" dirty="0">
                <a:solidFill>
                  <a:srgbClr val="0000FF"/>
                </a:solidFill>
              </a:rPr>
              <a:t>Как за ними остывает след.</a:t>
            </a:r>
          </a:p>
          <a:p>
            <a:r>
              <a:rPr lang="ru-RU" b="1" dirty="0">
                <a:solidFill>
                  <a:srgbClr val="0000FF"/>
                </a:solidFill>
              </a:rPr>
              <a:t>Тех маршрутов нет на звёздных картах,</a:t>
            </a:r>
          </a:p>
          <a:p>
            <a:r>
              <a:rPr lang="ru-RU" b="1" dirty="0">
                <a:solidFill>
                  <a:srgbClr val="0000FF"/>
                </a:solidFill>
              </a:rPr>
              <a:t>Но зато отлично помню я:</a:t>
            </a:r>
          </a:p>
          <a:p>
            <a:r>
              <a:rPr lang="ru-RU" b="1" dirty="0">
                <a:solidFill>
                  <a:srgbClr val="0000FF"/>
                </a:solidFill>
              </a:rPr>
              <a:t>«Ездят в гости звёздочки на нартах», –</a:t>
            </a:r>
          </a:p>
          <a:p>
            <a:r>
              <a:rPr lang="ru-RU" b="1" dirty="0">
                <a:solidFill>
                  <a:srgbClr val="0000FF"/>
                </a:solidFill>
              </a:rPr>
              <a:t>Объясняла матушка моя</a:t>
            </a:r>
            <a:r>
              <a:rPr lang="ru-RU" b="1" dirty="0" smtClean="0">
                <a:solidFill>
                  <a:srgbClr val="0000FF"/>
                </a:solidFill>
              </a:rPr>
              <a:t>…</a:t>
            </a:r>
            <a:endParaRPr lang="ru-RU" b="1" dirty="0">
              <a:solidFill>
                <a:srgbClr val="0000F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65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147" y="260648"/>
            <a:ext cx="9137897" cy="640871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ru-RU" sz="4000" b="1" dirty="0" smtClean="0">
              <a:solidFill>
                <a:srgbClr val="CC0000"/>
              </a:solidFill>
            </a:endParaRPr>
          </a:p>
          <a:p>
            <a:r>
              <a:rPr lang="ru-RU" sz="4000" b="1" dirty="0" smtClean="0">
                <a:solidFill>
                  <a:srgbClr val="CC0000"/>
                </a:solidFill>
              </a:rPr>
              <a:t>Принципиально </a:t>
            </a:r>
            <a:r>
              <a:rPr lang="ru-RU" sz="4000" b="1" dirty="0">
                <a:solidFill>
                  <a:srgbClr val="CC0000"/>
                </a:solidFill>
              </a:rPr>
              <a:t>важно то, что ценность мира, который славит лирический герой, мира, любезного его сердцу, проистекает, в том числе и от того, что в основе его восприятия, видения лежат </a:t>
            </a:r>
            <a:r>
              <a:rPr lang="ru-RU" sz="4000" b="1" i="1" dirty="0">
                <a:solidFill>
                  <a:srgbClr val="FF00FF"/>
                </a:solidFill>
              </a:rPr>
              <a:t>мифологические представления </a:t>
            </a:r>
            <a:r>
              <a:rPr lang="ru-RU" sz="4000" b="1" dirty="0">
                <a:solidFill>
                  <a:srgbClr val="CC0000"/>
                </a:solidFill>
              </a:rPr>
              <a:t>древнего народа.</a:t>
            </a:r>
          </a:p>
          <a:p>
            <a:endParaRPr lang="ru-RU" sz="40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3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6632"/>
            <a:ext cx="9113637" cy="664688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Лирическая героиня стихотворения Светланы Динисламовой </a:t>
            </a:r>
            <a:r>
              <a:rPr lang="ru-RU" b="1" dirty="0">
                <a:solidFill>
                  <a:srgbClr val="FF00FF"/>
                </a:solidFill>
              </a:rPr>
              <a:t>«Я стою у окна. Потихоньку светает…» (2015)</a:t>
            </a:r>
            <a:r>
              <a:rPr lang="ru-RU" b="1" dirty="0">
                <a:solidFill>
                  <a:srgbClr val="CC0000"/>
                </a:solidFill>
              </a:rPr>
              <a:t> признаётся в том, что ценностью обладает для неё весь окружающий мир с его вихрями и ненастьями, потому в </a:t>
            </a:r>
            <a:r>
              <a:rPr lang="ru-RU" b="1" i="1" dirty="0">
                <a:solidFill>
                  <a:srgbClr val="FF00FF"/>
                </a:solidFill>
              </a:rPr>
              <a:t>«живут мои дети»</a:t>
            </a:r>
            <a:r>
              <a:rPr lang="ru-RU" b="1" dirty="0">
                <a:solidFill>
                  <a:srgbClr val="CC0000"/>
                </a:solidFill>
              </a:rPr>
              <a:t> и </a:t>
            </a:r>
            <a:r>
              <a:rPr lang="ru-RU" b="1" i="1" dirty="0">
                <a:solidFill>
                  <a:srgbClr val="FF00FF"/>
                </a:solidFill>
              </a:rPr>
              <a:t>«Солнце каждому светит»</a:t>
            </a:r>
            <a:r>
              <a:rPr lang="ru-RU" b="1" dirty="0">
                <a:solidFill>
                  <a:srgbClr val="CC0000"/>
                </a:solidFill>
              </a:rPr>
              <a:t>, потому он </a:t>
            </a:r>
            <a:r>
              <a:rPr lang="ru-RU" b="1" i="1" dirty="0">
                <a:solidFill>
                  <a:srgbClr val="FF00FF"/>
                </a:solidFill>
              </a:rPr>
              <a:t>«прекрасен и добр»</a:t>
            </a:r>
            <a:r>
              <a:rPr lang="ru-RU" b="1" dirty="0">
                <a:solidFill>
                  <a:srgbClr val="CC0000"/>
                </a:solidFill>
              </a:rPr>
              <a:t>. Мир наполнен тем, что создаёт ощущение </a:t>
            </a:r>
            <a:r>
              <a:rPr lang="ru-RU" b="1" i="1" dirty="0">
                <a:solidFill>
                  <a:srgbClr val="FF00FF"/>
                </a:solidFill>
              </a:rPr>
              <a:t>«гармонии чувств»</a:t>
            </a:r>
            <a:r>
              <a:rPr lang="ru-RU" b="1" dirty="0">
                <a:solidFill>
                  <a:srgbClr val="CC0000"/>
                </a:solidFill>
              </a:rPr>
              <a:t>, позволяет осознать себя </a:t>
            </a:r>
            <a:r>
              <a:rPr lang="ru-RU" b="1" i="1" dirty="0">
                <a:solidFill>
                  <a:srgbClr val="FF00FF"/>
                </a:solidFill>
              </a:rPr>
              <a:t>«частицей Вселенной»</a:t>
            </a:r>
            <a:r>
              <a:rPr lang="ru-RU" b="1" dirty="0">
                <a:solidFill>
                  <a:srgbClr val="CC0000"/>
                </a:solidFill>
              </a:rPr>
              <a:t>, видеть не только окружающее, текущее, но и историческое</a:t>
            </a:r>
            <a:r>
              <a:rPr lang="ru-RU" b="1" dirty="0" smtClean="0">
                <a:solidFill>
                  <a:srgbClr val="CC0000"/>
                </a:solidFill>
              </a:rPr>
              <a:t>:</a:t>
            </a:r>
            <a:endParaRPr lang="ru-RU" b="1" dirty="0">
              <a:solidFill>
                <a:srgbClr val="0000FF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˂…˃ Мысль – незримая нить. </a:t>
            </a:r>
            <a:r>
              <a:rPr lang="ru-RU" b="1" dirty="0" smtClean="0">
                <a:solidFill>
                  <a:srgbClr val="0000FF"/>
                </a:solidFill>
              </a:rPr>
              <a:t>			                           Предо </a:t>
            </a:r>
            <a:r>
              <a:rPr lang="ru-RU" b="1" dirty="0">
                <a:solidFill>
                  <a:srgbClr val="0000FF"/>
                </a:solidFill>
              </a:rPr>
              <a:t>мною просторы.</a:t>
            </a:r>
          </a:p>
          <a:p>
            <a:r>
              <a:rPr lang="ru-RU" b="1" dirty="0">
                <a:solidFill>
                  <a:srgbClr val="0000FF"/>
                </a:solidFill>
              </a:rPr>
              <a:t>Моя Сосьва река, лес, Уральские горы.</a:t>
            </a:r>
          </a:p>
          <a:p>
            <a:r>
              <a:rPr lang="ru-RU" b="1" dirty="0">
                <a:solidFill>
                  <a:srgbClr val="0000FF"/>
                </a:solidFill>
              </a:rPr>
              <a:t>Предо мною века. Из отдельных мгновений,</a:t>
            </a:r>
          </a:p>
          <a:p>
            <a:r>
              <a:rPr lang="ru-RU" b="1" dirty="0">
                <a:solidFill>
                  <a:srgbClr val="0000FF"/>
                </a:solidFill>
              </a:rPr>
              <a:t>Чётко вижу сегодня я связь поколений</a:t>
            </a:r>
            <a:r>
              <a:rPr lang="ru-RU" b="1" dirty="0" smtClean="0">
                <a:solidFill>
                  <a:srgbClr val="0000FF"/>
                </a:solidFill>
              </a:rPr>
              <a:t>…</a:t>
            </a:r>
            <a:endParaRPr lang="ru-RU" b="1" dirty="0">
              <a:solidFill>
                <a:srgbClr val="0000F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23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4836" y="116632"/>
            <a:ext cx="4104456" cy="70925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13376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rgbClr val="CC0000"/>
              </a:solidFill>
            </a:endParaRPr>
          </a:p>
          <a:p>
            <a:r>
              <a:rPr lang="ru-RU" b="1" dirty="0" smtClean="0">
                <a:solidFill>
                  <a:srgbClr val="CC0000"/>
                </a:solidFill>
              </a:rPr>
              <a:t>Художественную </a:t>
            </a:r>
            <a:r>
              <a:rPr lang="ru-RU" b="1" dirty="0">
                <a:solidFill>
                  <a:srgbClr val="CC0000"/>
                </a:solidFill>
              </a:rPr>
              <a:t>литературу иногда называют </a:t>
            </a:r>
            <a:r>
              <a:rPr lang="ru-RU" b="1" i="1" dirty="0">
                <a:solidFill>
                  <a:srgbClr val="FF00FF"/>
                </a:solidFill>
              </a:rPr>
              <a:t>идеалотворчеством</a:t>
            </a:r>
            <a:r>
              <a:rPr lang="ru-RU" b="1" dirty="0">
                <a:solidFill>
                  <a:srgbClr val="CC0000"/>
                </a:solidFill>
              </a:rPr>
              <a:t>, и обосновано это тем, что реальные факты, события, свойства, процессы, воплощённые в художественном тексте, не столько отражаются, сколько преломляются, трансформируются и, в конечном итоге, оцениваются создателем этого текста в аспекте участия, восхищения, любви или наоборот неприятия, несогласия и даже ненависти. </a:t>
            </a:r>
          </a:p>
          <a:p>
            <a:endParaRPr lang="ru-RU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79" y="116632"/>
            <a:ext cx="9205758" cy="645622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Писатель обращается к предметному пластическому миру («художественный образ мира») как носителю его видения мира, его концепции внешних и внутренних процессов действительности. Созданная писательским воображением «вторая реальность» (художественный текст) </a:t>
            </a:r>
            <a:r>
              <a:rPr lang="ru-RU" sz="3900" b="1" i="1" dirty="0">
                <a:solidFill>
                  <a:srgbClr val="FF00FF"/>
                </a:solidFill>
              </a:rPr>
              <a:t>никогда не будет равнозначна, идентична первой</a:t>
            </a:r>
            <a:r>
              <a:rPr lang="ru-RU" b="1" dirty="0">
                <a:solidFill>
                  <a:srgbClr val="CC0000"/>
                </a:solidFill>
              </a:rPr>
              <a:t>, то есть той, в которой мы живём. Это происходит потому, что художественный текст, будучи отражением реальной действительности, всегда избирателен по отношению к ней, с одной стороны. А с другой стороны, в этой, «второй реальности» действуют свои законы логики, свои законы отбора и сложения, группировки знаков в единую структуру.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937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99" y="0"/>
            <a:ext cx="9076433" cy="681337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4624"/>
            <a:ext cx="9144000" cy="681337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FF3300"/>
                </a:solidFill>
              </a:rPr>
              <a:t>В глазах как автора, так и его героев любой предмет или явление, процесс обладают своей ценностью, которая, с одной стороны, определяется объективными свойствами этих предметов или явлений. Однако, с другой, такая ценность зависит от вкусов, предпочтений, симпатий воспринимающего сознания. Такое двуединство позволяет определить ценность как субъективно-объективную реальность. Последнее обусловлено, в том числе и тем, что </a:t>
            </a:r>
            <a:r>
              <a:rPr lang="ru-RU" b="1" i="1" dirty="0">
                <a:solidFill>
                  <a:srgbClr val="FF00FF"/>
                </a:solidFill>
              </a:rPr>
              <a:t>ценное </a:t>
            </a:r>
            <a:r>
              <a:rPr lang="ru-RU" b="1" dirty="0">
                <a:solidFill>
                  <a:srgbClr val="FF3300"/>
                </a:solidFill>
              </a:rPr>
              <a:t>обладает способностью </a:t>
            </a:r>
            <a:r>
              <a:rPr lang="ru-RU" b="1" i="1" dirty="0">
                <a:solidFill>
                  <a:srgbClr val="FF00FF"/>
                </a:solidFill>
              </a:rPr>
              <a:t>доставлять человеку удовольствие</a:t>
            </a:r>
            <a:r>
              <a:rPr lang="ru-RU" b="1" dirty="0">
                <a:solidFill>
                  <a:srgbClr val="FF3300"/>
                </a:solidFill>
              </a:rPr>
              <a:t>. Другое дело, что движение человека во времени, его развитие меняют представления об удовольствии, а, значит, и о ценности вещей, явлений, процессов.</a:t>
            </a:r>
          </a:p>
          <a:p>
            <a:endParaRPr lang="ru-RU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6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043" y="-315416"/>
            <a:ext cx="6279654" cy="864080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964488" cy="6858000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rgbClr val="CC000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CC0000"/>
                </a:solidFill>
              </a:rPr>
              <a:t>					</a:t>
            </a:r>
            <a:endParaRPr lang="ru-RU" b="1" dirty="0" smtClean="0">
              <a:solidFill>
                <a:srgbClr val="CC0000"/>
              </a:solidFill>
            </a:endParaRPr>
          </a:p>
          <a:p>
            <a:endParaRPr lang="ru-RU" b="1" dirty="0" smtClean="0">
              <a:solidFill>
                <a:srgbClr val="FF3300"/>
              </a:solidFill>
            </a:endParaRPr>
          </a:p>
          <a:p>
            <a:r>
              <a:rPr lang="ru-RU" sz="4400" b="1" dirty="0" smtClean="0">
                <a:solidFill>
                  <a:srgbClr val="FF3300"/>
                </a:solidFill>
              </a:rPr>
              <a:t>Свою </a:t>
            </a:r>
            <a:r>
              <a:rPr lang="ru-RU" sz="4400" b="1" dirty="0">
                <a:solidFill>
                  <a:srgbClr val="FF3300"/>
                </a:solidFill>
              </a:rPr>
              <a:t>функцию в художественном произведении выполняют как  </a:t>
            </a:r>
            <a:r>
              <a:rPr lang="ru-RU" sz="4400" b="1" i="1" dirty="0">
                <a:solidFill>
                  <a:srgbClr val="FF00FF"/>
                </a:solidFill>
              </a:rPr>
              <a:t>духовные</a:t>
            </a:r>
            <a:r>
              <a:rPr lang="ru-RU" sz="4400" b="1" dirty="0">
                <a:solidFill>
                  <a:srgbClr val="FF3300"/>
                </a:solidFill>
              </a:rPr>
              <a:t>, так и </a:t>
            </a:r>
            <a:r>
              <a:rPr lang="ru-RU" sz="4400" b="1" i="1" dirty="0">
                <a:solidFill>
                  <a:srgbClr val="FF00FF"/>
                </a:solidFill>
              </a:rPr>
              <a:t>материальные</a:t>
            </a:r>
            <a:r>
              <a:rPr lang="ru-RU" sz="4400" b="1" dirty="0">
                <a:solidFill>
                  <a:srgbClr val="FF3300"/>
                </a:solidFill>
              </a:rPr>
              <a:t> ценности. 				</a:t>
            </a:r>
            <a:r>
              <a:rPr lang="ru-R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5566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8640"/>
            <a:ext cx="9157415" cy="647124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r>
              <a:rPr lang="ru-RU" sz="4000" b="1" dirty="0" smtClean="0">
                <a:solidFill>
                  <a:srgbClr val="FF3300"/>
                </a:solidFill>
              </a:rPr>
              <a:t>Или обращение </a:t>
            </a:r>
            <a:r>
              <a:rPr lang="ru-RU" sz="4000" b="1" dirty="0">
                <a:solidFill>
                  <a:srgbClr val="FF3300"/>
                </a:solidFill>
              </a:rPr>
              <a:t>к проблеме </a:t>
            </a:r>
            <a:r>
              <a:rPr lang="ru-RU" sz="4000" b="1" i="1" dirty="0">
                <a:solidFill>
                  <a:srgbClr val="FF00FF"/>
                </a:solidFill>
              </a:rPr>
              <a:t>концепта</a:t>
            </a:r>
            <a:r>
              <a:rPr lang="ru-RU" sz="4000" b="1" dirty="0">
                <a:solidFill>
                  <a:srgbClr val="FF3300"/>
                </a:solidFill>
              </a:rPr>
              <a:t> и </a:t>
            </a:r>
            <a:r>
              <a:rPr lang="ru-RU" sz="4000" b="1" i="1" dirty="0" err="1" smtClean="0">
                <a:solidFill>
                  <a:srgbClr val="FF00FF"/>
                </a:solidFill>
              </a:rPr>
              <a:t>концептосферы</a:t>
            </a:r>
            <a:r>
              <a:rPr lang="ru-RU" sz="4000" b="1" i="1" dirty="0" smtClean="0">
                <a:solidFill>
                  <a:srgbClr val="FF00FF"/>
                </a:solidFill>
              </a:rPr>
              <a:t>. </a:t>
            </a:r>
            <a:endParaRPr lang="ru-RU" sz="4000" b="1" dirty="0" smtClean="0">
              <a:solidFill>
                <a:srgbClr val="FF3300"/>
              </a:solidFill>
            </a:endParaRPr>
          </a:p>
          <a:p>
            <a:r>
              <a:rPr lang="ru-RU" sz="4000" b="1" dirty="0" smtClean="0">
                <a:solidFill>
                  <a:srgbClr val="FF3300"/>
                </a:solidFill>
              </a:rPr>
              <a:t>Имеет </a:t>
            </a:r>
            <a:r>
              <a:rPr lang="ru-RU" sz="4000" b="1" dirty="0">
                <a:solidFill>
                  <a:srgbClr val="FF3300"/>
                </a:solidFill>
              </a:rPr>
              <a:t>принципиально важное значение, если мы ставим перед собой задачу исследовать, понять </a:t>
            </a:r>
            <a:r>
              <a:rPr lang="ru-RU" sz="4000" b="1" i="1" dirty="0">
                <a:solidFill>
                  <a:srgbClr val="CC3399"/>
                </a:solidFill>
              </a:rPr>
              <a:t>сущность творческой индивидуальности художника слова, своеобразие его мировидения</a:t>
            </a:r>
            <a:r>
              <a:rPr lang="ru-RU" sz="4000" b="1" dirty="0">
                <a:solidFill>
                  <a:srgbClr val="FF3300"/>
                </a:solidFill>
              </a:rPr>
              <a:t>. Любой художественный текст – это не только модель мира (вторая реальность), но и концепция мира автора.</a:t>
            </a:r>
          </a:p>
        </p:txBody>
      </p:sp>
    </p:spTree>
    <p:extLst>
      <p:ext uri="{BB962C8B-B14F-4D97-AF65-F5344CB8AC3E}">
        <p14:creationId xmlns:p14="http://schemas.microsoft.com/office/powerpoint/2010/main" val="30154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912" y="-171400"/>
            <a:ext cx="5415558" cy="751679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13376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И особенно важно, в случае обращение к концептосфере, понимать, что она  </a:t>
            </a:r>
            <a:r>
              <a:rPr lang="ru-RU" b="1" dirty="0">
                <a:solidFill>
                  <a:srgbClr val="FF3300"/>
                </a:solidFill>
              </a:rPr>
              <a:t>– </a:t>
            </a:r>
            <a:r>
              <a:rPr lang="ru-RU" b="1" i="1" dirty="0">
                <a:solidFill>
                  <a:srgbClr val="FF00FF"/>
                </a:solidFill>
              </a:rPr>
              <a:t>не механическая сумма, совокупность концептов, а система мнений и знаний человека о мире, отражающая его познавательный опыт, опыт практического освоения окружающего пространства и понимания своеобразия прошедшего, текущего и будущего времени. </a:t>
            </a:r>
            <a:r>
              <a:rPr lang="ru-RU" b="1" dirty="0">
                <a:solidFill>
                  <a:srgbClr val="FF3300"/>
                </a:solidFill>
              </a:rPr>
              <a:t>Такой опыт существует как зафиксированный, в первую очередь, в языковой и эмоциональной памяти как создателя художественного текста, так и в сознании, воспринимающем этот текст сознании. </a:t>
            </a:r>
          </a:p>
          <a:p>
            <a:endParaRPr lang="ru-RU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2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57" y="155447"/>
            <a:ext cx="9097643" cy="651391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3300"/>
                </a:solidFill>
              </a:rPr>
              <a:t>По своему объёму и значению в художественном тексте концепт может занимать </a:t>
            </a:r>
            <a:r>
              <a:rPr lang="ru-RU" b="1" i="1" dirty="0">
                <a:solidFill>
                  <a:srgbClr val="FF00FF"/>
                </a:solidFill>
              </a:rPr>
              <a:t>доминирующее положение </a:t>
            </a:r>
            <a:r>
              <a:rPr lang="ru-RU" b="1" dirty="0">
                <a:solidFill>
                  <a:srgbClr val="FF3300"/>
                </a:solidFill>
              </a:rPr>
              <a:t>и тогда смысловая наполненность других концептов оказывается обусловленной его влиянием, кругом ассоциаций, с ним связанных. Такой концепт сообщает всем другим, принципиально важным в художественном сознании концептам, некое воздействие, собирает, консолидирует их в системное единство эстетического, этического, социального характера.</a:t>
            </a:r>
          </a:p>
          <a:p>
            <a:endParaRPr lang="ru-RU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1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6632"/>
            <a:ext cx="9121955" cy="664078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/>
          </a:bodyPr>
          <a:lstStyle/>
          <a:p>
            <a:r>
              <a:rPr lang="ru-RU" dirty="0"/>
              <a:t>	</a:t>
            </a:r>
            <a:r>
              <a:rPr lang="ru-RU" b="1" dirty="0" smtClean="0">
                <a:solidFill>
                  <a:srgbClr val="FF3300"/>
                </a:solidFill>
              </a:rPr>
              <a:t>Есть концепты, связанные с нормами </a:t>
            </a:r>
            <a:r>
              <a:rPr lang="ru-RU" b="1" dirty="0">
                <a:solidFill>
                  <a:srgbClr val="FF3300"/>
                </a:solidFill>
              </a:rPr>
              <a:t>нравственности, жизненного поведения, произведения искусства и отношение к творческому труду, достижениям науки. Например, для лирической героини Марии </a:t>
            </a:r>
            <a:r>
              <a:rPr lang="ru-RU" b="1" dirty="0" err="1">
                <a:solidFill>
                  <a:srgbClr val="FF3300"/>
                </a:solidFill>
              </a:rPr>
              <a:t>Вагатовой</a:t>
            </a:r>
            <a:r>
              <a:rPr lang="ru-RU" b="1" dirty="0">
                <a:solidFill>
                  <a:srgbClr val="FF3300"/>
                </a:solidFill>
              </a:rPr>
              <a:t> (</a:t>
            </a:r>
            <a:r>
              <a:rPr lang="ru-RU" b="1" dirty="0" err="1">
                <a:solidFill>
                  <a:srgbClr val="FF3300"/>
                </a:solidFill>
              </a:rPr>
              <a:t>Волдиной</a:t>
            </a:r>
            <a:r>
              <a:rPr lang="ru-RU" b="1" dirty="0">
                <a:solidFill>
                  <a:srgbClr val="FF3300"/>
                </a:solidFill>
              </a:rPr>
              <a:t>) одной из таких духовных ценностей является сердце матери:</a:t>
            </a:r>
          </a:p>
          <a:p>
            <a:r>
              <a:rPr lang="ru-RU" b="1" dirty="0">
                <a:solidFill>
                  <a:srgbClr val="0000FF"/>
                </a:solidFill>
              </a:rPr>
              <a:t>˂…˃ Коль с ценой – то нет дороже той цены на всей Земле,</a:t>
            </a:r>
          </a:p>
          <a:p>
            <a:r>
              <a:rPr lang="ru-RU" b="1" dirty="0">
                <a:solidFill>
                  <a:srgbClr val="0000FF"/>
                </a:solidFill>
              </a:rPr>
              <a:t>если с честью, без корысти, – не найти и слова мне.</a:t>
            </a:r>
          </a:p>
          <a:p>
            <a:r>
              <a:rPr lang="ru-RU" b="1" dirty="0">
                <a:solidFill>
                  <a:srgbClr val="0000FF"/>
                </a:solidFill>
              </a:rPr>
              <a:t>Ну, а коль с ценою жизни сердце матери сравню,</a:t>
            </a:r>
          </a:p>
          <a:p>
            <a:r>
              <a:rPr lang="ru-RU" b="1" dirty="0">
                <a:solidFill>
                  <a:srgbClr val="0000FF"/>
                </a:solidFill>
              </a:rPr>
              <a:t>то достоинства и чести сердца я не уроню</a:t>
            </a:r>
            <a:r>
              <a:rPr lang="ru-RU" b="1" dirty="0" smtClean="0">
                <a:solidFill>
                  <a:srgbClr val="0000FF"/>
                </a:solidFill>
              </a:rPr>
              <a:t>…</a:t>
            </a:r>
            <a:endParaRPr lang="ru-RU" b="1" dirty="0">
              <a:solidFill>
                <a:srgbClr val="0000FF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	</a:t>
            </a:r>
            <a:r>
              <a:rPr lang="ru-RU" i="1" dirty="0">
                <a:solidFill>
                  <a:srgbClr val="0000FF"/>
                </a:solidFill>
              </a:rPr>
              <a:t>Перевод Н. Шамсутдинова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61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-1"/>
            <a:ext cx="8565558" cy="68035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Особой духовной ценностью обладают у неё «песня бабушки» и «рука друга», «слово деда»… </a:t>
            </a:r>
            <a:endParaRPr lang="ru-RU" b="1" dirty="0" smtClean="0">
              <a:solidFill>
                <a:srgbClr val="CC0000"/>
              </a:solidFill>
            </a:endParaRPr>
          </a:p>
          <a:p>
            <a:r>
              <a:rPr lang="ru-RU" b="1" dirty="0" smtClean="0">
                <a:solidFill>
                  <a:srgbClr val="CC0000"/>
                </a:solidFill>
              </a:rPr>
              <a:t>А в </a:t>
            </a:r>
            <a:r>
              <a:rPr lang="ru-RU" b="1" dirty="0">
                <a:solidFill>
                  <a:srgbClr val="CC0000"/>
                </a:solidFill>
              </a:rPr>
              <a:t>эпической поэме </a:t>
            </a:r>
            <a:r>
              <a:rPr lang="ru-RU" b="1" dirty="0" err="1">
                <a:solidFill>
                  <a:srgbClr val="CC0000"/>
                </a:solidFill>
              </a:rPr>
              <a:t>Микуля</a:t>
            </a:r>
            <a:r>
              <a:rPr lang="ru-RU" b="1" dirty="0">
                <a:solidFill>
                  <a:srgbClr val="CC0000"/>
                </a:solidFill>
              </a:rPr>
              <a:t> Шульгина «Макар </a:t>
            </a:r>
            <a:r>
              <a:rPr lang="ru-RU" b="1" dirty="0" err="1">
                <a:solidFill>
                  <a:srgbClr val="CC0000"/>
                </a:solidFill>
              </a:rPr>
              <a:t>Осьмаров</a:t>
            </a:r>
            <a:r>
              <a:rPr lang="ru-RU" b="1" dirty="0">
                <a:solidFill>
                  <a:srgbClr val="CC0000"/>
                </a:solidFill>
              </a:rPr>
              <a:t>» от имени автора перечислены духовные ценности, которые удалось вернуть народу ханты: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˂</a:t>
            </a:r>
            <a:r>
              <a:rPr lang="ru-RU" b="1" dirty="0">
                <a:solidFill>
                  <a:srgbClr val="0000FF"/>
                </a:solidFill>
              </a:rPr>
              <a:t>…˃ И ханты средь лесов родной земли</a:t>
            </a:r>
          </a:p>
          <a:p>
            <a:r>
              <a:rPr lang="ru-RU" b="1" dirty="0">
                <a:solidFill>
                  <a:srgbClr val="0000FF"/>
                </a:solidFill>
              </a:rPr>
              <a:t>Работали, смеялись и любили,</a:t>
            </a:r>
          </a:p>
          <a:p>
            <a:r>
              <a:rPr lang="ru-RU" b="1" dirty="0">
                <a:solidFill>
                  <a:srgbClr val="0000FF"/>
                </a:solidFill>
              </a:rPr>
              <a:t>И все, что раньше предки позабыли, –</a:t>
            </a:r>
          </a:p>
          <a:p>
            <a:r>
              <a:rPr lang="ru-RU" b="1" dirty="0">
                <a:solidFill>
                  <a:srgbClr val="0000FF"/>
                </a:solidFill>
              </a:rPr>
              <a:t>Честь, смелость, радость – снова обрели</a:t>
            </a:r>
            <a:r>
              <a:rPr lang="ru-RU" b="1" dirty="0" smtClean="0">
                <a:solidFill>
                  <a:srgbClr val="0000FF"/>
                </a:solidFill>
              </a:rPr>
              <a:t>… </a:t>
            </a:r>
            <a:r>
              <a:rPr lang="ru-RU" dirty="0">
                <a:solidFill>
                  <a:srgbClr val="0000FF"/>
                </a:solidFill>
              </a:rPr>
              <a:t>	</a:t>
            </a:r>
          </a:p>
          <a:p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500" y="238125"/>
            <a:ext cx="9525000" cy="63817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Или концепт </a:t>
            </a:r>
            <a:r>
              <a:rPr lang="ru-RU" b="1" i="1" dirty="0" smtClean="0">
                <a:solidFill>
                  <a:srgbClr val="CC0000"/>
                </a:solidFill>
              </a:rPr>
              <a:t>человек</a:t>
            </a:r>
            <a:r>
              <a:rPr lang="ru-RU" b="1" dirty="0" smtClean="0">
                <a:solidFill>
                  <a:srgbClr val="CC0000"/>
                </a:solidFill>
              </a:rPr>
              <a:t> </a:t>
            </a:r>
            <a:r>
              <a:rPr lang="ru-RU" b="1" dirty="0">
                <a:solidFill>
                  <a:srgbClr val="CC0000"/>
                </a:solidFill>
              </a:rPr>
              <a:t>в лирике Андрея </a:t>
            </a:r>
            <a:r>
              <a:rPr lang="ru-RU" b="1" dirty="0" smtClean="0">
                <a:solidFill>
                  <a:srgbClr val="CC0000"/>
                </a:solidFill>
              </a:rPr>
              <a:t>Тарханова. </a:t>
            </a:r>
            <a:endParaRPr lang="ru-RU" b="1" dirty="0">
              <a:solidFill>
                <a:srgbClr val="CC0000"/>
              </a:solidFill>
            </a:endParaRPr>
          </a:p>
          <a:p>
            <a:r>
              <a:rPr lang="ru-RU" b="1" dirty="0" smtClean="0">
                <a:solidFill>
                  <a:srgbClr val="FF3300"/>
                </a:solidFill>
              </a:rPr>
              <a:t>И в данном случае необходимо исходить из того, </a:t>
            </a:r>
            <a:r>
              <a:rPr lang="ru-RU" b="1" dirty="0">
                <a:solidFill>
                  <a:srgbClr val="FF3300"/>
                </a:solidFill>
              </a:rPr>
              <a:t>что взгляд на человека, в первую очередь, философский основывается на том, что он является </a:t>
            </a:r>
            <a:r>
              <a:rPr lang="ru-RU" b="1" i="1" dirty="0">
                <a:solidFill>
                  <a:srgbClr val="FF00FF"/>
                </a:solidFill>
              </a:rPr>
              <a:t>универсальным концептом жизни</a:t>
            </a:r>
            <a:r>
              <a:rPr lang="ru-RU" b="1" dirty="0">
                <a:solidFill>
                  <a:srgbClr val="FF3300"/>
                </a:solidFill>
              </a:rPr>
              <a:t>, изначально – </a:t>
            </a:r>
            <a:r>
              <a:rPr lang="ru-RU" b="1" i="1" dirty="0">
                <a:solidFill>
                  <a:srgbClr val="FF00FF"/>
                </a:solidFill>
              </a:rPr>
              <a:t>посредником между небесным и земным</a:t>
            </a:r>
            <a:r>
              <a:rPr lang="ru-RU" b="1" dirty="0">
                <a:solidFill>
                  <a:srgbClr val="FF3300"/>
                </a:solidFill>
              </a:rPr>
              <a:t>. Книга Бытия определяет человека, исходя из его отношения к богу, по образу и подобию которого он был сотворён. Такой взгляд на человека не позволяет понимать его как самостоятельную часть природы потому, что природа создана богом помимо человека, это был другой самостоятельный процесс, и создана она для человека. 	</a:t>
            </a:r>
          </a:p>
        </p:txBody>
      </p:sp>
    </p:spTree>
    <p:extLst>
      <p:ext uri="{BB962C8B-B14F-4D97-AF65-F5344CB8AC3E}">
        <p14:creationId xmlns:p14="http://schemas.microsoft.com/office/powerpoint/2010/main" val="288208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9851" y="188640"/>
            <a:ext cx="9194021" cy="626469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Материальное начало также присутствует в понимании человеком ценности окружающего его мира, отсутствие такового противоречило бы его дуалистической сущности. </a:t>
            </a:r>
            <a:r>
              <a:rPr lang="ru-RU" b="1" dirty="0">
                <a:solidFill>
                  <a:srgbClr val="CC3399"/>
                </a:solidFill>
              </a:rPr>
              <a:t>				</a:t>
            </a:r>
          </a:p>
          <a:p>
            <a:r>
              <a:rPr lang="ru-RU" b="1" dirty="0" smtClean="0">
                <a:solidFill>
                  <a:srgbClr val="CC3399"/>
                </a:solidFill>
              </a:rPr>
              <a:t>В</a:t>
            </a:r>
            <a:r>
              <a:rPr lang="ru-RU" b="1" dirty="0">
                <a:solidFill>
                  <a:srgbClr val="CC3399"/>
                </a:solidFill>
              </a:rPr>
              <a:t>	 лирическом пространстве Марии </a:t>
            </a:r>
            <a:r>
              <a:rPr lang="ru-RU" b="1" dirty="0" err="1">
                <a:solidFill>
                  <a:srgbClr val="CC3399"/>
                </a:solidFill>
              </a:rPr>
              <a:t>Вагатовой</a:t>
            </a:r>
            <a:r>
              <a:rPr lang="ru-RU" b="1" dirty="0">
                <a:solidFill>
                  <a:srgbClr val="CC3399"/>
                </a:solidFill>
              </a:rPr>
              <a:t> значимы и материальные ценности, прежде всего те, которые добываются трудом человека, те, которые обеспечивают жизнь, дают уверенность в будущем:</a:t>
            </a:r>
            <a:endParaRPr lang="ru-RU" b="1" dirty="0">
              <a:solidFill>
                <a:srgbClr val="0000FF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˂…˃ Обь роняла украшенья</a:t>
            </a:r>
          </a:p>
          <a:p>
            <a:r>
              <a:rPr lang="ru-RU" b="1" dirty="0">
                <a:solidFill>
                  <a:srgbClr val="0000FF"/>
                </a:solidFill>
              </a:rPr>
              <a:t>Осетров и нельм.</a:t>
            </a:r>
          </a:p>
          <a:p>
            <a:r>
              <a:rPr lang="ru-RU" b="1" dirty="0">
                <a:solidFill>
                  <a:srgbClr val="0000FF"/>
                </a:solidFill>
              </a:rPr>
              <a:t>Волочились, будто бревна,</a:t>
            </a:r>
          </a:p>
          <a:p>
            <a:r>
              <a:rPr lang="ru-RU" b="1" dirty="0">
                <a:solidFill>
                  <a:srgbClr val="0000FF"/>
                </a:solidFill>
              </a:rPr>
              <a:t>Щуки и налимы,</a:t>
            </a:r>
          </a:p>
          <a:p>
            <a:r>
              <a:rPr lang="ru-RU" b="1" dirty="0">
                <a:solidFill>
                  <a:srgbClr val="0000FF"/>
                </a:solidFill>
              </a:rPr>
              <a:t>Стерлядь шла легко и ровно</a:t>
            </a:r>
          </a:p>
          <a:p>
            <a:r>
              <a:rPr lang="ru-RU" b="1" dirty="0">
                <a:solidFill>
                  <a:srgbClr val="0000FF"/>
                </a:solidFill>
              </a:rPr>
              <a:t>Жёлтого налива</a:t>
            </a:r>
            <a:r>
              <a:rPr lang="ru-RU" b="1" dirty="0" smtClean="0">
                <a:solidFill>
                  <a:srgbClr val="0000FF"/>
                </a:solidFill>
              </a:rPr>
              <a:t>…</a:t>
            </a:r>
            <a:endParaRPr lang="ru-RU" sz="3000" b="1" dirty="0">
              <a:solidFill>
                <a:srgbClr val="0000FF"/>
              </a:solidFill>
            </a:endParaRPr>
          </a:p>
          <a:p>
            <a:r>
              <a:rPr lang="ru-RU" sz="3000" i="1" dirty="0">
                <a:solidFill>
                  <a:srgbClr val="0000FF"/>
                </a:solidFill>
              </a:rPr>
              <a:t>Перевод Г. </a:t>
            </a:r>
            <a:r>
              <a:rPr lang="ru-RU" sz="3000" i="1" dirty="0" err="1">
                <a:solidFill>
                  <a:srgbClr val="0000FF"/>
                </a:solidFill>
              </a:rPr>
              <a:t>Слинкиной</a:t>
            </a:r>
            <a:endParaRPr lang="ru-RU" sz="3000" i="1" dirty="0">
              <a:solidFill>
                <a:srgbClr val="0000FF"/>
              </a:solidFill>
            </a:endParaRPr>
          </a:p>
          <a:p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2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7" y="116633"/>
            <a:ext cx="9062987" cy="640871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96552" y="38511"/>
            <a:ext cx="9180512" cy="681337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Лирический герой Владислава Молданова уверен в том, что в его народе живёт представление о важности, как материальных, так и о духовных ценностей, ибо он способен </a:t>
            </a:r>
            <a:r>
              <a:rPr lang="ru-RU" b="1" dirty="0" smtClean="0">
                <a:solidFill>
                  <a:srgbClr val="CC0000"/>
                </a:solidFill>
              </a:rPr>
              <a:t>производить </a:t>
            </a:r>
            <a:r>
              <a:rPr lang="ru-RU" b="1" dirty="0">
                <a:solidFill>
                  <a:srgbClr val="CC0000"/>
                </a:solidFill>
              </a:rPr>
              <a:t>как те, так и другие:</a:t>
            </a:r>
          </a:p>
          <a:p>
            <a:r>
              <a:rPr lang="ru-RU" b="1" dirty="0">
                <a:solidFill>
                  <a:srgbClr val="0000FF"/>
                </a:solidFill>
              </a:rPr>
              <a:t>˂…˃ </a:t>
            </a:r>
            <a:r>
              <a:rPr lang="ru-RU" b="1" dirty="0" err="1">
                <a:solidFill>
                  <a:srgbClr val="0000FF"/>
                </a:solidFill>
              </a:rPr>
              <a:t>Калданку</a:t>
            </a:r>
            <a:r>
              <a:rPr lang="ru-RU" b="1" dirty="0">
                <a:solidFill>
                  <a:srgbClr val="0000FF"/>
                </a:solidFill>
              </a:rPr>
              <a:t>-лодку изготовить сможет,</a:t>
            </a:r>
          </a:p>
          <a:p>
            <a:r>
              <a:rPr lang="ru-RU" b="1" dirty="0">
                <a:solidFill>
                  <a:srgbClr val="0000FF"/>
                </a:solidFill>
              </a:rPr>
              <a:t>Поставить чум</a:t>
            </a:r>
          </a:p>
          <a:p>
            <a:r>
              <a:rPr lang="ru-RU" b="1" dirty="0">
                <a:solidFill>
                  <a:srgbClr val="0000FF"/>
                </a:solidFill>
              </a:rPr>
              <a:t>или избу срубить,</a:t>
            </a:r>
          </a:p>
          <a:p>
            <a:r>
              <a:rPr lang="ru-RU" b="1" dirty="0">
                <a:solidFill>
                  <a:srgbClr val="0000FF"/>
                </a:solidFill>
              </a:rPr>
              <a:t>Спеть,</a:t>
            </a:r>
          </a:p>
          <a:p>
            <a:r>
              <a:rPr lang="ru-RU" b="1" dirty="0">
                <a:solidFill>
                  <a:srgbClr val="0000FF"/>
                </a:solidFill>
              </a:rPr>
              <a:t>станцевать на игрищах Медвежьих –</a:t>
            </a:r>
          </a:p>
          <a:p>
            <a:r>
              <a:rPr lang="ru-RU" b="1" dirty="0">
                <a:solidFill>
                  <a:srgbClr val="0000FF"/>
                </a:solidFill>
              </a:rPr>
              <a:t>Сумеют ханты мир искусством удивить! 			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5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942" y="-99392"/>
            <a:ext cx="5145470" cy="686469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Начало сказки «Богатырь» народа ханты: </a:t>
            </a:r>
            <a:r>
              <a:rPr lang="ru-RU" b="1" dirty="0">
                <a:solidFill>
                  <a:srgbClr val="0000FF"/>
                </a:solidFill>
              </a:rPr>
              <a:t>«В одной земле, или в царском городе, </a:t>
            </a:r>
            <a:r>
              <a:rPr lang="ru-RU" b="1" dirty="0" err="1">
                <a:solidFill>
                  <a:srgbClr val="0000FF"/>
                </a:solidFill>
              </a:rPr>
              <a:t>Мощ</a:t>
            </a:r>
            <a:r>
              <a:rPr lang="ru-RU" b="1" dirty="0">
                <a:solidFill>
                  <a:srgbClr val="0000FF"/>
                </a:solidFill>
              </a:rPr>
              <a:t>-богатырь жил. У него столько богатства было, что на бумагу не записать и в уме не удержать…»</a:t>
            </a:r>
            <a:r>
              <a:rPr lang="ru-RU" b="1" dirty="0">
                <a:solidFill>
                  <a:srgbClr val="CC0000"/>
                </a:solidFill>
              </a:rPr>
              <a:t> Во-первых, само допущение, что герой жил то ли </a:t>
            </a:r>
            <a:r>
              <a:rPr lang="ru-RU" b="1" dirty="0">
                <a:solidFill>
                  <a:srgbClr val="6600FF"/>
                </a:solidFill>
              </a:rPr>
              <a:t>«в одной земле»</a:t>
            </a:r>
            <a:r>
              <a:rPr lang="ru-RU" b="1" dirty="0">
                <a:solidFill>
                  <a:srgbClr val="CC0000"/>
                </a:solidFill>
              </a:rPr>
              <a:t>,  то ли </a:t>
            </a:r>
            <a:r>
              <a:rPr lang="ru-RU" b="1" dirty="0">
                <a:solidFill>
                  <a:srgbClr val="6600FF"/>
                </a:solidFill>
              </a:rPr>
              <a:t>«в царском городе»</a:t>
            </a:r>
            <a:r>
              <a:rPr lang="ru-RU" b="1" dirty="0">
                <a:solidFill>
                  <a:srgbClr val="CC0000"/>
                </a:solidFill>
              </a:rPr>
              <a:t>,  не отвечает законам логики: </a:t>
            </a:r>
            <a:r>
              <a:rPr lang="ru-RU" b="1" dirty="0">
                <a:solidFill>
                  <a:srgbClr val="6600FF"/>
                </a:solidFill>
              </a:rPr>
              <a:t>«земля»</a:t>
            </a:r>
            <a:r>
              <a:rPr lang="ru-RU" b="1" dirty="0">
                <a:solidFill>
                  <a:srgbClr val="CC0000"/>
                </a:solidFill>
              </a:rPr>
              <a:t> и </a:t>
            </a:r>
            <a:r>
              <a:rPr lang="ru-RU" b="1" dirty="0">
                <a:solidFill>
                  <a:srgbClr val="6600FF"/>
                </a:solidFill>
              </a:rPr>
              <a:t>«город»</a:t>
            </a:r>
            <a:r>
              <a:rPr lang="ru-RU" b="1" dirty="0">
                <a:solidFill>
                  <a:srgbClr val="CC0000"/>
                </a:solidFill>
              </a:rPr>
              <a:t> — это не идентичные единицы пространства. Во-вторых, при всех возможных сказочных, фантастических допущениях и сюжетах трудно представить себе, чтобы богатства было так много, </a:t>
            </a:r>
            <a:r>
              <a:rPr lang="ru-RU" b="1" dirty="0">
                <a:solidFill>
                  <a:srgbClr val="0000FF"/>
                </a:solidFill>
              </a:rPr>
              <a:t>«что на бумагу не записать и в уме не удержать»</a:t>
            </a:r>
            <a:r>
              <a:rPr lang="ru-RU" b="1" dirty="0">
                <a:solidFill>
                  <a:srgbClr val="CC0000"/>
                </a:solidFill>
              </a:rPr>
              <a:t>. И это только начало сказки… </a:t>
            </a:r>
          </a:p>
          <a:p>
            <a:endParaRPr lang="ru-RU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04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096375" cy="66675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В представлениях героини повести Оксаны Динисламовой </a:t>
            </a:r>
            <a:r>
              <a:rPr lang="ru-RU" b="1" i="1" dirty="0">
                <a:solidFill>
                  <a:srgbClr val="CC3399"/>
                </a:solidFill>
              </a:rPr>
              <a:t>«Диалог поколений: мама с </a:t>
            </a:r>
            <a:r>
              <a:rPr lang="ru-RU" b="1" i="1" dirty="0" smtClean="0">
                <a:solidFill>
                  <a:srgbClr val="CC3399"/>
                </a:solidFill>
              </a:rPr>
              <a:t>дочкой</a:t>
            </a:r>
            <a:r>
              <a:rPr lang="ru-RU" b="1" i="1" dirty="0">
                <a:solidFill>
                  <a:srgbClr val="CC3399"/>
                </a:solidFill>
              </a:rPr>
              <a:t>»</a:t>
            </a:r>
            <a:r>
              <a:rPr lang="ru-RU" b="1" dirty="0">
                <a:solidFill>
                  <a:srgbClr val="CC0000"/>
                </a:solidFill>
              </a:rPr>
              <a:t> духовное и материальное совмещаются в одно целое: </a:t>
            </a:r>
            <a:r>
              <a:rPr lang="ru-RU" b="1" dirty="0">
                <a:solidFill>
                  <a:srgbClr val="0000FF"/>
                </a:solidFill>
              </a:rPr>
              <a:t>«˂…˃ А, в общем-то, что по сравнению с шубой современной мансийское сахи!? Ни один дизайнер одежды не сможет сотворить и даже повторить сотворение этого белоснежного тёплого чуда. Представь, сколько кропотливого труда, усердия, старания требует его пошив. Это ж целое искусство</a:t>
            </a:r>
            <a:r>
              <a:rPr lang="ru-RU" b="1" dirty="0" smtClean="0">
                <a:solidFill>
                  <a:srgbClr val="0000FF"/>
                </a:solidFill>
              </a:rPr>
              <a:t>!...»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18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3647" y="-386926"/>
            <a:ext cx="9525000" cy="722947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Отношение автора художественного текста к создаваемому миру, второй реальности неизменно носит оценочный характер. Герои литературного произведения, в свою очередь, постоянно оценивают всё, с чем они имеют дело в этом искусственно созданном мире художественной реальности. В основе такого оценивания (как авторов, так и их персонажей) лежат мировоззрение, потребности (нужное/ненужное), практические интересы и духовные запросы. 							</a:t>
            </a:r>
          </a:p>
        </p:txBody>
      </p:sp>
    </p:spTree>
    <p:extLst>
      <p:ext uri="{BB962C8B-B14F-4D97-AF65-F5344CB8AC3E}">
        <p14:creationId xmlns:p14="http://schemas.microsoft.com/office/powerpoint/2010/main" val="373683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dirty="0"/>
              <a:t>	</a:t>
            </a:r>
            <a:endParaRPr lang="ru-RU" dirty="0" smtClean="0"/>
          </a:p>
          <a:p>
            <a:r>
              <a:rPr lang="ru-RU" b="1" dirty="0" smtClean="0">
                <a:solidFill>
                  <a:srgbClr val="FF3300"/>
                </a:solidFill>
              </a:rPr>
              <a:t>В </a:t>
            </a:r>
            <a:r>
              <a:rPr lang="ru-RU" b="1" dirty="0">
                <a:solidFill>
                  <a:srgbClr val="FF3300"/>
                </a:solidFill>
              </a:rPr>
              <a:t>сознании народов ханты и манси, о чём наглядно свидетельствуют приведённые (а их может быть много больше) примеры, ценности отождествляются с бытием. Одна из основ истинного бытия кроется в мифологии, в которой сформировалось их отношение к растительному и животному миру, воде и свету, звёздам и Луне, семейному укладу (читай – ценностям), родителям</a:t>
            </a:r>
            <a:r>
              <a:rPr lang="ru-RU" b="1" dirty="0" smtClean="0">
                <a:solidFill>
                  <a:srgbClr val="FF3300"/>
                </a:solidFill>
              </a:rPr>
              <a:t>…</a:t>
            </a:r>
            <a:endParaRPr lang="ru-RU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6633"/>
            <a:ext cx="9164536" cy="660992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Одной из особенностей и несомненным достоинством литератур обско-угорских народов является способность к сохранению в художественном сознании аксиологических традиций, идущих от мифологии, при всём том, что представления о системе ценностей претерпевают эволюцию как в общественном сознании, так и в сознании отдельного индивидуума. По отношению к культуре, языкам малочисленных народов Севера эта эволюция носит подчас разрушительный характер, тем значительнее тот факт, что литература этих народов обладает способностью хранить и транслировать непреходящие ценности своего видения мира и человека, отражать его духовные возможности.		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97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4624"/>
            <a:ext cx="9144000" cy="645958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dirty="0"/>
              <a:t>	</a:t>
            </a:r>
            <a:r>
              <a:rPr lang="ru-RU" b="1" dirty="0">
                <a:solidFill>
                  <a:srgbClr val="FF3300"/>
                </a:solidFill>
              </a:rPr>
              <a:t>Анализ аксиологических начал литературного творчества открывает возможности более глубокого изучения структуры личности как создателя художественного текста, так и персонажей им сотворённых в единстве понимания ими настоящего, прошедшего и будущего. Последнее подтверждается обращением к произведениям Еремея Айпина и Андрея Тарханова,  Марии </a:t>
            </a:r>
            <a:r>
              <a:rPr lang="ru-RU" b="1" dirty="0" err="1">
                <a:solidFill>
                  <a:srgbClr val="FF3300"/>
                </a:solidFill>
              </a:rPr>
              <a:t>Вагатовой</a:t>
            </a:r>
            <a:r>
              <a:rPr lang="ru-RU" b="1" dirty="0">
                <a:solidFill>
                  <a:srgbClr val="FF3300"/>
                </a:solidFill>
              </a:rPr>
              <a:t> (</a:t>
            </a:r>
            <a:r>
              <a:rPr lang="ru-RU" b="1" dirty="0" err="1">
                <a:solidFill>
                  <a:srgbClr val="FF3300"/>
                </a:solidFill>
              </a:rPr>
              <a:t>Волдиной</a:t>
            </a:r>
            <a:r>
              <a:rPr lang="ru-RU" b="1" dirty="0">
                <a:solidFill>
                  <a:srgbClr val="FF3300"/>
                </a:solidFill>
              </a:rPr>
              <a:t>) и Романа </a:t>
            </a:r>
            <a:r>
              <a:rPr lang="ru-RU" b="1" dirty="0" err="1">
                <a:solidFill>
                  <a:srgbClr val="FF3300"/>
                </a:solidFill>
              </a:rPr>
              <a:t>Ругина</a:t>
            </a:r>
            <a:r>
              <a:rPr lang="ru-RU" b="1" dirty="0">
                <a:solidFill>
                  <a:srgbClr val="FF3300"/>
                </a:solidFill>
              </a:rPr>
              <a:t>, Ювана Шесталова и Владислава </a:t>
            </a:r>
            <a:r>
              <a:rPr lang="ru-RU" b="1" dirty="0" err="1">
                <a:solidFill>
                  <a:srgbClr val="FF3300"/>
                </a:solidFill>
              </a:rPr>
              <a:t>Молданова</a:t>
            </a:r>
            <a:r>
              <a:rPr lang="ru-RU" b="1" dirty="0">
                <a:solidFill>
                  <a:srgbClr val="FF3300"/>
                </a:solidFill>
              </a:rPr>
              <a:t>. 					</a:t>
            </a:r>
          </a:p>
        </p:txBody>
      </p:sp>
    </p:spTree>
    <p:extLst>
      <p:ext uri="{BB962C8B-B14F-4D97-AF65-F5344CB8AC3E}">
        <p14:creationId xmlns:p14="http://schemas.microsoft.com/office/powerpoint/2010/main" val="405218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7" y="116632"/>
            <a:ext cx="9067890" cy="604867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dirty="0"/>
              <a:t>	</a:t>
            </a:r>
            <a:r>
              <a:rPr lang="ru-RU" sz="4000" b="1" dirty="0">
                <a:solidFill>
                  <a:srgbClr val="CC0000"/>
                </a:solidFill>
              </a:rPr>
              <a:t>Устремления творческой личности в её представлениях прошлом, настоящем и будущем, отношение к ценностям настоящего, прошлого и  будущего в этих трёх временных измерениях – это составляет структуру внутреннего мира творческой личности, её индивидуального бытия в художественном тексте. </a:t>
            </a:r>
          </a:p>
        </p:txBody>
      </p:sp>
    </p:spTree>
    <p:extLst>
      <p:ext uri="{BB962C8B-B14F-4D97-AF65-F5344CB8AC3E}">
        <p14:creationId xmlns:p14="http://schemas.microsoft.com/office/powerpoint/2010/main" val="207082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2691" y="0"/>
            <a:ext cx="610131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C0000"/>
                </a:solidFill>
              </a:rPr>
              <a:t>Одним из самых важных аксиологических </a:t>
            </a:r>
            <a:r>
              <a:rPr lang="ru-RU" sz="4000" b="1" dirty="0" smtClean="0">
                <a:solidFill>
                  <a:srgbClr val="CC0000"/>
                </a:solidFill>
              </a:rPr>
              <a:t>аспектов возможного анализа </a:t>
            </a:r>
            <a:r>
              <a:rPr lang="ru-RU" sz="4000" b="1" dirty="0">
                <a:solidFill>
                  <a:srgbClr val="CC0000"/>
                </a:solidFill>
              </a:rPr>
              <a:t>художественного текста </a:t>
            </a:r>
            <a:r>
              <a:rPr lang="ru-RU" sz="4000" b="1" dirty="0" smtClean="0">
                <a:solidFill>
                  <a:srgbClr val="CC0000"/>
                </a:solidFill>
              </a:rPr>
              <a:t>– </a:t>
            </a:r>
            <a:r>
              <a:rPr lang="ru-RU" sz="4000" b="1" dirty="0" err="1" smtClean="0">
                <a:solidFill>
                  <a:srgbClr val="CC0000"/>
                </a:solidFill>
              </a:rPr>
              <a:t>приёсы</a:t>
            </a:r>
            <a:r>
              <a:rPr lang="ru-RU" sz="4000" b="1" dirty="0" smtClean="0">
                <a:solidFill>
                  <a:srgbClr val="CC0000"/>
                </a:solidFill>
              </a:rPr>
              <a:t> воссоздание </a:t>
            </a:r>
            <a:r>
              <a:rPr lang="ru-RU" sz="4000" b="1" dirty="0">
                <a:solidFill>
                  <a:srgbClr val="CC0000"/>
                </a:solidFill>
              </a:rPr>
              <a:t>в нём мира как </a:t>
            </a:r>
            <a:r>
              <a:rPr lang="ru-RU" sz="4000" b="1" i="1" dirty="0">
                <a:solidFill>
                  <a:srgbClr val="FF00FF"/>
                </a:solidFill>
              </a:rPr>
              <a:t>сочетания внешнего и внутреннего, возможностей со- и противопоставления</a:t>
            </a:r>
            <a:r>
              <a:rPr lang="ru-RU" sz="4000" b="1" dirty="0">
                <a:solidFill>
                  <a:srgbClr val="CC0000"/>
                </a:solidFill>
              </a:rPr>
              <a:t> этих планов в аспекте выяснения ценности каждого из них. </a:t>
            </a:r>
          </a:p>
        </p:txBody>
      </p:sp>
    </p:spTree>
    <p:extLst>
      <p:ext uri="{BB962C8B-B14F-4D97-AF65-F5344CB8AC3E}">
        <p14:creationId xmlns:p14="http://schemas.microsoft.com/office/powerpoint/2010/main" val="110432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Одним из продуктивных, имеющих значительные перспективы является обращение к такой категории, как метатекст обско-угорских литератур.</a:t>
            </a:r>
          </a:p>
          <a:p>
            <a:r>
              <a:rPr lang="ru-RU" b="1" dirty="0" smtClean="0">
                <a:solidFill>
                  <a:srgbClr val="FF3300"/>
                </a:solidFill>
              </a:rPr>
              <a:t>Первопроходцем в таком </a:t>
            </a:r>
            <a:r>
              <a:rPr lang="ru-RU" b="1" dirty="0" smtClean="0">
                <a:solidFill>
                  <a:srgbClr val="FF3300"/>
                </a:solidFill>
              </a:rPr>
              <a:t>концептуальном </a:t>
            </a:r>
            <a:r>
              <a:rPr lang="ru-RU" b="1" dirty="0" smtClean="0">
                <a:solidFill>
                  <a:srgbClr val="FF3300"/>
                </a:solidFill>
              </a:rPr>
              <a:t>рассмотрении стала монография Е. В. </a:t>
            </a:r>
            <a:r>
              <a:rPr lang="ru-RU" b="1" dirty="0" err="1" smtClean="0">
                <a:solidFill>
                  <a:srgbClr val="FF3300"/>
                </a:solidFill>
              </a:rPr>
              <a:t>Косинцевой</a:t>
            </a:r>
            <a:r>
              <a:rPr lang="ru-RU" b="1" dirty="0" smtClean="0">
                <a:solidFill>
                  <a:srgbClr val="FF3300"/>
                </a:solidFill>
              </a:rPr>
              <a:t>* об урбанистическом коде метатекста в хантыйской литературе, в которой предметом анализа</a:t>
            </a:r>
            <a:r>
              <a:rPr lang="ru-RU" b="1" dirty="0">
                <a:solidFill>
                  <a:srgbClr val="FF3300"/>
                </a:solidFill>
              </a:rPr>
              <a:t> </a:t>
            </a:r>
            <a:r>
              <a:rPr lang="ru-RU" b="1" dirty="0" smtClean="0">
                <a:solidFill>
                  <a:srgbClr val="FF3300"/>
                </a:solidFill>
              </a:rPr>
              <a:t>становится проблема </a:t>
            </a:r>
            <a:r>
              <a:rPr lang="ru-RU" b="1" dirty="0">
                <a:solidFill>
                  <a:srgbClr val="FF3300"/>
                </a:solidFill>
              </a:rPr>
              <a:t>метатекста на материале произведений хантыйских </a:t>
            </a:r>
            <a:r>
              <a:rPr lang="ru-RU" b="1" dirty="0" smtClean="0">
                <a:solidFill>
                  <a:srgbClr val="FF3300"/>
                </a:solidFill>
              </a:rPr>
              <a:t>писателей, рассмотрение процесса </a:t>
            </a:r>
            <a:r>
              <a:rPr lang="ru-RU" b="1" dirty="0">
                <a:solidFill>
                  <a:srgbClr val="FF3300"/>
                </a:solidFill>
              </a:rPr>
              <a:t>формирования урбанистического кода в художественной словесности </a:t>
            </a:r>
            <a:r>
              <a:rPr lang="ru-RU" b="1" dirty="0" smtClean="0">
                <a:solidFill>
                  <a:srgbClr val="FF3300"/>
                </a:solidFill>
              </a:rPr>
              <a:t>ханты.</a:t>
            </a:r>
          </a:p>
          <a:p>
            <a:r>
              <a:rPr lang="ru-RU" sz="2600" i="1" dirty="0" smtClean="0">
                <a:solidFill>
                  <a:srgbClr val="FF3300"/>
                </a:solidFill>
              </a:rPr>
              <a:t>* </a:t>
            </a:r>
            <a:r>
              <a:rPr lang="ru-RU" sz="2600" i="1" dirty="0" err="1" smtClean="0">
                <a:solidFill>
                  <a:srgbClr val="FF3300"/>
                </a:solidFill>
              </a:rPr>
              <a:t>Косинцева</a:t>
            </a:r>
            <a:r>
              <a:rPr lang="ru-RU" sz="2600" i="1" dirty="0" smtClean="0">
                <a:solidFill>
                  <a:srgbClr val="FF3300"/>
                </a:solidFill>
              </a:rPr>
              <a:t> </a:t>
            </a:r>
            <a:r>
              <a:rPr lang="ru-RU" sz="2600" i="1" dirty="0">
                <a:solidFill>
                  <a:srgbClr val="FF3300"/>
                </a:solidFill>
              </a:rPr>
              <a:t>Е. В. Метатекст в хантыйской литературе: урбанистический код. Монография. – Ханты-Мансийск: ООО «Печатный мир г. Ханты-Мансийск», 2020. – 168 с.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77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1512" y="0"/>
            <a:ext cx="716661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036496" cy="67413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6000" b="1" dirty="0"/>
          </a:p>
          <a:p>
            <a:pPr marL="0" indent="0">
              <a:buNone/>
            </a:pPr>
            <a:r>
              <a:rPr lang="ru-RU" sz="7200" b="1" dirty="0" smtClean="0">
                <a:solidFill>
                  <a:srgbClr val="CC0000"/>
                </a:solidFill>
              </a:rPr>
              <a:t>Спасибо за внимание!</a:t>
            </a:r>
            <a:endParaRPr lang="ru-RU" sz="72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4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144793" cy="60416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C0000"/>
                </a:solidFill>
              </a:rPr>
              <a:t>Другое дело, что у слушателей, а позже у читателей никогда не возникает вопросов о том, как это может быть и в первом, и во втором случае. Однако развитие действия в сказке (и не только в сказке) может развиваться по законам реальной житейской логики: </a:t>
            </a:r>
            <a:r>
              <a:rPr lang="ru-RU" b="1" dirty="0" err="1">
                <a:solidFill>
                  <a:srgbClr val="CC0000"/>
                </a:solidFill>
              </a:rPr>
              <a:t>Мощ</a:t>
            </a:r>
            <a:r>
              <a:rPr lang="ru-RU" b="1" dirty="0">
                <a:solidFill>
                  <a:srgbClr val="CC0000"/>
                </a:solidFill>
              </a:rPr>
              <a:t>-богатырь, узнав о том, что в ближайшее время в одном городе родится мальчик, который </a:t>
            </a:r>
            <a:r>
              <a:rPr lang="ru-RU" b="1" dirty="0">
                <a:solidFill>
                  <a:srgbClr val="0000FF"/>
                </a:solidFill>
              </a:rPr>
              <a:t>«будет самым сильным, когда вырастет</a:t>
            </a:r>
            <a:r>
              <a:rPr lang="ru-RU" b="1" dirty="0" smtClean="0">
                <a:solidFill>
                  <a:srgbClr val="0000FF"/>
                </a:solidFill>
              </a:rPr>
              <a:t>»</a:t>
            </a:r>
            <a:r>
              <a:rPr lang="ru-RU" b="1" dirty="0" smtClean="0">
                <a:solidFill>
                  <a:srgbClr val="CC0000"/>
                </a:solidFill>
              </a:rPr>
              <a:t>, </a:t>
            </a:r>
            <a:r>
              <a:rPr lang="ru-RU" b="1" dirty="0">
                <a:solidFill>
                  <a:srgbClr val="CC0000"/>
                </a:solidFill>
              </a:rPr>
              <a:t>предпринимает неоднократные попытки извести его, однако в </a:t>
            </a:r>
            <a:r>
              <a:rPr lang="ru-RU" b="1" dirty="0" smtClean="0">
                <a:solidFill>
                  <a:srgbClr val="CC0000"/>
                </a:solidFill>
              </a:rPr>
              <a:t>конце концов </a:t>
            </a:r>
            <a:r>
              <a:rPr lang="ru-RU" b="1" dirty="0">
                <a:solidFill>
                  <a:srgbClr val="CC0000"/>
                </a:solidFill>
              </a:rPr>
              <a:t>сам становится жертвой собственного вероломства</a:t>
            </a:r>
            <a:r>
              <a:rPr lang="ru-RU" b="1" dirty="0" smtClean="0">
                <a:solidFill>
                  <a:srgbClr val="CC0000"/>
                </a:solidFill>
              </a:rPr>
              <a:t>.</a:t>
            </a:r>
            <a:endParaRPr lang="ru-RU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30" y="188640"/>
            <a:ext cx="8754716" cy="632215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95739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Рассмотрение художественного текста как второй реальности не позволяет уравнивать реальную историю и мир литературного произведения. Еремей </a:t>
            </a:r>
            <a:r>
              <a:rPr lang="ru-RU" b="1" dirty="0">
                <a:solidFill>
                  <a:srgbClr val="CC0000"/>
                </a:solidFill>
              </a:rPr>
              <a:t>Айпин в романе </a:t>
            </a:r>
            <a:r>
              <a:rPr lang="ru-RU" b="1" dirty="0">
                <a:solidFill>
                  <a:srgbClr val="CC3399"/>
                </a:solidFill>
              </a:rPr>
              <a:t>«Божья Матерь в кровавых снегах»</a:t>
            </a:r>
            <a:r>
              <a:rPr lang="ru-RU" b="1" dirty="0">
                <a:solidFill>
                  <a:srgbClr val="CC0000"/>
                </a:solidFill>
              </a:rPr>
              <a:t> не занимается </a:t>
            </a:r>
            <a:r>
              <a:rPr lang="ru-RU" b="1" i="1" dirty="0">
                <a:solidFill>
                  <a:srgbClr val="6600FF"/>
                </a:solidFill>
              </a:rPr>
              <a:t>документальным воспроизведением истории </a:t>
            </a:r>
            <a:r>
              <a:rPr lang="ru-RU" b="1" dirty="0" err="1">
                <a:solidFill>
                  <a:srgbClr val="CC0000"/>
                </a:solidFill>
              </a:rPr>
              <a:t>Казымского</a:t>
            </a:r>
            <a:r>
              <a:rPr lang="ru-RU" b="1" dirty="0">
                <a:solidFill>
                  <a:srgbClr val="CC0000"/>
                </a:solidFill>
              </a:rPr>
              <a:t> восстания, хотя и прилагает к роману документальные материалы следственных дел его участников. Чтобы узнать историю восстания, его причины,  лучше обратиться к  историческим </a:t>
            </a:r>
            <a:r>
              <a:rPr lang="ru-RU" b="1" dirty="0" smtClean="0">
                <a:solidFill>
                  <a:srgbClr val="CC0000"/>
                </a:solidFill>
              </a:rPr>
              <a:t>исследованиям*. </a:t>
            </a:r>
          </a:p>
          <a:p>
            <a:r>
              <a:rPr lang="ru-RU" sz="2400" i="1" dirty="0" smtClean="0">
                <a:solidFill>
                  <a:srgbClr val="CC0000"/>
                </a:solidFill>
              </a:rPr>
              <a:t>*См</a:t>
            </a:r>
            <a:r>
              <a:rPr lang="ru-RU" sz="2400" i="1" dirty="0">
                <a:solidFill>
                  <a:srgbClr val="CC0000"/>
                </a:solidFill>
              </a:rPr>
              <a:t>., напр.: </a:t>
            </a:r>
            <a:r>
              <a:rPr lang="ru-RU" sz="2400" i="1" dirty="0" err="1">
                <a:solidFill>
                  <a:srgbClr val="CC0000"/>
                </a:solidFill>
              </a:rPr>
              <a:t>Ерныхова</a:t>
            </a:r>
            <a:r>
              <a:rPr lang="ru-RU" sz="2400" i="1" dirty="0">
                <a:solidFill>
                  <a:srgbClr val="CC0000"/>
                </a:solidFill>
              </a:rPr>
              <a:t> О. Д. </a:t>
            </a:r>
            <a:r>
              <a:rPr lang="ru-RU" sz="2400" i="1" dirty="0" err="1">
                <a:solidFill>
                  <a:srgbClr val="CC0000"/>
                </a:solidFill>
              </a:rPr>
              <a:t>Казымский</a:t>
            </a:r>
            <a:r>
              <a:rPr lang="ru-RU" sz="2400" i="1" dirty="0">
                <a:solidFill>
                  <a:srgbClr val="CC0000"/>
                </a:solidFill>
              </a:rPr>
              <a:t> мятеж: Об истории </a:t>
            </a:r>
            <a:r>
              <a:rPr lang="ru-RU" sz="2400" i="1" dirty="0" err="1">
                <a:solidFill>
                  <a:srgbClr val="CC0000"/>
                </a:solidFill>
              </a:rPr>
              <a:t>Казымского</a:t>
            </a:r>
            <a:r>
              <a:rPr lang="ru-RU" sz="2400" i="1" dirty="0">
                <a:solidFill>
                  <a:srgbClr val="CC0000"/>
                </a:solidFill>
              </a:rPr>
              <a:t> восстания 1933—1935 гг. — 2-е изд., доп. — Ханты-Мансийск, НИЦ ЮГУ, 2010.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37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3800" b="1" dirty="0">
                <a:solidFill>
                  <a:srgbClr val="CC0000"/>
                </a:solidFill>
              </a:rPr>
              <a:t>Писателя же интересует судьба народа и отдельного человека, оказавшихся в объятиях тоталитарного строя, его интересует то, что происходит с душой человека, который пытается обрести утраченную свободу. Его интересует движение мысли матери, которая теряет и своих детей, утрачивает своё место на исконной, родной земле: </a:t>
            </a:r>
          </a:p>
          <a:p>
            <a:endParaRPr lang="ru-RU" sz="38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40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4134</Words>
  <Application>Microsoft Office PowerPoint</Application>
  <PresentationFormat>Экран (4:3)</PresentationFormat>
  <Paragraphs>185</Paragraphs>
  <Slides>68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2" baseType="lpstr">
      <vt:lpstr>Arial</vt:lpstr>
      <vt:lpstr>Calibri</vt:lpstr>
      <vt:lpstr>Times New Roman</vt:lpstr>
      <vt:lpstr>Тема Office</vt:lpstr>
      <vt:lpstr> КОНЦЕПТУАЛЬНОЕ ОСМЫСЛЕНИЕ ОБСКО-УГОРСКОЙ ЛИТЕРАТУРЫ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Аксиологический аспект художественного текста </dc:title>
  <dc:creator>on</dc:creator>
  <cp:lastModifiedBy>admin</cp:lastModifiedBy>
  <cp:revision>153</cp:revision>
  <dcterms:created xsi:type="dcterms:W3CDTF">2020-02-11T07:20:17Z</dcterms:created>
  <dcterms:modified xsi:type="dcterms:W3CDTF">2022-02-10T06:59:14Z</dcterms:modified>
</cp:coreProperties>
</file>