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3"/>
    <a:srgbClr val="00517B"/>
    <a:srgbClr val="E5951A"/>
    <a:srgbClr val="F4F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73ABB-05EE-48BF-998B-9AF4B6874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4FC81E-C6A0-49CD-86EA-057234C0C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82E79-CF0B-49BC-98F9-2E503FE1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CA21AA-7348-4562-BC72-462F4342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0CBECF-07B6-479A-860B-8AA7F8CE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1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E843C-F8EA-42A5-877B-56E4AB38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370EB0-332A-4C1C-BF2F-CC8D06D1E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A43E4-3BE1-4675-A7ED-7686460D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3CE0B8-64AF-4A7B-A799-EC254F25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8131F3-65E7-4608-B0CE-6AF514A4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9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DB02F0-0259-46E0-AE5B-93E88FE78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C1D99D-45EF-423B-9614-6DA1ED542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C9C5E-AFD9-4556-8718-E81FA07F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CA2B7-7B48-4D5E-AFB1-663EE066A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B2FD4-D4D8-4753-9478-AE057E2A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7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3A326-D67C-4B0F-8289-D169435B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56F30-0C79-4DCE-9CD1-54AB91101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F5DDF-56D9-496E-91CD-DDF8904E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216F04-6B8E-4D00-8F63-AC44969B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599185-1515-4914-9AA6-A6D2DF3D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8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F6F93-63F3-47CC-962C-38A7E2F2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506EC2-AF31-42E2-8178-10589AECE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20DB-BBEE-44F7-B71E-25B48CE9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CC4B3-0971-4609-98DD-6289798E0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3EA80-9D9F-4A7F-B8CF-375C5A19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D8CF8-7DBC-4D7A-94D3-C17D3C79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1D50B-1A04-464B-9DC0-5151F4594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E2274B-8E30-4710-8E24-BFE7EF1DB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37D19E-C607-45B7-8D99-9ED91941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A377CE-9DF4-4E71-A2A9-83296060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A7F469-BC16-4891-AE3F-D8D14494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1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D21F0-D737-4E0E-8DE6-84E58294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FF2809-E7FC-4103-A946-4696D0D8B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BD98F1-975A-4339-A9F5-EFA4CECF9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C37F7E-D2B3-4F36-A6EB-05EE45016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72185F-E977-4EB2-8C2E-3004B351D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0798C1-EB14-4335-B2C6-F4608BD8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50D6D-1761-4DEB-835F-402C6B04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670966-004A-422F-B4B8-2A69FA9E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D10B5-C3EC-4A52-86C1-A2582B1A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C64769-926D-4289-AD2A-9CDB734F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6257DE-064B-42A1-BD8A-4FF9C9C4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1790CF-CB5F-4AAA-A97E-712B0B1C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55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6EFA68-A04B-4A93-970A-28719AAF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13854E-2507-4EF1-93A0-219436C9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A5108-DB47-4D28-A9A7-CB035F36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7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B6A6C-7AB2-41A0-BAF6-F8CD476C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66A36-DF3B-426C-82BD-341334EE0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FBEA84-660B-4019-A533-D1DE56AA6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E9053E-67F6-4DF2-ABA6-C71F9746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F73135-9960-42FC-9125-B5D6A6B4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48394-F4C1-47B4-83B6-C7BA72CE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1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AC9FC-4C42-484B-9E56-93805F47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A760F7-01F0-4671-A0C1-972428F2E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1F850-05DD-40AC-97B5-51A4EC387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BA2E73-0BD3-4450-B7C5-4105DD23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10B7A6-E63F-4497-A5C7-98637FBE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0590D2-F310-481F-A171-F67A0643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9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F789-D3D3-4763-9FD6-E54C4B4C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BDB67-7C46-4EA1-9366-B83C6902F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73350-A991-4F26-86D9-1A297B729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ED5CC-3171-46B2-83AB-D4AAEA62401C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71BBE-71D9-4B43-957E-DAA23EA08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9FFE7-44BB-40E3-9C0E-55FE48411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D84B-80BB-401D-B9F8-F38A3CB20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BF0E58-E6EE-4C5B-9E1E-A13F5FE6B683}"/>
              </a:ext>
            </a:extLst>
          </p:cNvPr>
          <p:cNvSpPr/>
          <p:nvPr/>
        </p:nvSpPr>
        <p:spPr>
          <a:xfrm>
            <a:off x="6580020" y="4801430"/>
            <a:ext cx="5626549" cy="964184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EEF29-5B6A-42D5-A802-AD44A8482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849"/>
            <a:ext cx="9144000" cy="1343622"/>
          </a:xfrm>
          <a:noFill/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561C03"/>
                </a:solidFill>
                <a:latin typeface="Arial Black" panose="020B0A04020102020204" pitchFamily="34" charset="0"/>
              </a:rPr>
              <a:t>Игра как значимая часть</a:t>
            </a:r>
            <a:br>
              <a:rPr lang="ru-RU" sz="3600" b="1" dirty="0">
                <a:solidFill>
                  <a:srgbClr val="561C03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rgbClr val="561C03"/>
                </a:solidFill>
                <a:latin typeface="Arial Black" panose="020B0A04020102020204" pitchFamily="34" charset="0"/>
              </a:rPr>
              <a:t>традиционной культуры.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B60057-0DC7-4DD8-A926-B984C8E63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0020" y="4899170"/>
            <a:ext cx="5092116" cy="866444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>
                <a:solidFill>
                  <a:schemeClr val="bg1"/>
                </a:solidFill>
              </a:rPr>
              <a:t>Татьяна Владимировна Волдина,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этнограф, кандидат исторических наук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A0142-BD5A-4DE2-8CD5-956C6D1B948D}"/>
              </a:ext>
            </a:extLst>
          </p:cNvPr>
          <p:cNvSpPr txBox="1"/>
          <p:nvPr/>
        </p:nvSpPr>
        <p:spPr>
          <a:xfrm>
            <a:off x="714285" y="3562952"/>
            <a:ext cx="106959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561C03"/>
                </a:solidFill>
                <a:latin typeface="Arial Black" panose="020B0A04020102020204" pitchFamily="34" charset="0"/>
              </a:rPr>
              <a:t>Классификация народных игр обских </a:t>
            </a:r>
            <a:r>
              <a:rPr lang="ru-RU" sz="3000" b="1" dirty="0" err="1">
                <a:solidFill>
                  <a:srgbClr val="561C03"/>
                </a:solidFill>
                <a:latin typeface="Arial Black" panose="020B0A04020102020204" pitchFamily="34" charset="0"/>
              </a:rPr>
              <a:t>угров</a:t>
            </a:r>
            <a:r>
              <a:rPr lang="ru-RU" sz="3000" b="1" dirty="0">
                <a:solidFill>
                  <a:srgbClr val="561C03"/>
                </a:solidFill>
                <a:latin typeface="Arial Black" panose="020B0A04020102020204" pitchFamily="34" charset="0"/>
              </a:rPr>
              <a:t>.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BDBD94-37C6-412B-B597-FF5737B54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9" y="906295"/>
            <a:ext cx="2554730" cy="56979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C8EA5E-B80D-4337-B64F-41141831FF10}"/>
              </a:ext>
            </a:extLst>
          </p:cNvPr>
          <p:cNvSpPr/>
          <p:nvPr/>
        </p:nvSpPr>
        <p:spPr>
          <a:xfrm>
            <a:off x="3364302" y="1018509"/>
            <a:ext cx="8827698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24DED-3B2B-48B2-9C84-9A163F15DDCC}"/>
              </a:ext>
            </a:extLst>
          </p:cNvPr>
          <p:cNvSpPr txBox="1"/>
          <p:nvPr/>
        </p:nvSpPr>
        <p:spPr>
          <a:xfrm>
            <a:off x="3620008" y="962855"/>
            <a:ext cx="1619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ЛЕКЦИЯ 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B54A3E1-E253-4BD8-9D79-AA3A96AE6932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73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1C28E-6EEC-4868-8E36-F6A9BF32B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12" y="908264"/>
            <a:ext cx="10515600" cy="5365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Подвижные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43E82-4FD0-4F23-9392-06E5E81EA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6312"/>
            <a:ext cx="10515600" cy="16326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игры; </a:t>
            </a:r>
          </a:p>
          <a:p>
            <a:r>
              <a:rPr lang="ru-RU" sz="20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самобытные физические упражнения; </a:t>
            </a:r>
          </a:p>
          <a:p>
            <a:r>
              <a:rPr lang="ru-RU" sz="20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прикладные состязания: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96E644-3306-418A-9D53-A1CE9CC3D200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64F73-5215-4A95-A6F9-85659A410F28}"/>
              </a:ext>
            </a:extLst>
          </p:cNvPr>
          <p:cNvSpPr txBox="1"/>
          <p:nvPr/>
        </p:nvSpPr>
        <p:spPr>
          <a:xfrm>
            <a:off x="1422442" y="2941001"/>
            <a:ext cx="93575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метание аркана на сброшенные оленьи рога, кусты и сучья, напоминающие рога;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прыжки через нарты и другие препятствия;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прыжки в высоту, в том числе с использованием шеста;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метания в цель и на дальность камней, шишек, палок;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метание колец на колышки;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поднятие и метание тяжестей;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стрельба из лука (на дальность, меткость, в высоту) и ружья;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перетягивание палки или верёвки;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соревнование в беге;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скоростная езда на </a:t>
            </a:r>
            <a:r>
              <a:rPr lang="ru-RU" sz="1600" b="1" dirty="0" err="1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обласах</a:t>
            </a: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других видах лодок;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состязание в силе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38CF30-A69E-4F74-BC15-2F0CE17C3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83CE1-8F5B-4EE0-A080-814C7C36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11" y="935997"/>
            <a:ext cx="10515600" cy="4349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Классификация спокойных «домашних» игр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ABF0B-6CDD-4CFC-879D-52D4E8142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977"/>
            <a:ext cx="10515600" cy="217385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во время трапезы; </a:t>
            </a:r>
          </a:p>
          <a:p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Акустические или музыкальные игры; </a:t>
            </a:r>
          </a:p>
          <a:p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Сюжетно-ролевые игры; </a:t>
            </a:r>
          </a:p>
          <a:p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Состязательные игры с правилами:</a:t>
            </a:r>
          </a:p>
          <a:p>
            <a:pPr marL="0" indent="0">
              <a:buNone/>
            </a:pPr>
            <a:endParaRPr lang="ru-RU" sz="2400" b="1" dirty="0">
              <a:solidFill>
                <a:srgbClr val="561C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561C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50947C-DA72-40C7-A1A5-E1732946D32B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B4DFD-8313-4304-BF3D-9C02C499F979}"/>
              </a:ext>
            </a:extLst>
          </p:cNvPr>
          <p:cNvSpPr txBox="1"/>
          <p:nvPr/>
        </p:nvSpPr>
        <p:spPr>
          <a:xfrm>
            <a:off x="1926207" y="3916595"/>
            <a:ext cx="7425186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Напольные игры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Игры для развития мыслительных способностей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9F38BA-AAC7-45A1-997C-8A6BF1523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9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60D23-7442-47E2-AB17-6D69EEEA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79" y="885197"/>
            <a:ext cx="10515600" cy="5365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Акустические или музыкальные 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8BAAC-F7A9-4A54-9C0F-1E81B7F6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78" y="1741129"/>
            <a:ext cx="4691332" cy="177594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погремушки</a:t>
            </a:r>
          </a:p>
          <a:p>
            <a:r>
              <a:rPr lang="ru-RU" sz="18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жужжалки  и волчки (юла)</a:t>
            </a:r>
          </a:p>
          <a:p>
            <a:r>
              <a:rPr lang="ru-RU" sz="18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манки</a:t>
            </a:r>
          </a:p>
          <a:p>
            <a:r>
              <a:rPr lang="ru-RU" sz="1800" dirty="0" err="1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тумран</a:t>
            </a:r>
            <a:endParaRPr lang="ru-RU" sz="2000" dirty="0">
              <a:solidFill>
                <a:srgbClr val="561C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6BD01-3CDD-470A-94FA-CF24E98D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963" y="1421772"/>
            <a:ext cx="2194211" cy="20953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58A5E1-9AB0-4830-A07F-6509DB194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268" y="1914097"/>
            <a:ext cx="2677246" cy="23818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C3C3C9-663D-46F1-BBC4-1B06DFA03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208" y="2563431"/>
            <a:ext cx="1956986" cy="16704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1ABF09-6D2E-4553-B1FB-37031535F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5676">
            <a:off x="4091846" y="5153943"/>
            <a:ext cx="5962227" cy="1326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8B9123-0AC4-4375-A699-FE34E2E8C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494" y="2885340"/>
            <a:ext cx="4051616" cy="331108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ED0111-D381-4CCF-8C4A-DBEBB8475BCA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BDC161-592E-4802-91FE-D406120F6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6BCE80-C764-478D-9FC0-C3D952352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6862" y="3876024"/>
            <a:ext cx="3021312" cy="2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2D5884E-8ABD-4185-BD7F-C7DFCAE94BDF}"/>
              </a:ext>
            </a:extLst>
          </p:cNvPr>
          <p:cNvSpPr/>
          <p:nvPr/>
        </p:nvSpPr>
        <p:spPr>
          <a:xfrm>
            <a:off x="-1" y="4511464"/>
            <a:ext cx="3122763" cy="369332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BF92E7-A7DA-40E8-9770-36D3DDE06E3C}"/>
              </a:ext>
            </a:extLst>
          </p:cNvPr>
          <p:cNvSpPr/>
          <p:nvPr/>
        </p:nvSpPr>
        <p:spPr>
          <a:xfrm>
            <a:off x="0" y="1925003"/>
            <a:ext cx="12192000" cy="793789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CE9E6-9882-4B99-8C1B-B5E34258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947"/>
            <a:ext cx="6226834" cy="47307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Сюжетно-ролевые игры</a:t>
            </a:r>
            <a:endParaRPr lang="ru-RU" sz="3200" dirty="0">
              <a:solidFill>
                <a:srgbClr val="561C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646563-17AF-4058-AF56-86B64075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465"/>
            <a:ext cx="6459747" cy="1159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Основу этих развлечений составляют игрушки, благодаря которым дети воспроизводят жизнь взрослых: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4776D6-21A6-4455-98A8-EB3516108B32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9C707-244F-4D4D-AD6D-BD10F3D2B133}"/>
              </a:ext>
            </a:extLst>
          </p:cNvPr>
          <p:cNvSpPr txBox="1"/>
          <p:nvPr/>
        </p:nvSpPr>
        <p:spPr>
          <a:xfrm>
            <a:off x="1692934" y="2842802"/>
            <a:ext cx="7563209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куклы-люди и игрушки, изображающие животных;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грушки, имитирующие предметы взрослых;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гровые коллекции бабок разных размеров, с помощью которых воссоздавалась жизнь оленеводов, охотников и рыбаков.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C6F93-4760-42A2-AD5C-F6FCB765ABFE}"/>
              </a:ext>
            </a:extLst>
          </p:cNvPr>
          <p:cNvSpPr txBox="1"/>
          <p:nvPr/>
        </p:nvSpPr>
        <p:spPr>
          <a:xfrm>
            <a:off x="1692934" y="4932997"/>
            <a:ext cx="6094562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грушки девочек; </a:t>
            </a:r>
          </a:p>
          <a:p>
            <a:pPr marL="266700" indent="-26670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грушки мальчиков.</a:t>
            </a:r>
            <a:endParaRPr lang="ru-RU" sz="1800" dirty="0">
              <a:solidFill>
                <a:srgbClr val="561C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FB78A-17BC-43CB-A52D-DF8E1866EA14}"/>
              </a:ext>
            </a:extLst>
          </p:cNvPr>
          <p:cNvSpPr txBox="1"/>
          <p:nvPr/>
        </p:nvSpPr>
        <p:spPr>
          <a:xfrm>
            <a:off x="970472" y="4488175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Другое деление: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71A484-37AE-481A-9F70-940104C37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7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DD00F7-BBD2-4D2C-AB4F-76BC3DEC6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" y="1790611"/>
            <a:ext cx="3040008" cy="20286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24B9BF-9284-4131-B9B8-61A48C3F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30" y="1790611"/>
            <a:ext cx="2895851" cy="19325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6A3066-6657-4599-90A6-3CB496FAD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74" y="4051583"/>
            <a:ext cx="2733576" cy="20749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51E9B9-F4C7-463A-8EBE-2F1B31489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7202">
            <a:off x="7584317" y="905460"/>
            <a:ext cx="2091050" cy="3702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5C0433-4293-4C02-BA30-AA1F9932D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665" y="3983465"/>
            <a:ext cx="2028662" cy="23922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FC601D-545D-41A4-AB84-B0B2BDF79F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7203" y="3259117"/>
            <a:ext cx="2525522" cy="28847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36F1F9-F66C-4CDC-9074-04D3B9BDA2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7802" y="4147462"/>
            <a:ext cx="1494617" cy="2064227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2C324F7-1DB6-4A9E-9320-051B2E3B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57" y="811480"/>
            <a:ext cx="10515600" cy="68401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Сюжетно-ролевые игры</a:t>
            </a:r>
            <a:endParaRPr lang="ru-RU" sz="2400" dirty="0">
              <a:solidFill>
                <a:srgbClr val="561C03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AE8BFD-0D98-4CF3-AB60-6D5352E55C6D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1DA065-9056-451A-9947-27CFDAD64D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0AFDC-34C9-4B31-B500-B0D524CE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42" y="0"/>
            <a:ext cx="3099758" cy="68567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19B17-E65F-4322-B69B-412ED08B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78"/>
            <a:ext cx="10600426" cy="67627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коллекции бабок для воссоздания</a:t>
            </a:r>
            <a:br>
              <a:rPr lang="ru-RU" sz="24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</a:t>
            </a:r>
            <a:r>
              <a:rPr lang="ru-RU" sz="2400" b="1" dirty="0">
                <a:solidFill>
                  <a:srgbClr val="561C03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оленеводов, охотников и рыбаков</a:t>
            </a:r>
            <a:endParaRPr lang="ru-RU" sz="2400" dirty="0">
              <a:solidFill>
                <a:srgbClr val="561C0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318BD-EFDA-4C20-8704-C5EF748B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532" y="2097564"/>
            <a:ext cx="6312607" cy="67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суставные косточки передних частей ног копытных животных (обычно оленьих, а также лосиных, реже коровьих и др.),</a:t>
            </a:r>
            <a:br>
              <a:rPr lang="ru-RU" sz="16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которые используются для игры.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A014A4-09B0-4BD5-ABCE-D4FFD6BA9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330" y="4091459"/>
            <a:ext cx="2119047" cy="2024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57D05A-4A5F-44F2-83C7-512F022E7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4091459"/>
            <a:ext cx="1806662" cy="20249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F0798D-A2FC-484D-AB6F-E0DF7667FF82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DE9144C-639A-4496-B12E-28BD073EC34C}"/>
              </a:ext>
            </a:extLst>
          </p:cNvPr>
          <p:cNvSpPr txBox="1">
            <a:spLocks/>
          </p:cNvSpPr>
          <p:nvPr/>
        </p:nvSpPr>
        <p:spPr>
          <a:xfrm>
            <a:off x="755009" y="2891934"/>
            <a:ext cx="7693325" cy="1387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400" b="1" i="1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Костей от ног оленя (лося) было много, разных по длине и весу. И в каждой такой косточке, в зависимости от её размера, представлялись олени, нарты, телята, быки, вожаки, обозы, собаки – воспроизводилась жизнь оленеводов, рыбаков-охотников, а именно езда на оленях, </a:t>
            </a:r>
            <a:r>
              <a:rPr lang="ru-RU" sz="1400" b="1" i="1" dirty="0" err="1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каслания</a:t>
            </a:r>
            <a:r>
              <a:rPr lang="ru-RU" sz="1400" b="1" i="1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стадо…</a:t>
            </a:r>
            <a:r>
              <a:rPr lang="ru-RU" sz="1400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А.М. </a:t>
            </a:r>
            <a:r>
              <a:rPr lang="ru-RU" sz="1400" dirty="0" err="1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Тахтуева</a:t>
            </a:r>
            <a:endParaRPr lang="ru-RU" sz="1400" dirty="0">
              <a:solidFill>
                <a:srgbClr val="561C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ru-RU" sz="2000" dirty="0">
              <a:solidFill>
                <a:srgbClr val="561C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FADBB-D8EE-4503-8C51-0CBF0AF44D22}"/>
              </a:ext>
            </a:extLst>
          </p:cNvPr>
          <p:cNvSpPr txBox="1"/>
          <p:nvPr/>
        </p:nvSpPr>
        <p:spPr>
          <a:xfrm>
            <a:off x="755009" y="2011941"/>
            <a:ext cx="1135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Бабки</a:t>
            </a:r>
            <a:r>
              <a:rPr lang="ru-RU" sz="18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84FE9E-E825-4721-ADE5-F842A8B14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5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8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41EF284-F00B-4404-BAC3-53DB9F7A3BD9}"/>
              </a:ext>
            </a:extLst>
          </p:cNvPr>
          <p:cNvSpPr/>
          <p:nvPr/>
        </p:nvSpPr>
        <p:spPr>
          <a:xfrm>
            <a:off x="0" y="3748723"/>
            <a:ext cx="12192000" cy="1460353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3690F8-E09C-4FDB-8CE2-CD2DF2AAFD25}"/>
              </a:ext>
            </a:extLst>
          </p:cNvPr>
          <p:cNvSpPr/>
          <p:nvPr/>
        </p:nvSpPr>
        <p:spPr>
          <a:xfrm>
            <a:off x="0" y="1639635"/>
            <a:ext cx="12192000" cy="52387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299D6-A70D-4241-BF67-587CE456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891547"/>
            <a:ext cx="10515600" cy="52387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BC8D66-DBD4-4B7C-9107-8B505DAF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39" y="5218365"/>
            <a:ext cx="10501024" cy="12303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</a:pPr>
            <a:r>
              <a:rPr lang="ru-RU" sz="16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Обско-угорские игры по-прежнему обладают неисчерпаемым потенциалом, который может быть эффективно использован в современной культурно-досуговой сфере, что мы и наблюдаем в последнее время.</a:t>
            </a:r>
          </a:p>
          <a:p>
            <a:endParaRPr lang="ru-RU" sz="2400" dirty="0">
              <a:solidFill>
                <a:srgbClr val="561C03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EFE015-F8B9-453E-8BC4-A5315C8F0217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73EE2-F2A6-49C4-AD9B-CB50ECB771BB}"/>
              </a:ext>
            </a:extLst>
          </p:cNvPr>
          <p:cNvSpPr txBox="1"/>
          <p:nvPr/>
        </p:nvSpPr>
        <p:spPr>
          <a:xfrm>
            <a:off x="924463" y="1639635"/>
            <a:ext cx="10125974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Игровая культура обско-угорских народов чрезвычайно богата и многообразна.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EFED7-0742-4A3A-8458-8090824F276A}"/>
              </a:ext>
            </a:extLst>
          </p:cNvPr>
          <p:cNvSpPr txBox="1"/>
          <p:nvPr/>
        </p:nvSpPr>
        <p:spPr>
          <a:xfrm>
            <a:off x="939038" y="2164947"/>
            <a:ext cx="10501025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Обско-угорская игровая культура являет собой не только действенный механизм для развития способностей человека, но и несёт в себе информативную составляющую о культуре народов ханты и манси. Этническая игровая культура является неотъемлемой частью традиционной социокультурной системы обских </a:t>
            </a:r>
            <a:r>
              <a:rPr lang="ru-RU" sz="1600" dirty="0" err="1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угров</a:t>
            </a:r>
            <a:r>
              <a:rPr lang="ru-RU" sz="16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0D721-28FB-4E88-BDF5-31FFE0BC5E85}"/>
              </a:ext>
            </a:extLst>
          </p:cNvPr>
          <p:cNvSpPr txBox="1"/>
          <p:nvPr/>
        </p:nvSpPr>
        <p:spPr>
          <a:xfrm>
            <a:off x="924463" y="3826476"/>
            <a:ext cx="10652186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часть этнической педагогики коренных народов Югры игровая культура </a:t>
            </a:r>
            <a:r>
              <a:rPr lang="ru-RU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хантов</a:t>
            </a:r>
            <a:r>
              <a:rPr lang="ru-RU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манси способна обогатить систему воспитания, где в настоящее время, как отмечают психологи, «прямым следствием дефицита игры является целый комплекс проблем в развитии современных детей».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5A4CAF-8938-41B3-9492-D8A2E36ED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3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9E09A0-BF4A-4ABA-A38B-106537208F5A}"/>
              </a:ext>
            </a:extLst>
          </p:cNvPr>
          <p:cNvSpPr/>
          <p:nvPr/>
        </p:nvSpPr>
        <p:spPr>
          <a:xfrm>
            <a:off x="0" y="3240417"/>
            <a:ext cx="12192000" cy="1607628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BA2CA85-AAF1-4445-966A-6E6C9382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0522"/>
            <a:ext cx="10515600" cy="8274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EBD979-17C3-402E-A7D4-8176CCA92B8C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82FCA2-ED89-4602-85C7-A4B72D29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5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77A41-5B7D-4CDA-8B33-0EDA9FBF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580"/>
            <a:ext cx="10515600" cy="8794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561C03"/>
                </a:solidFill>
                <a:latin typeface="Arial Black" panose="020B0A04020102020204" pitchFamily="34" charset="0"/>
              </a:rPr>
              <a:t>Вопросы для рассмотрения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65900-F5F9-428B-8040-6E93EE46F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083" y="2063692"/>
            <a:ext cx="9499833" cy="418563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Игровое начало как фактор развития культуры.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Народная игровая культура как предмет </a:t>
            </a:r>
            <a:r>
              <a:rPr lang="ru-RU" sz="2400" b="1" dirty="0" err="1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этнопедагогики</a:t>
            </a: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игры в развитии личности.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игры в традиционной культуре.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Этнокультурная специфика обско-угорских игр.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народных игр и традиционных игрушек</a:t>
            </a:r>
            <a: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 err="1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хантов</a:t>
            </a:r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манси.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0551CD-E75E-4AE2-BC65-EE1164616AB2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F13E31-61AA-4115-A15B-A72E0B6BE1AB}"/>
              </a:ext>
            </a:extLst>
          </p:cNvPr>
          <p:cNvSpPr/>
          <p:nvPr/>
        </p:nvSpPr>
        <p:spPr>
          <a:xfrm>
            <a:off x="6729368" y="1018509"/>
            <a:ext cx="5462632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EF4181-E9D0-4CF0-A5A5-713B7ED84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5A6370-201C-454E-96F2-110401CD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50"/>
            <a:ext cx="10515600" cy="11957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Игровое</a:t>
            </a:r>
            <a:r>
              <a:rPr lang="ru-RU" sz="28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начало как фактор развития культуры</a:t>
            </a:r>
            <a:endParaRPr lang="ru-RU" sz="2800" dirty="0">
              <a:solidFill>
                <a:srgbClr val="561C03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BF7426F-8444-4A19-8A27-07D8E7159A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9704" y="1825625"/>
            <a:ext cx="2922024" cy="4351338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9141A6F2-B59A-4141-B005-25A51C9BA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4647" y="1825625"/>
            <a:ext cx="2651596" cy="43513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3E99E1-DF53-40F4-B178-48BDB120844E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AA4821-2D6E-4046-AB58-7A16C698A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7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1D1C76D-2715-4577-9A9C-24AE4F8E5343}"/>
              </a:ext>
            </a:extLst>
          </p:cNvPr>
          <p:cNvSpPr/>
          <p:nvPr/>
        </p:nvSpPr>
        <p:spPr>
          <a:xfrm>
            <a:off x="0" y="2400412"/>
            <a:ext cx="12192000" cy="1568263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522F76-A608-44D6-9C72-EAEC6D68DA25}"/>
              </a:ext>
            </a:extLst>
          </p:cNvPr>
          <p:cNvSpPr/>
          <p:nvPr/>
        </p:nvSpPr>
        <p:spPr>
          <a:xfrm>
            <a:off x="2295602" y="4379930"/>
            <a:ext cx="9246541" cy="1677012"/>
          </a:xfrm>
          <a:prstGeom prst="rect">
            <a:avLst/>
          </a:prstGeom>
          <a:noFill/>
          <a:ln w="76200">
            <a:solidFill>
              <a:srgbClr val="E595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95C901-18E9-468F-A1A6-0A3DEA5DC9C4}"/>
              </a:ext>
            </a:extLst>
          </p:cNvPr>
          <p:cNvSpPr/>
          <p:nvPr/>
        </p:nvSpPr>
        <p:spPr>
          <a:xfrm>
            <a:off x="2364356" y="4451479"/>
            <a:ext cx="9117402" cy="1547773"/>
          </a:xfrm>
          <a:prstGeom prst="rect">
            <a:avLst/>
          </a:prstGeom>
          <a:noFill/>
          <a:ln w="28575">
            <a:solidFill>
              <a:srgbClr val="561C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9735CCC-ED88-4999-85D7-7D0C8DCDF45A}"/>
              </a:ext>
            </a:extLst>
          </p:cNvPr>
          <p:cNvSpPr/>
          <p:nvPr/>
        </p:nvSpPr>
        <p:spPr>
          <a:xfrm>
            <a:off x="-69012" y="4329027"/>
            <a:ext cx="4021509" cy="528841"/>
          </a:xfrm>
          <a:prstGeom prst="rect">
            <a:avLst/>
          </a:prstGeom>
          <a:solidFill>
            <a:srgbClr val="561C0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45D2BC-C63A-4779-B86E-0B79F450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Народная игровая культура как предмет </a:t>
            </a:r>
            <a:r>
              <a:rPr lang="ru-RU" sz="2400" b="1" dirty="0" err="1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этнопедагогики</a:t>
            </a:r>
            <a:endParaRPr lang="ru-RU" sz="2400" b="1" dirty="0">
              <a:solidFill>
                <a:srgbClr val="561C0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21F8476-1D98-49C4-8A05-A87FC8CD6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653" y="1803143"/>
            <a:ext cx="9941226" cy="530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это форма организации всей жизни ребёнка, способ его бытия и развития</a:t>
            </a:r>
            <a:r>
              <a:rPr lang="ru-RU" sz="2000" b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sz="2000" b="1" dirty="0">
              <a:solidFill>
                <a:srgbClr val="561C0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2D9477E6-4130-4DC5-91AD-71509CC37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3054" y="4489618"/>
            <a:ext cx="8547142" cy="1295361"/>
          </a:xfrm>
        </p:spPr>
        <p:txBody>
          <a:bodyPr>
            <a:normAutofit/>
          </a:bodyPr>
          <a:lstStyle/>
          <a:p>
            <a:pPr marL="0" indent="1431925">
              <a:lnSpc>
                <a:spcPct val="110000"/>
              </a:lnSpc>
              <a:buNone/>
              <a:tabLst>
                <a:tab pos="1431925" algn="l"/>
              </a:tabLst>
            </a:pPr>
            <a:r>
              <a:rPr lang="ru-RU" sz="18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междисциплинарная отрасль знания, которая имеет важное прикладное значение и занимается сравнительным изучением традиционных народных способов воспитания детей и самого мира детства, включая детские игры, детский фольклор и т.д.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CE694A-B7BC-446D-A7C5-2A0E444F3B13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714CC-5C2A-4E42-8FC9-3172C94A5383}"/>
              </a:ext>
            </a:extLst>
          </p:cNvPr>
          <p:cNvSpPr txBox="1"/>
          <p:nvPr/>
        </p:nvSpPr>
        <p:spPr>
          <a:xfrm>
            <a:off x="2364355" y="2954270"/>
            <a:ext cx="7133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социализации,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развитию качеств и способностей, умений и навыков.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84138-E55B-4052-B3B1-30B42BD7E9C6}"/>
              </a:ext>
            </a:extLst>
          </p:cNvPr>
          <p:cNvSpPr txBox="1"/>
          <p:nvPr/>
        </p:nvSpPr>
        <p:spPr>
          <a:xfrm>
            <a:off x="931653" y="4364840"/>
            <a:ext cx="33930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Этнопедагогика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BE33A-F90E-4A54-A4B6-18AF60ACDE71}"/>
              </a:ext>
            </a:extLst>
          </p:cNvPr>
          <p:cNvSpPr txBox="1"/>
          <p:nvPr/>
        </p:nvSpPr>
        <p:spPr>
          <a:xfrm>
            <a:off x="931653" y="2593918"/>
            <a:ext cx="6167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способствуют: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C1E8F83-4A9E-4729-8FC5-6A78481D4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E12E65-190B-4516-B3CC-D5150219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677"/>
            <a:ext cx="10515600" cy="66134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Роль игры в развитии личности</a:t>
            </a:r>
            <a:endParaRPr lang="ru-RU" sz="2400" dirty="0">
              <a:solidFill>
                <a:srgbClr val="561C0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4DAA3F-036E-4257-886B-EE17892E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230" y="4105987"/>
            <a:ext cx="9447362" cy="1499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закаляют детей нравственно и физически, укрепляют здоровье,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способствуют практическому овладению знаниями о мире</a:t>
            </a:r>
          </a:p>
          <a:p>
            <a:endParaRPr lang="ru-RU" dirty="0">
              <a:solidFill>
                <a:srgbClr val="561C03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3AF907-8E11-44B7-A727-5B7E2F181AF8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059DC-E60C-43F3-A263-0C1B40BF25CF}"/>
              </a:ext>
            </a:extLst>
          </p:cNvPr>
          <p:cNvSpPr txBox="1"/>
          <p:nvPr/>
        </p:nvSpPr>
        <p:spPr>
          <a:xfrm>
            <a:off x="2165230" y="2243589"/>
            <a:ext cx="2910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развивают: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76D76-6F1F-4202-84A7-11616AB55CCE}"/>
              </a:ext>
            </a:extLst>
          </p:cNvPr>
          <p:cNvSpPr txBox="1"/>
          <p:nvPr/>
        </p:nvSpPr>
        <p:spPr>
          <a:xfrm>
            <a:off x="2976921" y="2623028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1C03"/>
                </a:solidFill>
              </a:rPr>
              <a:t>интеллектуальные способности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1D5378-1852-4519-B2B2-A45391ED1096}"/>
              </a:ext>
            </a:extLst>
          </p:cNvPr>
          <p:cNvSpPr txBox="1"/>
          <p:nvPr/>
        </p:nvSpPr>
        <p:spPr>
          <a:xfrm>
            <a:off x="2976921" y="2935197"/>
            <a:ext cx="6435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1C03"/>
                </a:solidFill>
              </a:rPr>
              <a:t>физические качества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63729-DB0D-40F9-8CA5-885B356FF7B3}"/>
              </a:ext>
            </a:extLst>
          </p:cNvPr>
          <p:cNvSpPr txBox="1"/>
          <p:nvPr/>
        </p:nvSpPr>
        <p:spPr>
          <a:xfrm>
            <a:off x="2976921" y="3267876"/>
            <a:ext cx="66984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1C03"/>
                </a:solidFill>
              </a:rPr>
              <a:t>творческие способности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972892-D791-4D3C-A042-0E9296830396}"/>
              </a:ext>
            </a:extLst>
          </p:cNvPr>
          <p:cNvSpPr txBox="1"/>
          <p:nvPr/>
        </p:nvSpPr>
        <p:spPr>
          <a:xfrm>
            <a:off x="2976921" y="3582057"/>
            <a:ext cx="7126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561C03"/>
                </a:solidFill>
              </a:rPr>
              <a:t>умения и навыки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8FD126B-33F2-478B-8A0B-5825565D63A2}"/>
              </a:ext>
            </a:extLst>
          </p:cNvPr>
          <p:cNvSpPr/>
          <p:nvPr/>
        </p:nvSpPr>
        <p:spPr>
          <a:xfrm>
            <a:off x="755009" y="2130262"/>
            <a:ext cx="10933783" cy="3225559"/>
          </a:xfrm>
          <a:prstGeom prst="rect">
            <a:avLst/>
          </a:prstGeom>
          <a:noFill/>
          <a:ln w="76200">
            <a:solidFill>
              <a:srgbClr val="E595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5DC827-12F0-4669-B34D-7285E967B650}"/>
              </a:ext>
            </a:extLst>
          </p:cNvPr>
          <p:cNvSpPr txBox="1"/>
          <p:nvPr/>
        </p:nvSpPr>
        <p:spPr>
          <a:xfrm>
            <a:off x="1050093" y="2257745"/>
            <a:ext cx="1115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61C0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Игры</a:t>
            </a:r>
            <a:endParaRPr lang="ru-RU" sz="3200" dirty="0">
              <a:solidFill>
                <a:srgbClr val="561C03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CFD658-3DBF-422F-AD0E-CD9CF8B6A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A49E51-15A1-4561-9C51-89270EBD198A}"/>
              </a:ext>
            </a:extLst>
          </p:cNvPr>
          <p:cNvSpPr/>
          <p:nvPr/>
        </p:nvSpPr>
        <p:spPr>
          <a:xfrm>
            <a:off x="0" y="1816322"/>
            <a:ext cx="12192000" cy="4035000"/>
          </a:xfrm>
          <a:prstGeom prst="rect">
            <a:avLst/>
          </a:prstGeom>
          <a:solidFill>
            <a:srgbClr val="005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608F6-021C-4971-B9CD-CBDD40BA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Значение игры в традиционной культуре</a:t>
            </a:r>
            <a:endParaRPr lang="ru-RU" sz="2400" dirty="0">
              <a:solidFill>
                <a:srgbClr val="561C0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3B1324-E388-4AAF-8502-EEB00C5A1F15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A5169E-C1FD-4B58-81BD-27BAEE9CC6D0}"/>
              </a:ext>
            </a:extLst>
          </p:cNvPr>
          <p:cNvSpPr/>
          <p:nvPr/>
        </p:nvSpPr>
        <p:spPr>
          <a:xfrm>
            <a:off x="574474" y="2048431"/>
            <a:ext cx="4989564" cy="3539124"/>
          </a:xfrm>
          <a:prstGeom prst="rect">
            <a:avLst/>
          </a:prstGeom>
          <a:solidFill>
            <a:schemeClr val="bg1"/>
          </a:solidFill>
          <a:ln w="28575">
            <a:solidFill>
              <a:srgbClr val="561C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440D011-0423-4578-AB52-3624E08D41F1}"/>
              </a:ext>
            </a:extLst>
          </p:cNvPr>
          <p:cNvSpPr/>
          <p:nvPr/>
        </p:nvSpPr>
        <p:spPr>
          <a:xfrm>
            <a:off x="5744574" y="2048431"/>
            <a:ext cx="5872952" cy="3539124"/>
          </a:xfrm>
          <a:prstGeom prst="rect">
            <a:avLst/>
          </a:prstGeom>
          <a:solidFill>
            <a:schemeClr val="bg1"/>
          </a:solidFill>
          <a:ln w="28575">
            <a:solidFill>
              <a:srgbClr val="561C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8541BDD-68EC-4494-B5BF-F5E5D8794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009" y="2214694"/>
            <a:ext cx="4705512" cy="35391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i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Игра,</a:t>
            </a:r>
            <a:r>
              <a:rPr lang="ru-RU" sz="2000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000" i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являясь неотъемлемой частью культуры народа, стоит всё же особняком, поскольку традиционная культура предполагает признание нормы (строгое следование установлениям и соблюдению ритуалов), а игра предоставляет </a:t>
            </a:r>
            <a:r>
              <a:rPr lang="ru-RU" sz="2000" b="1" i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свободу</a:t>
            </a:r>
            <a:r>
              <a:rPr lang="ru-RU" sz="2000" i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игра нуждается в культуре, так же, как и культура – в игре</a:t>
            </a:r>
            <a:r>
              <a:rPr lang="ru-RU" sz="2000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rgbClr val="561C03"/>
                </a:solidFill>
                <a:latin typeface="Times New Roman" panose="02020603050405020304" pitchFamily="18" charset="0"/>
              </a:rPr>
              <a:t>В.М. </a:t>
            </a:r>
            <a:r>
              <a:rPr lang="ru-RU" sz="2000" dirty="0" err="1">
                <a:solidFill>
                  <a:srgbClr val="561C03"/>
                </a:solidFill>
                <a:latin typeface="Times New Roman" panose="02020603050405020304" pitchFamily="18" charset="0"/>
              </a:rPr>
              <a:t>Кулемзин</a:t>
            </a:r>
            <a:endParaRPr lang="ru-RU" sz="2000" dirty="0">
              <a:solidFill>
                <a:srgbClr val="561C03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53C1500-354E-481A-8231-2CB9B6F08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0854" y="2214694"/>
            <a:ext cx="5476138" cy="32544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200" i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Игра, быть может, самое лучшее воплощение идеи любви и </a:t>
            </a:r>
            <a:r>
              <a:rPr lang="ru-RU" sz="2200" b="1" i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свободы</a:t>
            </a:r>
            <a:r>
              <a:rPr lang="ru-RU" sz="2200" i="1" dirty="0">
                <a:solidFill>
                  <a:srgbClr val="561C0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народной педагогики, ибо в игру никого не вовлечь насильно. Без увлечения, интереса и любви игра не ладится. Можно утверждать, что даже глубина народности, любой воспитательной системы определяется местом в ней игры».</a:t>
            </a:r>
            <a:endParaRPr lang="ru-RU" sz="2200" dirty="0">
              <a:solidFill>
                <a:srgbClr val="561C0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457200" algn="r">
              <a:lnSpc>
                <a:spcPct val="100000"/>
              </a:lnSpc>
              <a:buNone/>
            </a:pPr>
            <a:r>
              <a:rPr lang="ru-RU" sz="2200" dirty="0">
                <a:solidFill>
                  <a:srgbClr val="561C0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А.Н. </a:t>
            </a:r>
            <a:r>
              <a:rPr lang="ru-RU" sz="2200" dirty="0" err="1">
                <a:solidFill>
                  <a:srgbClr val="561C0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Рейнсон</a:t>
            </a:r>
            <a:r>
              <a:rPr lang="ru-RU" sz="2200" dirty="0">
                <a:solidFill>
                  <a:srgbClr val="561C0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-Правдин</a:t>
            </a:r>
            <a:endParaRPr lang="ru-RU" sz="2200" dirty="0">
              <a:solidFill>
                <a:srgbClr val="561C0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C810E2-9BEA-4551-8FEA-C8DBE69DA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71DD5E-5844-4788-8937-0AC848F85755}"/>
              </a:ext>
            </a:extLst>
          </p:cNvPr>
          <p:cNvSpPr/>
          <p:nvPr/>
        </p:nvSpPr>
        <p:spPr>
          <a:xfrm>
            <a:off x="774940" y="2454318"/>
            <a:ext cx="10077090" cy="1405513"/>
          </a:xfrm>
          <a:prstGeom prst="rect">
            <a:avLst/>
          </a:prstGeom>
          <a:noFill/>
          <a:ln w="38100">
            <a:solidFill>
              <a:srgbClr val="0051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CD6E8-4651-4587-A7D9-0091D86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574"/>
            <a:ext cx="10515600" cy="62547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561C0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гровая культура обских </a:t>
            </a:r>
            <a:r>
              <a:rPr lang="ru-RU" sz="2400" b="1" dirty="0" err="1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угров</a:t>
            </a:r>
            <a:r>
              <a:rPr lang="ru-RU" sz="24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вобрала в себя </a:t>
            </a:r>
            <a:endParaRPr lang="ru-RU" sz="3600" b="1" dirty="0">
              <a:solidFill>
                <a:srgbClr val="561C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FEBEB-5CBB-4BC4-9EC7-91CA61747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925" y="2680787"/>
            <a:ext cx="4553309" cy="872597"/>
          </a:xfrm>
        </p:spPr>
        <p:txBody>
          <a:bodyPr>
            <a:normAutofit lnSpcReduction="10000"/>
          </a:bodyPr>
          <a:lstStyle/>
          <a:p>
            <a:pPr marL="85725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народных состязаниях, развлечениях и игрушках отражается их неразрывная связь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012384-EC52-4DDD-BD5D-E76D7CFC5E2B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9E7EC-77B1-4745-95DE-51F69033B955}"/>
              </a:ext>
            </a:extLst>
          </p:cNvPr>
          <p:cNvSpPr txBox="1"/>
          <p:nvPr/>
        </p:nvSpPr>
        <p:spPr>
          <a:xfrm>
            <a:off x="3534477" y="1344076"/>
            <a:ext cx="765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этнокультурную специфику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C38D52-9AD5-416D-9DB2-1523A65FA4C1}"/>
              </a:ext>
            </a:extLst>
          </p:cNvPr>
          <p:cNvSpPr/>
          <p:nvPr/>
        </p:nvSpPr>
        <p:spPr>
          <a:xfrm>
            <a:off x="5909095" y="2613805"/>
            <a:ext cx="5218980" cy="248422"/>
          </a:xfrm>
          <a:prstGeom prst="rect">
            <a:avLst/>
          </a:prstGeom>
          <a:solidFill>
            <a:schemeClr val="bg1"/>
          </a:solidFill>
          <a:ln w="28575">
            <a:solidFill>
              <a:srgbClr val="E595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3571A5-B388-4931-A33C-88CA250522BD}"/>
              </a:ext>
            </a:extLst>
          </p:cNvPr>
          <p:cNvSpPr/>
          <p:nvPr/>
        </p:nvSpPr>
        <p:spPr>
          <a:xfrm>
            <a:off x="5909095" y="2996515"/>
            <a:ext cx="5218980" cy="248422"/>
          </a:xfrm>
          <a:prstGeom prst="rect">
            <a:avLst/>
          </a:prstGeom>
          <a:solidFill>
            <a:schemeClr val="bg1"/>
          </a:solidFill>
          <a:ln w="28575">
            <a:solidFill>
              <a:srgbClr val="E595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1E29EA-A9F9-44D9-A4CD-60328D4A88B4}"/>
              </a:ext>
            </a:extLst>
          </p:cNvPr>
          <p:cNvSpPr/>
          <p:nvPr/>
        </p:nvSpPr>
        <p:spPr>
          <a:xfrm>
            <a:off x="5909095" y="3374561"/>
            <a:ext cx="5218979" cy="248422"/>
          </a:xfrm>
          <a:prstGeom prst="rect">
            <a:avLst/>
          </a:prstGeom>
          <a:solidFill>
            <a:schemeClr val="bg1"/>
          </a:solidFill>
          <a:ln w="28575">
            <a:solidFill>
              <a:srgbClr val="E595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F6415-8029-415C-9C22-7AB597B29453}"/>
              </a:ext>
            </a:extLst>
          </p:cNvPr>
          <p:cNvSpPr txBox="1"/>
          <p:nvPr/>
        </p:nvSpPr>
        <p:spPr>
          <a:xfrm>
            <a:off x="5940630" y="2551677"/>
            <a:ext cx="4677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окружающей природой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7B0094-CB85-462E-BDC1-7B3CC2BBFFD1}"/>
              </a:ext>
            </a:extLst>
          </p:cNvPr>
          <p:cNvSpPr/>
          <p:nvPr/>
        </p:nvSpPr>
        <p:spPr>
          <a:xfrm>
            <a:off x="755008" y="4543742"/>
            <a:ext cx="10097021" cy="1405513"/>
          </a:xfrm>
          <a:prstGeom prst="rect">
            <a:avLst/>
          </a:prstGeom>
          <a:noFill/>
          <a:ln w="38100">
            <a:solidFill>
              <a:srgbClr val="00517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56F293A-7720-4296-AA76-834691909A30}"/>
              </a:ext>
            </a:extLst>
          </p:cNvPr>
          <p:cNvSpPr/>
          <p:nvPr/>
        </p:nvSpPr>
        <p:spPr>
          <a:xfrm>
            <a:off x="5003321" y="4700873"/>
            <a:ext cx="6124753" cy="268481"/>
          </a:xfrm>
          <a:prstGeom prst="rect">
            <a:avLst/>
          </a:prstGeom>
          <a:solidFill>
            <a:schemeClr val="bg1"/>
          </a:solidFill>
          <a:ln w="28575">
            <a:solidFill>
              <a:srgbClr val="E595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95CF09A-056A-40CE-A250-19AE840A46E3}"/>
              </a:ext>
            </a:extLst>
          </p:cNvPr>
          <p:cNvSpPr/>
          <p:nvPr/>
        </p:nvSpPr>
        <p:spPr>
          <a:xfrm>
            <a:off x="5003321" y="5085938"/>
            <a:ext cx="6124753" cy="268481"/>
          </a:xfrm>
          <a:prstGeom prst="rect">
            <a:avLst/>
          </a:prstGeom>
          <a:solidFill>
            <a:schemeClr val="bg1"/>
          </a:solidFill>
          <a:ln w="28575">
            <a:solidFill>
              <a:srgbClr val="E595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DE057F7-871F-4454-9E1D-F084B17363A1}"/>
              </a:ext>
            </a:extLst>
          </p:cNvPr>
          <p:cNvSpPr/>
          <p:nvPr/>
        </p:nvSpPr>
        <p:spPr>
          <a:xfrm>
            <a:off x="5003322" y="5463984"/>
            <a:ext cx="6124752" cy="268481"/>
          </a:xfrm>
          <a:prstGeom prst="rect">
            <a:avLst/>
          </a:prstGeom>
          <a:solidFill>
            <a:schemeClr val="bg1"/>
          </a:solidFill>
          <a:ln w="28575">
            <a:solidFill>
              <a:srgbClr val="E595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397FE-B14D-4F5B-B8D0-EC2EAE53EF21}"/>
              </a:ext>
            </a:extLst>
          </p:cNvPr>
          <p:cNvSpPr txBox="1"/>
          <p:nvPr/>
        </p:nvSpPr>
        <p:spPr>
          <a:xfrm>
            <a:off x="5046453" y="4647712"/>
            <a:ext cx="4009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хозяйственные занятия взрослых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EA4E39-ED75-45DB-9F40-56EBBA74D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3925" y="4897910"/>
            <a:ext cx="4553309" cy="1098380"/>
          </a:xfrm>
        </p:spPr>
        <p:txBody>
          <a:bodyPr>
            <a:normAutofit lnSpcReduction="10000"/>
          </a:bodyPr>
          <a:lstStyle/>
          <a:p>
            <a:pPr marL="85725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Тематика игрушек и</a:t>
            </a:r>
            <a:br>
              <a:rPr lang="ru-RU" sz="18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игр воспроизводят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072CA-49B3-4A33-80B1-AC9FACE54144}"/>
              </a:ext>
            </a:extLst>
          </p:cNvPr>
          <p:cNvSpPr txBox="1"/>
          <p:nvPr/>
        </p:nvSpPr>
        <p:spPr>
          <a:xfrm>
            <a:off x="5934879" y="3307748"/>
            <a:ext cx="4813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укладом жизни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5613EC-C962-4751-8EC2-1335595C2F25}"/>
              </a:ext>
            </a:extLst>
          </p:cNvPr>
          <p:cNvSpPr txBox="1"/>
          <p:nvPr/>
        </p:nvSpPr>
        <p:spPr>
          <a:xfrm>
            <a:off x="5934879" y="2933795"/>
            <a:ext cx="4813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традиционной картиной устройства мира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16C155-4A60-4D5E-AF0C-694D3331EDBE}"/>
              </a:ext>
            </a:extLst>
          </p:cNvPr>
          <p:cNvSpPr txBox="1"/>
          <p:nvPr/>
        </p:nvSpPr>
        <p:spPr>
          <a:xfrm>
            <a:off x="5046453" y="5412268"/>
            <a:ext cx="5245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отражают традиционный быт обских </a:t>
            </a:r>
            <a:r>
              <a:rPr lang="ru-RU" sz="1600" b="1" dirty="0" err="1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угров</a:t>
            </a:r>
            <a:endParaRPr lang="ru-RU" sz="1600" b="1" dirty="0">
              <a:solidFill>
                <a:srgbClr val="561C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1F54F-AFA5-48F7-BA58-36E70753CE84}"/>
              </a:ext>
            </a:extLst>
          </p:cNvPr>
          <p:cNvSpPr txBox="1"/>
          <p:nvPr/>
        </p:nvSpPr>
        <p:spPr>
          <a:xfrm>
            <a:off x="5046453" y="5044558"/>
            <a:ext cx="59090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имитируют семейные и прочие социальные отношения</a:t>
            </a:r>
            <a:endParaRPr lang="ru-RU" sz="1600" b="1" dirty="0">
              <a:solidFill>
                <a:srgbClr val="561C0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B6BFADB-F8E0-4F15-A221-40A349BD8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4D2B3-50E7-44B8-9EFE-FE9D3636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322"/>
            <a:ext cx="10515600" cy="6228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561C03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Этнокультурная специфика обско-угорских игр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B6CAE-6A38-4ACA-9958-7A032D6F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002"/>
            <a:ext cx="10515600" cy="36666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561C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истоки игровых традиций уходят в глубокую древность</a:t>
            </a:r>
          </a:p>
          <a:p>
            <a:r>
              <a:rPr lang="ru-RU" sz="24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этническая преемственность</a:t>
            </a:r>
          </a:p>
          <a:p>
            <a:r>
              <a:rPr lang="ru-RU" sz="24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и становление человека определенной этнической культуры</a:t>
            </a:r>
          </a:p>
          <a:p>
            <a:r>
              <a:rPr lang="ru-RU" sz="2400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дифференцированный подход к воспитанию девочек и мальчиков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6C9929-1E8C-4309-89CF-D644EB434630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7A637-8328-4217-B87F-6B6F0427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4A8C406-B979-4F35-B582-13D2EB41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688"/>
            <a:ext cx="10515600" cy="879475"/>
          </a:xfrm>
        </p:spPr>
        <p:txBody>
          <a:bodyPr>
            <a:noAutofit/>
          </a:bodyPr>
          <a:lstStyle/>
          <a:p>
            <a:pPr marL="449263" indent="-449263"/>
            <a:r>
              <a:rPr lang="ru-RU" sz="2400" b="1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6. Классификация народных игр и</a:t>
            </a:r>
            <a:br>
              <a:rPr lang="ru-RU" sz="2400" b="1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традиционных игрушек обских </a:t>
            </a:r>
            <a:r>
              <a:rPr lang="ru-RU" sz="2400" b="1" dirty="0" err="1">
                <a:solidFill>
                  <a:srgbClr val="561C03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угров</a:t>
            </a:r>
            <a:endParaRPr lang="ru-RU" sz="2400" b="1" dirty="0">
              <a:solidFill>
                <a:srgbClr val="561C03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9F6D5AE-0E35-4AFD-8D7F-B5F29828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977"/>
            <a:ext cx="10515600" cy="2044461"/>
          </a:xfrm>
        </p:spPr>
        <p:txBody>
          <a:bodyPr>
            <a:normAutofit/>
          </a:bodyPr>
          <a:lstStyle/>
          <a:p>
            <a:pPr marL="361950" indent="-361950"/>
            <a:r>
              <a:rPr lang="ru-RU" sz="20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правилами и без правил; </a:t>
            </a:r>
          </a:p>
          <a:p>
            <a:pPr marL="361950" indent="-361950"/>
            <a:r>
              <a:rPr lang="ru-RU" sz="20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подвижные и спокойные; </a:t>
            </a:r>
          </a:p>
          <a:p>
            <a:pPr marL="361950" indent="-361950"/>
            <a:r>
              <a:rPr lang="ru-RU" sz="20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интеллектуальные; </a:t>
            </a:r>
          </a:p>
          <a:p>
            <a:pPr marL="361950" indent="-361950"/>
            <a:r>
              <a:rPr lang="ru-RU" sz="2000" b="1" dirty="0">
                <a:solidFill>
                  <a:srgbClr val="561C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сюжетно-ролевые.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F23F24-7346-47A0-8ED1-7C6EBCCD5C67}"/>
              </a:ext>
            </a:extLst>
          </p:cNvPr>
          <p:cNvSpPr/>
          <p:nvPr/>
        </p:nvSpPr>
        <p:spPr>
          <a:xfrm>
            <a:off x="0" y="1006678"/>
            <a:ext cx="755009" cy="293615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669DA-5A44-4C0E-8183-9B15D15D025A}"/>
              </a:ext>
            </a:extLst>
          </p:cNvPr>
          <p:cNvSpPr txBox="1"/>
          <p:nvPr/>
        </p:nvSpPr>
        <p:spPr>
          <a:xfrm>
            <a:off x="838200" y="4918631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61C03"/>
                </a:solidFill>
              </a:rPr>
              <a:t>подвижные игры;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561C03"/>
                </a:solidFill>
              </a:rPr>
              <a:t>спокойные, интеллектуальные игры.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8A05F0-DB95-461F-91C0-A6C36086473C}"/>
              </a:ext>
            </a:extLst>
          </p:cNvPr>
          <p:cNvSpPr/>
          <p:nvPr/>
        </p:nvSpPr>
        <p:spPr>
          <a:xfrm>
            <a:off x="0" y="4414284"/>
            <a:ext cx="3692105" cy="400110"/>
          </a:xfrm>
          <a:prstGeom prst="rect">
            <a:avLst/>
          </a:prstGeom>
          <a:solidFill>
            <a:srgbClr val="561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D9558-111A-435B-8E00-4E7A47A2EF46}"/>
              </a:ext>
            </a:extLst>
          </p:cNvPr>
          <p:cNvSpPr txBox="1"/>
          <p:nvPr/>
        </p:nvSpPr>
        <p:spPr>
          <a:xfrm>
            <a:off x="838200" y="4383823"/>
            <a:ext cx="3475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деление 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60BD80-817A-4813-87EF-103DF162D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33" y="6176963"/>
            <a:ext cx="1865395" cy="4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87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876</Words>
  <Application>Microsoft Office PowerPoint</Application>
  <PresentationFormat>Широкоэкранный</PresentationFormat>
  <Paragraphs>103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Тема Office</vt:lpstr>
      <vt:lpstr>Игра как значимая часть традиционной культуры.</vt:lpstr>
      <vt:lpstr>Вопросы для рассмотрения</vt:lpstr>
      <vt:lpstr>Игровое начало как фактор развития культуры</vt:lpstr>
      <vt:lpstr>2. Народная игровая культура как предмет этнопедагогики</vt:lpstr>
      <vt:lpstr>3. Роль игры в развитии личности</vt:lpstr>
      <vt:lpstr>4. Значение игры в традиционной культуре</vt:lpstr>
      <vt:lpstr>Игровая культура обских угров вобрала в себя </vt:lpstr>
      <vt:lpstr>5. Этнокультурная специфика обско-угорских игр</vt:lpstr>
      <vt:lpstr>6. Классификация народных игр и традиционных игрушек обских угров</vt:lpstr>
      <vt:lpstr>Подвижные игры</vt:lpstr>
      <vt:lpstr>Классификация спокойных «домашних» игр</vt:lpstr>
      <vt:lpstr>Акустические или музыкальные игры</vt:lpstr>
      <vt:lpstr>Сюжетно-ролевые игры</vt:lpstr>
      <vt:lpstr>Сюжетно-ролевые игры</vt:lpstr>
      <vt:lpstr>Игровые коллекции бабок для воссоздания жизни оленеводов, охотников и рыбаков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 Игра как значимая часть традиционной культуры. Классификация народных игр обских угров</dc:title>
  <dc:creator>Татьяна Волдина</dc:creator>
  <cp:lastModifiedBy>Татьяна Волдина</cp:lastModifiedBy>
  <cp:revision>53</cp:revision>
  <dcterms:created xsi:type="dcterms:W3CDTF">2022-02-25T10:48:31Z</dcterms:created>
  <dcterms:modified xsi:type="dcterms:W3CDTF">2022-02-27T11:56:41Z</dcterms:modified>
</cp:coreProperties>
</file>