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8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273" r:id="rId16"/>
    <p:sldId id="318" r:id="rId17"/>
    <p:sldId id="272" r:id="rId18"/>
    <p:sldId id="319" r:id="rId19"/>
    <p:sldId id="321" r:id="rId20"/>
    <p:sldId id="322" r:id="rId21"/>
    <p:sldId id="323" r:id="rId22"/>
    <p:sldId id="324" r:id="rId23"/>
    <p:sldId id="325" r:id="rId24"/>
    <p:sldId id="306" r:id="rId25"/>
    <p:sldId id="28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1C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DD49E-A6F1-4D6B-BDB4-7BAB8DB79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B3D528-6FA8-4E84-8CEB-2A42E9690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5F7CE4-BF21-4412-9DFF-3CC76720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D2C5-F561-433A-B51F-AFB22645F0B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3E2EFD-1D77-4947-8144-C3680BEB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D7096-82AB-4AFA-AC5B-B4BD45E22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B0F7-269D-4794-AC6E-63124E4DB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67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5AC31-C989-40DF-B77B-46E22142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2A76EA-41D7-462C-A043-F8BF6438A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5D8B6A-59DA-4D6D-A955-9F80C9A18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D2C5-F561-433A-B51F-AFB22645F0B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F9DA58-898E-465B-9961-E6E25B9F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060CA4-86FA-4700-B396-CED90D18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B0F7-269D-4794-AC6E-63124E4DB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92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F95917-93FD-41BA-8DAF-A1803B937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0C590B-429D-44C6-AC67-47FB87730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B5A24-2FDD-46BA-99A5-8EA0DFEB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D2C5-F561-433A-B51F-AFB22645F0B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4B3846-CADF-490A-8BB2-0F0E4B82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9099F-1717-49A3-B7ED-B1D903F3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B0F7-269D-4794-AC6E-63124E4DB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91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473BE-D951-42D1-A62C-76ACA6835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1C78F7-5831-4C3A-BE01-7D61766DF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0E3EB3-753C-4A49-BEB3-4DC8C7EBF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D2C5-F561-433A-B51F-AFB22645F0B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2617DE-2AB9-4F38-80F4-03B355CD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695B34-7B98-4079-941B-5B633C2F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B0F7-269D-4794-AC6E-63124E4DB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32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CAB13-9E17-4935-B8BB-54EC13B08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5F5192-DA8A-4516-8A5A-0A77A4BB5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C08DD9-61CE-484B-B1AD-A1DD71D5D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D2C5-F561-433A-B51F-AFB22645F0B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610432-EDB2-4074-91D7-CD09E329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5E077-C5E5-4137-83DF-ABEC6C47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B0F7-269D-4794-AC6E-63124E4DB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32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2676F-9D34-4CDB-A34E-CE383705C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2D029D-46E5-4CF8-9B96-588231267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00E03A-5A5A-4E29-AFB8-A70845AD7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4507B0-F3AE-474C-816A-70030E051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D2C5-F561-433A-B51F-AFB22645F0B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B944B2-B9A3-4AAC-A114-6B8B5AE57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C04796-7DB7-42E9-B404-5002C208B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B0F7-269D-4794-AC6E-63124E4DB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26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986D6-4BD0-4DFD-B951-D2CA82256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65359D-F2E0-44B0-A1D1-0230F21AA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06FB44-01B1-478D-B912-1E3EA3ADB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1700DA-510D-4953-BDA7-308A03E4A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AF3E49-0F23-4ED2-BFE3-DC8C6315E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FC4F4D-3E70-436E-8CAA-FC91F085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D2C5-F561-433A-B51F-AFB22645F0B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40A86B1-A04D-4CD3-9E93-43F49DB5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0E3F8F-6D7E-445E-A7F6-04079F628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B0F7-269D-4794-AC6E-63124E4DB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4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ABC5D-C40F-4FFA-9DBD-A04F0A37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4C18DB-0434-4A95-BC77-531BF535C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D2C5-F561-433A-B51F-AFB22645F0B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19A7E1-C5E5-4843-A561-BE852878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3A3D58-72B6-4B38-A1E2-16D5F111C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B0F7-269D-4794-AC6E-63124E4DB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0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CCF49F-1C40-45F1-8928-60E63E81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D2C5-F561-433A-B51F-AFB22645F0B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9B61EB-3CC7-4D2D-8F0B-3A2122F17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43E3D5-BA7A-4B0F-A849-E5F5B7DDB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B0F7-269D-4794-AC6E-63124E4DB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378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D0EBB-586D-40F0-BDB6-892BFA1B7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6CA19A-E70B-403A-9A36-646817D65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9BBDF0-D55B-40B3-9D79-7B3F3940F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7CCEEF-2865-4AC7-B975-17A2C8E4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D2C5-F561-433A-B51F-AFB22645F0B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CDF3F6-0A6E-46B1-844D-2D9940E6B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AA8BF6-70D6-43AC-864F-AF7E8060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B0F7-269D-4794-AC6E-63124E4DB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0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96EEC3-4C3B-4C95-AC27-6FE126A3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88D1D3-909D-4BFE-BE98-500FD2244A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88CBE4-C5AC-400C-93B9-3BC216D6D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4143EF-3E67-47F6-B93F-00CB59217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D2C5-F561-433A-B51F-AFB22645F0B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4543D2-4141-4E54-BFF0-F63C6213A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A90661-E729-4EC0-98A2-4D989BF0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B0F7-269D-4794-AC6E-63124E4DB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442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2E52E-F45A-4662-BFE5-A48BEA606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38C3BB-7366-45B5-AE9D-36C22E84D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F5F0E-152E-49CF-A1E9-F804523C8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8D2C5-F561-433A-B51F-AFB22645F0B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348515-19F7-43EF-B7EB-21705A408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725FD-E72C-47B9-A191-BE2E4B6B3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CB0F7-269D-4794-AC6E-63124E4DB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42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E35AE0-87D9-4565-A1E8-37ADB7AB5489}"/>
              </a:ext>
            </a:extLst>
          </p:cNvPr>
          <p:cNvSpPr/>
          <p:nvPr/>
        </p:nvSpPr>
        <p:spPr>
          <a:xfrm>
            <a:off x="3364302" y="1018509"/>
            <a:ext cx="8827698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FCEA49-5326-4BF2-B380-9A12C2B8D6D7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E7112-E4DE-41F2-878D-CA467A5FC3D1}"/>
              </a:ext>
            </a:extLst>
          </p:cNvPr>
          <p:cNvSpPr txBox="1"/>
          <p:nvPr/>
        </p:nvSpPr>
        <p:spPr>
          <a:xfrm>
            <a:off x="1235654" y="980650"/>
            <a:ext cx="1619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61C03"/>
                </a:solidFill>
                <a:latin typeface="Arial Black" panose="020B0A04020102020204" pitchFamily="34" charset="0"/>
              </a:rPr>
              <a:t>ЛЕКЦИЯ 8</a:t>
            </a:r>
            <a:endParaRPr lang="ru-RU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553AE7D-3AEE-4AAC-8068-2B163AC684AF}"/>
              </a:ext>
            </a:extLst>
          </p:cNvPr>
          <p:cNvSpPr txBox="1">
            <a:spLocks/>
          </p:cNvSpPr>
          <p:nvPr/>
        </p:nvSpPr>
        <p:spPr>
          <a:xfrm>
            <a:off x="769297" y="2568459"/>
            <a:ext cx="10695963" cy="134362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561C03"/>
                </a:solidFill>
                <a:latin typeface="Arial Black" panose="020B0A04020102020204" pitchFamily="34" charset="0"/>
              </a:rPr>
              <a:t>Трапезные игры </a:t>
            </a:r>
            <a:r>
              <a:rPr lang="ru-RU" sz="40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хантов</a:t>
            </a:r>
            <a:r>
              <a:rPr lang="ru-RU" sz="4000" b="1" dirty="0">
                <a:solidFill>
                  <a:srgbClr val="561C03"/>
                </a:solidFill>
                <a:latin typeface="Arial Black" panose="020B0A04020102020204" pitchFamily="34" charset="0"/>
              </a:rPr>
              <a:t> и манси.</a:t>
            </a:r>
          </a:p>
          <a:p>
            <a:r>
              <a:rPr lang="ru-RU" sz="4000" b="1" dirty="0">
                <a:solidFill>
                  <a:srgbClr val="561C03"/>
                </a:solidFill>
                <a:latin typeface="Arial Black" panose="020B0A04020102020204" pitchFamily="34" charset="0"/>
              </a:rPr>
              <a:t>Игра-сказка «Голова щуки»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63847-5816-4F15-8A86-5E94BF069484}"/>
              </a:ext>
            </a:extLst>
          </p:cNvPr>
          <p:cNvSpPr/>
          <p:nvPr/>
        </p:nvSpPr>
        <p:spPr>
          <a:xfrm>
            <a:off x="6568517" y="5168416"/>
            <a:ext cx="5626549" cy="67107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77977956-CF60-4CC2-B7AA-537E17E44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0020" y="5238866"/>
            <a:ext cx="5092116" cy="600625"/>
          </a:xfrm>
        </p:spPr>
        <p:txBody>
          <a:bodyPr>
            <a:norm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Татьяна Владимировна </a:t>
            </a:r>
            <a:r>
              <a:rPr lang="ru-RU" sz="1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Волдина</a:t>
            </a:r>
            <a:b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этнограф, кандидат исторических наук</a:t>
            </a:r>
          </a:p>
        </p:txBody>
      </p:sp>
    </p:spTree>
    <p:extLst>
      <p:ext uri="{BB962C8B-B14F-4D97-AF65-F5344CB8AC3E}">
        <p14:creationId xmlns:p14="http://schemas.microsoft.com/office/powerpoint/2010/main" val="213062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8745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В марийской культуре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0" y="623482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347E6-8CEF-4AB2-B570-E11C048DEB56}"/>
              </a:ext>
            </a:extLst>
          </p:cNvPr>
          <p:cNvSpPr txBox="1"/>
          <p:nvPr/>
        </p:nvSpPr>
        <p:spPr>
          <a:xfrm>
            <a:off x="838200" y="1298027"/>
            <a:ext cx="52578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Марийский обрядовый праздник «</a:t>
            </a:r>
            <a:r>
              <a:rPr lang="ru-RU" sz="2000" i="1" dirty="0" err="1">
                <a:solidFill>
                  <a:srgbClr val="561C03"/>
                </a:solidFill>
                <a:cs typeface="Calibri" panose="020F0502020204030204" pitchFamily="34" charset="0"/>
              </a:rPr>
              <a:t>Ятас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» (</a:t>
            </a:r>
            <a:r>
              <a:rPr lang="ru-RU" sz="2000" i="1" dirty="0" err="1">
                <a:solidFill>
                  <a:srgbClr val="561C03"/>
                </a:solidFill>
                <a:cs typeface="Calibri" panose="020F0502020204030204" pitchFamily="34" charset="0"/>
              </a:rPr>
              <a:t>йӓтӓс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 дужка; грудная кость у птиц) заканчивается переламыванием ключичной косточки гуся хозяином дома и одним из наиболее уважаемых его гостей.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А у горных марийцев, кому такая косточка доставалась, ходил и предлагал всем: "</a:t>
            </a:r>
            <a:r>
              <a:rPr lang="ru-RU" sz="2000" i="1" dirty="0">
                <a:solidFill>
                  <a:srgbClr val="561C03"/>
                </a:solidFill>
                <a:cs typeface="Calibri" panose="020F0502020204030204" pitchFamily="34" charset="0"/>
              </a:rPr>
              <a:t>Айда </a:t>
            </a:r>
            <a:r>
              <a:rPr lang="ru-RU" sz="2000" i="1" dirty="0" err="1">
                <a:solidFill>
                  <a:srgbClr val="561C03"/>
                </a:solidFill>
                <a:cs typeface="Calibri" panose="020F0502020204030204" pitchFamily="34" charset="0"/>
              </a:rPr>
              <a:t>вӹцӓшӹм</a:t>
            </a:r>
            <a:r>
              <a:rPr lang="ru-RU" sz="2000" i="1" dirty="0">
                <a:solidFill>
                  <a:srgbClr val="561C03"/>
                </a:solidFill>
                <a:cs typeface="Calibri" panose="020F0502020204030204" pitchFamily="34" charset="0"/>
              </a:rPr>
              <a:t> </a:t>
            </a:r>
            <a:r>
              <a:rPr lang="ru-RU" sz="2000" i="1" dirty="0" err="1">
                <a:solidFill>
                  <a:srgbClr val="561C03"/>
                </a:solidFill>
                <a:cs typeface="Calibri" panose="020F0502020204030204" pitchFamily="34" charset="0"/>
              </a:rPr>
              <a:t>кычаш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" ("Айда вилочку держать") - или: "</a:t>
            </a:r>
            <a:r>
              <a:rPr lang="ru-RU" sz="2000" i="1" dirty="0">
                <a:solidFill>
                  <a:srgbClr val="561C03"/>
                </a:solidFill>
                <a:cs typeface="Calibri" panose="020F0502020204030204" pitchFamily="34" charset="0"/>
              </a:rPr>
              <a:t>Айда </a:t>
            </a:r>
            <a:r>
              <a:rPr lang="ru-RU" sz="2000" i="1" dirty="0" err="1">
                <a:solidFill>
                  <a:srgbClr val="561C03"/>
                </a:solidFill>
                <a:cs typeface="Calibri" panose="020F0502020204030204" pitchFamily="34" charset="0"/>
              </a:rPr>
              <a:t>вӹцӓшӹм</a:t>
            </a:r>
            <a:r>
              <a:rPr lang="ru-RU" sz="2000" i="1" dirty="0">
                <a:solidFill>
                  <a:srgbClr val="561C03"/>
                </a:solidFill>
                <a:cs typeface="Calibri" panose="020F0502020204030204" pitchFamily="34" charset="0"/>
              </a:rPr>
              <a:t> </a:t>
            </a:r>
            <a:r>
              <a:rPr lang="ru-RU" sz="2000" i="1" dirty="0" err="1">
                <a:solidFill>
                  <a:srgbClr val="561C03"/>
                </a:solidFill>
                <a:cs typeface="Calibri" panose="020F0502020204030204" pitchFamily="34" charset="0"/>
              </a:rPr>
              <a:t>кӹрӓш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" ("Айда вилочку ломать"). Таким образом предлагалось поспорить: у кого окажется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59EC95-30D0-412B-8C89-7EC302C56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98027"/>
            <a:ext cx="4783997" cy="3587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EB8FD3-1283-4012-B14C-B914CD794D5A}"/>
              </a:ext>
            </a:extLst>
          </p:cNvPr>
          <p:cNvSpPr txBox="1"/>
          <p:nvPr/>
        </p:nvSpPr>
        <p:spPr>
          <a:xfrm>
            <a:off x="1132284" y="4969375"/>
            <a:ext cx="102215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561C03"/>
                </a:solidFill>
                <a:cs typeface="Calibri" panose="020F0502020204030204" pitchFamily="34" charset="0"/>
              </a:rPr>
              <a:t>бóльшая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 часть, тот выиграл. Проигравший должен был что-то сделать или отдать. Все старались отказаться. Очевидно, что "держатель" косточки был в более выгодном положении (например, заблаговременно хватался за косточку так, чтобы </a:t>
            </a:r>
            <a:r>
              <a:rPr lang="ru-RU" sz="2000" dirty="0" err="1">
                <a:solidFill>
                  <a:srgbClr val="561C03"/>
                </a:solidFill>
                <a:cs typeface="Calibri" panose="020F0502020204030204" pitchFamily="34" charset="0"/>
              </a:rPr>
              <a:t>бóльшая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 часть гарантированно оставалась у него)…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0456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901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Названия игры «Бери и помни» в некоторых культурах: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0" y="623482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347E6-8CEF-4AB2-B570-E11C048DEB56}"/>
              </a:ext>
            </a:extLst>
          </p:cNvPr>
          <p:cNvSpPr txBox="1"/>
          <p:nvPr/>
        </p:nvSpPr>
        <p:spPr>
          <a:xfrm>
            <a:off x="838200" y="1112290"/>
            <a:ext cx="106489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русское: «</a:t>
            </a:r>
            <a:r>
              <a:rPr lang="ru-RU" sz="2000" b="1" i="1" dirty="0">
                <a:solidFill>
                  <a:srgbClr val="561C03"/>
                </a:solidFill>
                <a:cs typeface="Calibri" panose="020F0502020204030204" pitchFamily="34" charset="0"/>
              </a:rPr>
              <a:t>бери и помни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» или «</a:t>
            </a:r>
            <a:r>
              <a:rPr lang="ru-RU" sz="2000" b="1" i="1" dirty="0" err="1">
                <a:solidFill>
                  <a:srgbClr val="561C03"/>
                </a:solidFill>
                <a:cs typeface="Calibri" panose="020F0502020204030204" pitchFamily="34" charset="0"/>
              </a:rPr>
              <a:t>ельчик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» (от елец — диалектного названия вилочковой кости)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болгарское: «</a:t>
            </a:r>
            <a:r>
              <a:rPr lang="ru-RU" sz="2000" b="1" i="1" dirty="0" err="1">
                <a:solidFill>
                  <a:srgbClr val="561C03"/>
                </a:solidFill>
                <a:cs typeface="Calibri" panose="020F0502020204030204" pitchFamily="34" charset="0"/>
              </a:rPr>
              <a:t>ядец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»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татарское: «</a:t>
            </a:r>
            <a:r>
              <a:rPr lang="ru-RU" sz="2000" b="1" i="1" dirty="0" err="1">
                <a:solidFill>
                  <a:srgbClr val="561C03"/>
                </a:solidFill>
                <a:cs typeface="Calibri" panose="020F0502020204030204" pitchFamily="34" charset="0"/>
              </a:rPr>
              <a:t>ядәч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», аналогичные названия имеются в других тюркских языках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EB8FD3-1283-4012-B14C-B914CD794D5A}"/>
              </a:ext>
            </a:extLst>
          </p:cNvPr>
          <p:cNvSpPr txBox="1"/>
          <p:nvPr/>
        </p:nvSpPr>
        <p:spPr>
          <a:xfrm>
            <a:off x="838200" y="2605041"/>
            <a:ext cx="10221515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61C03"/>
                </a:solidFill>
                <a:cs typeface="Calibri" panose="020F0502020204030204" pitchFamily="34" charset="0"/>
              </a:rPr>
              <a:t>По вилочковой косточке птицы предсказывают погоду:</a:t>
            </a:r>
          </a:p>
          <a:p>
            <a:endParaRPr lang="ru-RU" sz="2000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271463" indent="-271463"/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•	основание вилочки светлое в основном, темные вкрапления разбросаны и не очень тёмные -  значит декабрь будет переменный с уклоном в теплый;</a:t>
            </a:r>
          </a:p>
          <a:p>
            <a:pPr marL="271463" indent="-271463"/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•	развилка – это Новый год: если развилка полностью светлая, то Новый год будет тёплым и скорее всего бесснежным;</a:t>
            </a:r>
          </a:p>
          <a:p>
            <a:pPr marL="271463" indent="-271463"/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•	два ответвления косточки: их первая половина соответствует январю – если она полностью светлая, то можно смело утверждать, что январь будет теплый;</a:t>
            </a:r>
          </a:p>
          <a:p>
            <a:pPr marL="271463" indent="-271463"/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•	вторая часть косточек светлая с потемнением к концу – это тёплый февраль, в котором будет и холодный непродолжительный период, скорее всего в конце месяца;</a:t>
            </a:r>
          </a:p>
          <a:p>
            <a:pPr marL="271463" indent="-271463"/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•	плоские кончики - это начало весны: они светлые, значит весна будет ранней.</a:t>
            </a:r>
          </a:p>
        </p:txBody>
      </p:sp>
    </p:spTree>
    <p:extLst>
      <p:ext uri="{BB962C8B-B14F-4D97-AF65-F5344CB8AC3E}">
        <p14:creationId xmlns:p14="http://schemas.microsoft.com/office/powerpoint/2010/main" val="1889840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097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Во время трапезы обские </a:t>
            </a:r>
            <a:r>
              <a:rPr lang="ru-RU" sz="20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угры</a:t>
            </a: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 гадали на грудной косточке дичи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8A387-BC30-4DA9-933A-A7237D90ACFD}"/>
              </a:ext>
            </a:extLst>
          </p:cNvPr>
          <p:cNvSpPr txBox="1"/>
          <p:nvPr/>
        </p:nvSpPr>
        <p:spPr>
          <a:xfrm>
            <a:off x="838197" y="1887769"/>
            <a:ext cx="50196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561C03"/>
                </a:solidFill>
              </a:rPr>
              <a:t>Грудную косточку утки ханты называют «лодкой» и на ней гадали: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561C03"/>
                </a:solidFill>
              </a:rPr>
              <a:t>Если внутренняя часть центральной косточки («парус») утиной грудки </a:t>
            </a:r>
            <a:r>
              <a:rPr lang="ru-RU" sz="2400" b="1" dirty="0">
                <a:solidFill>
                  <a:srgbClr val="561C03"/>
                </a:solidFill>
              </a:rPr>
              <a:t>красная</a:t>
            </a:r>
            <a:r>
              <a:rPr lang="ru-RU" sz="2400" dirty="0">
                <a:solidFill>
                  <a:srgbClr val="561C03"/>
                </a:solidFill>
              </a:rPr>
              <a:t> – то ожидается </a:t>
            </a:r>
            <a:r>
              <a:rPr lang="ru-RU" sz="2400" b="1" dirty="0">
                <a:solidFill>
                  <a:srgbClr val="561C03"/>
                </a:solidFill>
              </a:rPr>
              <a:t>ягодный год</a:t>
            </a:r>
            <a:r>
              <a:rPr lang="ru-RU" sz="2400" dirty="0">
                <a:solidFill>
                  <a:srgbClr val="561C03"/>
                </a:solidFill>
              </a:rPr>
              <a:t>, а если </a:t>
            </a:r>
            <a:r>
              <a:rPr lang="ru-RU" sz="2400" b="1" dirty="0">
                <a:solidFill>
                  <a:srgbClr val="561C03"/>
                </a:solidFill>
              </a:rPr>
              <a:t>белая</a:t>
            </a:r>
            <a:r>
              <a:rPr lang="ru-RU" sz="2400" dirty="0">
                <a:solidFill>
                  <a:srgbClr val="561C03"/>
                </a:solidFill>
              </a:rPr>
              <a:t> – то </a:t>
            </a:r>
            <a:r>
              <a:rPr lang="ru-RU" sz="2400" b="1" dirty="0">
                <a:solidFill>
                  <a:srgbClr val="561C03"/>
                </a:solidFill>
              </a:rPr>
              <a:t>ягод</a:t>
            </a:r>
            <a:r>
              <a:rPr lang="ru-RU" sz="2400" dirty="0">
                <a:solidFill>
                  <a:srgbClr val="561C03"/>
                </a:solidFill>
              </a:rPr>
              <a:t> </a:t>
            </a:r>
            <a:r>
              <a:rPr lang="ru-RU" sz="2400" b="1" dirty="0">
                <a:solidFill>
                  <a:srgbClr val="561C03"/>
                </a:solidFill>
              </a:rPr>
              <a:t>будет мало</a:t>
            </a:r>
            <a:r>
              <a:rPr lang="ru-RU" sz="2400" dirty="0">
                <a:solidFill>
                  <a:srgbClr val="561C03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347E6-8CEF-4AB2-B570-E11C048DEB56}"/>
              </a:ext>
            </a:extLst>
          </p:cNvPr>
          <p:cNvSpPr txBox="1"/>
          <p:nvPr/>
        </p:nvSpPr>
        <p:spPr>
          <a:xfrm>
            <a:off x="6172199" y="5499906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</a:rPr>
              <a:t>В сюжетно-ролевых играх грудная косточка дичи играла роль жука</a:t>
            </a: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546F3964-3D85-4125-88E5-95F42C33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2" y="1887769"/>
            <a:ext cx="5181600" cy="345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59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3905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4. Игровые зачины для рассказывания сказок у народов ханты и манси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8A387-BC30-4DA9-933A-A7237D90ACFD}"/>
              </a:ext>
            </a:extLst>
          </p:cNvPr>
          <p:cNvSpPr txBox="1"/>
          <p:nvPr/>
        </p:nvSpPr>
        <p:spPr>
          <a:xfrm>
            <a:off x="838201" y="1692287"/>
            <a:ext cx="791289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</a:rPr>
              <a:t>Если же в качестве гостя за столом оказывается сказитель, то для всех присутствующих появляется шанс послушать интересные сказки. </a:t>
            </a:r>
          </a:p>
          <a:p>
            <a:endParaRPr lang="ru-RU" dirty="0">
              <a:solidFill>
                <a:srgbClr val="561C03"/>
              </a:solidFill>
            </a:endParaRPr>
          </a:p>
          <a:p>
            <a:r>
              <a:rPr lang="ru-RU" dirty="0">
                <a:solidFill>
                  <a:srgbClr val="561C03"/>
                </a:solidFill>
              </a:rPr>
              <a:t>Поводом же для рассказывания сказок служит специальный обычай.</a:t>
            </a:r>
          </a:p>
          <a:p>
            <a:r>
              <a:rPr lang="ru-RU" b="1" dirty="0">
                <a:solidFill>
                  <a:srgbClr val="561C03"/>
                </a:solidFill>
              </a:rPr>
              <a:t>Тот, кому во время трапезы попалась голова зайца, должен рассказать пять сказок, иногда можно договориться даже о семи сказках.</a:t>
            </a:r>
          </a:p>
          <a:p>
            <a:endParaRPr lang="ru-RU" b="1" dirty="0">
              <a:solidFill>
                <a:srgbClr val="561C03"/>
              </a:solidFill>
            </a:endParaRPr>
          </a:p>
          <a:p>
            <a:r>
              <a:rPr lang="ru-RU" dirty="0">
                <a:solidFill>
                  <a:srgbClr val="561C03"/>
                </a:solidFill>
              </a:rPr>
              <a:t>Были и другие похожие традиции. Например, ешь щуку или дичь – расскажи легенду о войне щук и дичи и т. д.</a:t>
            </a:r>
          </a:p>
        </p:txBody>
      </p:sp>
      <p:pic>
        <p:nvPicPr>
          <p:cNvPr id="9" name="Объект 3">
            <a:extLst>
              <a:ext uri="{FF2B5EF4-FFF2-40B4-BE49-F238E27FC236}">
                <a16:creationId xmlns:a16="http://schemas.microsoft.com/office/drawing/2014/main" id="{4E21A8CC-4A25-4101-927B-A6D7B4D03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2538" y="1692287"/>
            <a:ext cx="2634574" cy="38838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6441200-9CEB-475E-9659-AD9B3E1B68AB}"/>
              </a:ext>
            </a:extLst>
          </p:cNvPr>
          <p:cNvSpPr/>
          <p:nvPr/>
        </p:nvSpPr>
        <p:spPr>
          <a:xfrm>
            <a:off x="959645" y="4433217"/>
            <a:ext cx="7791450" cy="18899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561C03"/>
                </a:solidFill>
              </a:rPr>
              <a:t>Образ Зайчихи в обско-угорских сказках олицетворяет собой «дух матери», здесь, как и во многих других случаях, наблюдается отголосок почитания зооморфного образа духа-покровителя, а также маленькой сказочницы </a:t>
            </a:r>
            <a:r>
              <a:rPr lang="ru-RU" sz="1600" i="1" dirty="0">
                <a:solidFill>
                  <a:srgbClr val="561C03"/>
                </a:solidFill>
              </a:rPr>
              <a:t>Мо(н)</a:t>
            </a:r>
            <a:r>
              <a:rPr lang="ru-RU" sz="1600" i="1" dirty="0" err="1">
                <a:solidFill>
                  <a:srgbClr val="561C03"/>
                </a:solidFill>
              </a:rPr>
              <a:t>сь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i="1" dirty="0" err="1">
                <a:solidFill>
                  <a:srgbClr val="561C03"/>
                </a:solidFill>
              </a:rPr>
              <a:t>нэ</a:t>
            </a:r>
            <a:r>
              <a:rPr lang="ru-RU" sz="1600" dirty="0">
                <a:solidFill>
                  <a:srgbClr val="561C03"/>
                </a:solidFill>
              </a:rPr>
              <a:t> или </a:t>
            </a:r>
            <a:r>
              <a:rPr lang="ru-RU" sz="1600" i="1" dirty="0">
                <a:solidFill>
                  <a:srgbClr val="561C03"/>
                </a:solidFill>
              </a:rPr>
              <a:t>Мо(н)щ </a:t>
            </a:r>
            <a:r>
              <a:rPr lang="ru-RU" sz="1600" i="1" dirty="0" err="1">
                <a:solidFill>
                  <a:srgbClr val="561C03"/>
                </a:solidFill>
              </a:rPr>
              <a:t>нэ</a:t>
            </a:r>
            <a:r>
              <a:rPr lang="ru-RU" sz="1600" dirty="0">
                <a:solidFill>
                  <a:srgbClr val="561C03"/>
                </a:solidFill>
              </a:rPr>
              <a:t>, которой противостоит лесная женщина, людоедка </a:t>
            </a:r>
            <a:r>
              <a:rPr lang="ru-RU" sz="1600" i="1" dirty="0">
                <a:solidFill>
                  <a:srgbClr val="561C03"/>
                </a:solidFill>
              </a:rPr>
              <a:t>Пор </a:t>
            </a:r>
            <a:r>
              <a:rPr lang="ru-RU" sz="1600" i="1" dirty="0" err="1">
                <a:solidFill>
                  <a:srgbClr val="561C03"/>
                </a:solidFill>
              </a:rPr>
              <a:t>нэ</a:t>
            </a:r>
            <a:r>
              <a:rPr lang="ru-RU" sz="1600" dirty="0">
                <a:solidFill>
                  <a:srgbClr val="561C03"/>
                </a:solidFill>
              </a:rPr>
              <a:t>, нередко предстающая в сказках в образе Лисицы. </a:t>
            </a:r>
          </a:p>
          <a:p>
            <a:pPr algn="ctr"/>
            <a:r>
              <a:rPr lang="ru-RU" sz="1600" dirty="0">
                <a:solidFill>
                  <a:srgbClr val="561C03"/>
                </a:solidFill>
              </a:rPr>
              <a:t>Имя маленькой сказочницы </a:t>
            </a:r>
            <a:r>
              <a:rPr lang="ru-RU" sz="1600" i="1" dirty="0">
                <a:solidFill>
                  <a:srgbClr val="561C03"/>
                </a:solidFill>
              </a:rPr>
              <a:t>Мо(н)щ </a:t>
            </a:r>
            <a:r>
              <a:rPr lang="ru-RU" sz="1600" i="1" dirty="0" err="1">
                <a:solidFill>
                  <a:srgbClr val="561C03"/>
                </a:solidFill>
              </a:rPr>
              <a:t>нэ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</a:p>
          <a:p>
            <a:pPr algn="ctr"/>
            <a:r>
              <a:rPr lang="ru-RU" sz="1600" dirty="0">
                <a:solidFill>
                  <a:srgbClr val="561C03"/>
                </a:solidFill>
              </a:rPr>
              <a:t>(от слова </a:t>
            </a:r>
            <a:r>
              <a:rPr lang="ru-RU" sz="1600" i="1" dirty="0" err="1">
                <a:solidFill>
                  <a:srgbClr val="561C03"/>
                </a:solidFill>
              </a:rPr>
              <a:t>Монсь</a:t>
            </a:r>
            <a:r>
              <a:rPr lang="ru-RU" sz="1600" i="1" dirty="0">
                <a:solidFill>
                  <a:srgbClr val="561C03"/>
                </a:solidFill>
              </a:rPr>
              <a:t>, </a:t>
            </a:r>
            <a:r>
              <a:rPr lang="ru-RU" sz="1600" i="1" dirty="0" err="1">
                <a:solidFill>
                  <a:srgbClr val="561C03"/>
                </a:solidFill>
              </a:rPr>
              <a:t>Моньщ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dirty="0">
                <a:solidFill>
                  <a:srgbClr val="561C03"/>
                </a:solidFill>
              </a:rPr>
              <a:t>– переводится как сказка)</a:t>
            </a:r>
          </a:p>
        </p:txBody>
      </p:sp>
    </p:spTree>
    <p:extLst>
      <p:ext uri="{BB962C8B-B14F-4D97-AF65-F5344CB8AC3E}">
        <p14:creationId xmlns:p14="http://schemas.microsoft.com/office/powerpoint/2010/main" val="297178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097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5. Обско-угорская игра «Голова щуки»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8A387-BC30-4DA9-933A-A7237D90ACFD}"/>
              </a:ext>
            </a:extLst>
          </p:cNvPr>
          <p:cNvSpPr txBox="1"/>
          <p:nvPr/>
        </p:nvSpPr>
        <p:spPr>
          <a:xfrm>
            <a:off x="857249" y="1593625"/>
            <a:ext cx="51266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Взрослые рассказывали детям легенду о том, как хищница-щука нарастила себе голову, проглотив разных существ и предметы, которые дали названия отдельным косточкам. 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Во время трапезы ребёнку предлагается отыскать их в щучьей голове.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Совпадение названий косточек головы щуки у северных </a:t>
            </a:r>
            <a:r>
              <a:rPr lang="ru-RU" dirty="0" err="1">
                <a:solidFill>
                  <a:srgbClr val="561C03"/>
                </a:solidFill>
              </a:rPr>
              <a:t>хантов</a:t>
            </a:r>
            <a:r>
              <a:rPr lang="ru-RU" dirty="0">
                <a:solidFill>
                  <a:srgbClr val="561C03"/>
                </a:solidFill>
              </a:rPr>
              <a:t> и манси, восточных </a:t>
            </a:r>
            <a:r>
              <a:rPr lang="ru-RU" dirty="0" err="1">
                <a:solidFill>
                  <a:srgbClr val="561C03"/>
                </a:solidFill>
              </a:rPr>
              <a:t>хантов</a:t>
            </a:r>
            <a:r>
              <a:rPr lang="ru-RU" dirty="0">
                <a:solidFill>
                  <a:srgbClr val="561C03"/>
                </a:solidFill>
              </a:rPr>
              <a:t> свидетельствует, что эта игра-сказка является общим древним наследием.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347E6-8CEF-4AB2-B570-E11C048DEB56}"/>
              </a:ext>
            </a:extLst>
          </p:cNvPr>
          <p:cNvSpPr txBox="1"/>
          <p:nvPr/>
        </p:nvSpPr>
        <p:spPr>
          <a:xfrm>
            <a:off x="6552298" y="4858610"/>
            <a:ext cx="49984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561C03"/>
                </a:solidFill>
              </a:rPr>
              <a:t>Хантыйская сказительница Т.С. </a:t>
            </a:r>
            <a:r>
              <a:rPr lang="ru-RU" sz="1600" dirty="0" err="1">
                <a:solidFill>
                  <a:srgbClr val="561C03"/>
                </a:solidFill>
              </a:rPr>
              <a:t>Чучелина</a:t>
            </a:r>
            <a:r>
              <a:rPr lang="ru-RU" sz="1600" dirty="0">
                <a:solidFill>
                  <a:srgbClr val="561C03"/>
                </a:solidFill>
              </a:rPr>
              <a:t> от которой была записана сказка «Как Щука себе голову сделала». </a:t>
            </a:r>
          </a:p>
          <a:p>
            <a:r>
              <a:rPr lang="ru-RU" sz="1600" dirty="0">
                <a:solidFill>
                  <a:srgbClr val="561C03"/>
                </a:solidFill>
              </a:rPr>
              <a:t>Опубликована в обработке Г.И. </a:t>
            </a:r>
            <a:r>
              <a:rPr lang="ru-RU" sz="1600" dirty="0" err="1">
                <a:solidFill>
                  <a:srgbClr val="561C03"/>
                </a:solidFill>
              </a:rPr>
              <a:t>Слинкиной</a:t>
            </a:r>
            <a:endParaRPr lang="ru-RU" sz="1600" dirty="0">
              <a:solidFill>
                <a:srgbClr val="561C03"/>
              </a:solidFill>
            </a:endParaRPr>
          </a:p>
          <a:p>
            <a:r>
              <a:rPr lang="ru-RU" sz="1600" dirty="0">
                <a:solidFill>
                  <a:srgbClr val="561C03"/>
                </a:solidFill>
              </a:rPr>
              <a:t>(</a:t>
            </a:r>
            <a:r>
              <a:rPr lang="ru-RU" sz="1600" dirty="0" err="1">
                <a:solidFill>
                  <a:srgbClr val="561C03"/>
                </a:solidFill>
              </a:rPr>
              <a:t>Чучелина</a:t>
            </a:r>
            <a:r>
              <a:rPr lang="ru-RU" sz="1600" dirty="0">
                <a:solidFill>
                  <a:srgbClr val="561C03"/>
                </a:solidFill>
              </a:rPr>
              <a:t> Т.С. Сказки Югры. М., 1995. С. 36–38</a:t>
            </a:r>
            <a:endParaRPr lang="ru-RU" dirty="0">
              <a:solidFill>
                <a:srgbClr val="561C03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C4CC05-0168-4413-B981-B73F056E5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562" y="1688511"/>
            <a:ext cx="2943225" cy="2971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FC68F1-D9A6-4790-B5F5-42A4EBB216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0"/>
          <a:stretch/>
        </p:blipFill>
        <p:spPr>
          <a:xfrm>
            <a:off x="985382" y="4553797"/>
            <a:ext cx="4998474" cy="142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36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FE4AC40-A205-44FC-A85F-A9B0217B3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4459"/>
            <a:ext cx="10515600" cy="500250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26A586-2217-4C1C-96B4-C7B8FB3B9CEF}"/>
              </a:ext>
            </a:extLst>
          </p:cNvPr>
          <p:cNvSpPr/>
          <p:nvPr/>
        </p:nvSpPr>
        <p:spPr>
          <a:xfrm>
            <a:off x="726434" y="1108948"/>
            <a:ext cx="10627366" cy="55725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1400" i="1" dirty="0">
                <a:solidFill>
                  <a:srgbClr val="561C03"/>
                </a:solidFill>
              </a:rPr>
              <a:t>Раньше щука безголовая была. Уродливей её не находилось в речках нашего края. Долго просила щука </a:t>
            </a:r>
            <a:r>
              <a:rPr lang="ru-RU" sz="1400" i="1" dirty="0" err="1">
                <a:solidFill>
                  <a:srgbClr val="561C03"/>
                </a:solidFill>
              </a:rPr>
              <a:t>Ингк</a:t>
            </a:r>
            <a:r>
              <a:rPr lang="ru-RU" sz="1400" i="1" dirty="0">
                <a:solidFill>
                  <a:srgbClr val="561C03"/>
                </a:solidFill>
              </a:rPr>
              <a:t>-хона – Водяного царя подарить ей голову. </a:t>
            </a:r>
            <a:r>
              <a:rPr lang="ru-RU" sz="1400" i="1" dirty="0" err="1">
                <a:solidFill>
                  <a:srgbClr val="561C03"/>
                </a:solidFill>
              </a:rPr>
              <a:t>Ингк</a:t>
            </a:r>
            <a:r>
              <a:rPr lang="ru-RU" sz="1400" i="1" dirty="0">
                <a:solidFill>
                  <a:srgbClr val="561C03"/>
                </a:solidFill>
              </a:rPr>
              <a:t>-хон отказывал: «Ты злая. Много рыбы изведёшь. Не дам тебе зубов, не дам головы». </a:t>
            </a:r>
          </a:p>
          <a:p>
            <a:pPr indent="457200" algn="just"/>
            <a:r>
              <a:rPr lang="ru-RU" sz="1400" i="1" dirty="0">
                <a:solidFill>
                  <a:srgbClr val="561C03"/>
                </a:solidFill>
              </a:rPr>
              <a:t>Вот однажды ушёл </a:t>
            </a:r>
            <a:r>
              <a:rPr lang="ru-RU" sz="1400" i="1" dirty="0" err="1">
                <a:solidFill>
                  <a:srgbClr val="561C03"/>
                </a:solidFill>
              </a:rPr>
              <a:t>Ингк</a:t>
            </a:r>
            <a:r>
              <a:rPr lang="ru-RU" sz="1400" i="1" dirty="0">
                <a:solidFill>
                  <a:srgbClr val="561C03"/>
                </a:solidFill>
              </a:rPr>
              <a:t>-хон к людям в гости. Щука стала под мостками, с которых женщины воду черпали, караулит. Бежала по берегу </a:t>
            </a:r>
            <a:r>
              <a:rPr lang="ru-RU" sz="1400" b="1" i="1" dirty="0">
                <a:solidFill>
                  <a:srgbClr val="561C03"/>
                </a:solidFill>
              </a:rPr>
              <a:t>девочка – сирота </a:t>
            </a:r>
            <a:r>
              <a:rPr lang="ru-RU" sz="1400" b="1" i="1" dirty="0" err="1">
                <a:solidFill>
                  <a:srgbClr val="561C03"/>
                </a:solidFill>
              </a:rPr>
              <a:t>Сотхотлопэ</a:t>
            </a:r>
            <a:r>
              <a:rPr lang="ru-RU" sz="1400" i="1" dirty="0">
                <a:solidFill>
                  <a:srgbClr val="561C03"/>
                </a:solidFill>
              </a:rPr>
              <a:t>. За день </a:t>
            </a:r>
            <a:r>
              <a:rPr lang="ru-RU" sz="1400" i="1" dirty="0" err="1">
                <a:solidFill>
                  <a:srgbClr val="561C03"/>
                </a:solidFill>
              </a:rPr>
              <a:t>Сотхотлопэ</a:t>
            </a:r>
            <a:r>
              <a:rPr lang="ru-RU" sz="1400" i="1" dirty="0">
                <a:solidFill>
                  <a:srgbClr val="561C03"/>
                </a:solidFill>
              </a:rPr>
              <a:t> сто домов обошла, устала, пить захотела. Легла девочка на мостки, пьёт, напиться не может. А щука раздувалась, раздувалась, сделалась громадная – проглотила </a:t>
            </a:r>
            <a:r>
              <a:rPr lang="ru-RU" sz="1400" i="1" dirty="0" err="1">
                <a:solidFill>
                  <a:srgbClr val="561C03"/>
                </a:solidFill>
              </a:rPr>
              <a:t>Сотхотлопэ</a:t>
            </a:r>
            <a:r>
              <a:rPr lang="ru-RU" sz="1400" i="1" dirty="0">
                <a:solidFill>
                  <a:srgbClr val="561C03"/>
                </a:solidFill>
              </a:rPr>
              <a:t>. Смастерила из девочки для головы хрящ – мягкую косточку, на крест похожую. Плыл </a:t>
            </a:r>
            <a:r>
              <a:rPr lang="ru-RU" sz="1400" b="1" i="1" dirty="0">
                <a:solidFill>
                  <a:srgbClr val="561C03"/>
                </a:solidFill>
              </a:rPr>
              <a:t>рыбак в </a:t>
            </a:r>
            <a:r>
              <a:rPr lang="ru-RU" sz="1400" b="1" i="1" dirty="0" err="1">
                <a:solidFill>
                  <a:srgbClr val="561C03"/>
                </a:solidFill>
              </a:rPr>
              <a:t>обласке</a:t>
            </a:r>
            <a:r>
              <a:rPr lang="ru-RU" sz="1400" i="1" dirty="0">
                <a:solidFill>
                  <a:srgbClr val="561C03"/>
                </a:solidFill>
              </a:rPr>
              <a:t>, грёб согнувшись. И его, и лодочку проглотила ненасытная щука. Получились из лодочки крепкие челюсти. И рыбак в дело пошёл. Прибыло с ним крепости в щучьей башке.</a:t>
            </a:r>
          </a:p>
          <a:p>
            <a:pPr indent="457200" algn="just"/>
            <a:r>
              <a:rPr lang="ru-RU" sz="1400" i="1" dirty="0">
                <a:solidFill>
                  <a:srgbClr val="561C03"/>
                </a:solidFill>
              </a:rPr>
              <a:t>Под вечер переплывал реку лось. Отломила щука ударом хвоста </a:t>
            </a:r>
            <a:r>
              <a:rPr lang="ru-RU" sz="1400" b="1" i="1" dirty="0">
                <a:solidFill>
                  <a:srgbClr val="561C03"/>
                </a:solidFill>
              </a:rPr>
              <a:t>лосиную ногу с копытом</a:t>
            </a:r>
            <a:r>
              <a:rPr lang="ru-RU" sz="1400" i="1" dirty="0">
                <a:solidFill>
                  <a:srgbClr val="561C03"/>
                </a:solidFill>
              </a:rPr>
              <a:t>. И такая кость, похожая на лосиную ногу, щучьей голове пригодилась. Старушка горбатая шла с сыном вдоль берега, вязанку хвороста несла, забрела в реку ноги сполоснуть. Утащила злая рыбина </a:t>
            </a:r>
            <a:r>
              <a:rPr lang="ru-RU" sz="1400" b="1" i="1" dirty="0">
                <a:solidFill>
                  <a:srgbClr val="561C03"/>
                </a:solidFill>
              </a:rPr>
              <a:t>старую женщину вместе хворостом</a:t>
            </a:r>
            <a:r>
              <a:rPr lang="ru-RU" sz="1400" i="1" dirty="0">
                <a:solidFill>
                  <a:srgbClr val="561C03"/>
                </a:solidFill>
              </a:rPr>
              <a:t>. </a:t>
            </a:r>
            <a:r>
              <a:rPr lang="ru-RU" sz="1400" b="1" i="1" dirty="0">
                <a:solidFill>
                  <a:srgbClr val="561C03"/>
                </a:solidFill>
              </a:rPr>
              <a:t>Сын старушки </a:t>
            </a:r>
            <a:r>
              <a:rPr lang="ru-RU" sz="1400" i="1" dirty="0">
                <a:solidFill>
                  <a:srgbClr val="561C03"/>
                </a:solidFill>
              </a:rPr>
              <a:t>на выручку кинулся, и он в пасть щуки попал. Из этой добычи выкроила рыба сразу несколько костей. Плыла по реке </a:t>
            </a:r>
            <a:r>
              <a:rPr lang="ru-RU" sz="1400" b="1" i="1" dirty="0">
                <a:solidFill>
                  <a:srgbClr val="561C03"/>
                </a:solidFill>
              </a:rPr>
              <a:t>деревянная лопата</a:t>
            </a:r>
            <a:r>
              <a:rPr lang="ru-RU" sz="1400" i="1" dirty="0">
                <a:solidFill>
                  <a:srgbClr val="561C03"/>
                </a:solidFill>
              </a:rPr>
              <a:t>, лобовую кость себе из неё сделала. Черпала неподалеку девушка воду, упустила </a:t>
            </a:r>
            <a:r>
              <a:rPr lang="ru-RU" sz="1400" b="1" i="1" dirty="0">
                <a:solidFill>
                  <a:srgbClr val="561C03"/>
                </a:solidFill>
              </a:rPr>
              <a:t>берестяной ковш</a:t>
            </a:r>
            <a:r>
              <a:rPr lang="ru-RU" sz="1400" i="1" dirty="0">
                <a:solidFill>
                  <a:srgbClr val="561C03"/>
                </a:solidFill>
              </a:rPr>
              <a:t>. «Пригодится!» – радуется щука. Много еще людей и добра заглотила эта хитрая рыба, соорудила себе громадную голову и острые, как частокол, зубы.</a:t>
            </a:r>
          </a:p>
          <a:p>
            <a:pPr indent="457200" algn="just"/>
            <a:r>
              <a:rPr lang="ru-RU" sz="1400" i="1" dirty="0">
                <a:solidFill>
                  <a:srgbClr val="561C03"/>
                </a:solidFill>
              </a:rPr>
              <a:t>Под утро возвратился </a:t>
            </a:r>
            <a:r>
              <a:rPr lang="ru-RU" sz="1400" i="1" dirty="0" err="1">
                <a:solidFill>
                  <a:srgbClr val="561C03"/>
                </a:solidFill>
              </a:rPr>
              <a:t>Ингк</a:t>
            </a:r>
            <a:r>
              <a:rPr lang="ru-RU" sz="1400" i="1" dirty="0">
                <a:solidFill>
                  <a:srgbClr val="561C03"/>
                </a:solidFill>
              </a:rPr>
              <a:t>-хон из гостей в Обь, ужаснулся щучьему виду. А щука как раз в проточке стояла- отдыхала. </a:t>
            </a:r>
            <a:r>
              <a:rPr lang="ru-RU" sz="1400" i="1" dirty="0" err="1">
                <a:solidFill>
                  <a:srgbClr val="561C03"/>
                </a:solidFill>
              </a:rPr>
              <a:t>Ингк</a:t>
            </a:r>
            <a:r>
              <a:rPr lang="ru-RU" sz="1400" i="1" dirty="0">
                <a:solidFill>
                  <a:srgbClr val="561C03"/>
                </a:solidFill>
              </a:rPr>
              <a:t>-хон заметил, что щука дремлет, и отвёл всю воду из проточки в Обь.</a:t>
            </a:r>
          </a:p>
          <a:p>
            <a:pPr indent="457200" algn="just"/>
            <a:r>
              <a:rPr lang="ru-RU" sz="1400" i="1" dirty="0">
                <a:solidFill>
                  <a:srgbClr val="561C03"/>
                </a:solidFill>
              </a:rPr>
              <a:t>На восходе </a:t>
            </a:r>
            <a:r>
              <a:rPr lang="ru-RU" sz="1400" i="1" dirty="0" err="1">
                <a:solidFill>
                  <a:srgbClr val="561C03"/>
                </a:solidFill>
              </a:rPr>
              <a:t>Хатл</a:t>
            </a:r>
            <a:r>
              <a:rPr lang="ru-RU" sz="1400" i="1" dirty="0">
                <a:solidFill>
                  <a:srgbClr val="561C03"/>
                </a:solidFill>
              </a:rPr>
              <a:t>-Ими – женщина-Солнце двинулась пот небу, заметила страшную щуку на мели, остановилась, пригляделась. </a:t>
            </a:r>
            <a:r>
              <a:rPr lang="ru-RU" sz="1400" i="1" dirty="0" err="1">
                <a:solidFill>
                  <a:srgbClr val="561C03"/>
                </a:solidFill>
              </a:rPr>
              <a:t>Ингк</a:t>
            </a:r>
            <a:r>
              <a:rPr lang="ru-RU" sz="1400" i="1" dirty="0">
                <a:solidFill>
                  <a:srgbClr val="561C03"/>
                </a:solidFill>
              </a:rPr>
              <a:t>-хон из Оби подсказывает: «Суши, </a:t>
            </a:r>
            <a:r>
              <a:rPr lang="ru-RU" sz="1400" i="1" dirty="0" err="1">
                <a:solidFill>
                  <a:srgbClr val="561C03"/>
                </a:solidFill>
              </a:rPr>
              <a:t>Хатл</a:t>
            </a:r>
            <a:r>
              <a:rPr lang="ru-RU" sz="1400" i="1" dirty="0">
                <a:solidFill>
                  <a:srgbClr val="561C03"/>
                </a:solidFill>
              </a:rPr>
              <a:t>-ими, шальную голову этой непослушной рыбы. Пусть маленькой сделается её голова!». </a:t>
            </a:r>
            <a:r>
              <a:rPr lang="ru-RU" sz="1400" i="1" dirty="0" err="1">
                <a:solidFill>
                  <a:srgbClr val="561C03"/>
                </a:solidFill>
              </a:rPr>
              <a:t>Хатл</a:t>
            </a:r>
            <a:r>
              <a:rPr lang="ru-RU" sz="1400" i="1" dirty="0">
                <a:solidFill>
                  <a:srgbClr val="561C03"/>
                </a:solidFill>
              </a:rPr>
              <a:t>-Ими направила на щучью голову свой свет и зной, хорошо просушила. Аккуратной рыбья голова стала, чуть больше, чем у крупной нельмы. «Теперь довольно», – сказал </a:t>
            </a:r>
            <a:r>
              <a:rPr lang="ru-RU" sz="1400" i="1" dirty="0" err="1">
                <a:solidFill>
                  <a:srgbClr val="561C03"/>
                </a:solidFill>
              </a:rPr>
              <a:t>Ингк</a:t>
            </a:r>
            <a:r>
              <a:rPr lang="ru-RU" sz="1400" i="1" dirty="0">
                <a:solidFill>
                  <a:srgbClr val="561C03"/>
                </a:solidFill>
              </a:rPr>
              <a:t>-хон. – «Однако нет ли в щучьей утробе живых людей? Пощупай её, </a:t>
            </a:r>
            <a:r>
              <a:rPr lang="ru-RU" sz="1400" i="1" dirty="0" err="1">
                <a:solidFill>
                  <a:srgbClr val="561C03"/>
                </a:solidFill>
              </a:rPr>
              <a:t>Хатл</a:t>
            </a:r>
            <a:r>
              <a:rPr lang="ru-RU" sz="1400" i="1" dirty="0">
                <a:solidFill>
                  <a:srgbClr val="561C03"/>
                </a:solidFill>
              </a:rPr>
              <a:t>-Ими, </a:t>
            </a:r>
            <a:r>
              <a:rPr lang="ru-RU" sz="1400" b="1" i="1" dirty="0">
                <a:solidFill>
                  <a:srgbClr val="561C03"/>
                </a:solidFill>
              </a:rPr>
              <a:t>лучами-стрелами</a:t>
            </a:r>
            <a:r>
              <a:rPr lang="ru-RU" sz="1400" i="1" dirty="0">
                <a:solidFill>
                  <a:srgbClr val="561C03"/>
                </a:solidFill>
              </a:rPr>
              <a:t>». Послала женщина-Солнце лучи, стали они покалывать щучье брюхо, и выскочили из рыбины: девочка </a:t>
            </a:r>
            <a:r>
              <a:rPr lang="ru-RU" sz="1400" i="1" dirty="0" err="1">
                <a:solidFill>
                  <a:srgbClr val="561C03"/>
                </a:solidFill>
              </a:rPr>
              <a:t>Сотхотлопэ</a:t>
            </a:r>
            <a:r>
              <a:rPr lang="ru-RU" sz="1400" i="1" dirty="0">
                <a:solidFill>
                  <a:srgbClr val="561C03"/>
                </a:solidFill>
              </a:rPr>
              <a:t> и рыбак на лодочке, старушка с вязанкой хвороста и её сын с лосиной ногой в руке.</a:t>
            </a:r>
          </a:p>
          <a:p>
            <a:pPr indent="457200" algn="just"/>
            <a:r>
              <a:rPr lang="ru-RU" sz="1400" i="1" dirty="0">
                <a:solidFill>
                  <a:srgbClr val="561C03"/>
                </a:solidFill>
              </a:rPr>
              <a:t>Много всякого добра вывалилось из щуки, и стала она как все рыбы обыкновенные. Но уж голову-то, но уж зубастую не смог </a:t>
            </a:r>
            <a:r>
              <a:rPr lang="ru-RU" sz="1400" i="1" dirty="0" err="1">
                <a:solidFill>
                  <a:srgbClr val="561C03"/>
                </a:solidFill>
              </a:rPr>
              <a:t>Ингк</a:t>
            </a:r>
            <a:r>
              <a:rPr lang="ru-RU" sz="1400" i="1" dirty="0">
                <a:solidFill>
                  <a:srgbClr val="561C03"/>
                </a:solidFill>
              </a:rPr>
              <a:t>-хон у хитрой рыбины отнять. Так до сих пор щуки хищные, зубастые и ходят, пальца им в рот не клади. Про эту рыбу ханты поговорку сложили: «У щуки и мёртвой зубы живые».</a:t>
            </a: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A0395D64-1F64-4AF8-B3D6-6DCB011887F0}"/>
              </a:ext>
            </a:extLst>
          </p:cNvPr>
          <p:cNvSpPr txBox="1">
            <a:spLocks/>
          </p:cNvSpPr>
          <p:nvPr/>
        </p:nvSpPr>
        <p:spPr>
          <a:xfrm>
            <a:off x="838200" y="365009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Сказка «Как Щука себе голову сделала»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AA2CDA-32F9-4242-B9CB-1F5420A0A9D9}"/>
              </a:ext>
            </a:extLst>
          </p:cNvPr>
          <p:cNvSpPr/>
          <p:nvPr/>
        </p:nvSpPr>
        <p:spPr>
          <a:xfrm>
            <a:off x="-28575" y="454590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DE356A-3FA8-4320-98D7-B7983043B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295" y="111025"/>
            <a:ext cx="1946158" cy="96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06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097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5. Обско-угорская игра «Голова щуки»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8A387-BC30-4DA9-933A-A7237D90ACFD}"/>
              </a:ext>
            </a:extLst>
          </p:cNvPr>
          <p:cNvSpPr txBox="1"/>
          <p:nvPr/>
        </p:nvSpPr>
        <p:spPr>
          <a:xfrm>
            <a:off x="838200" y="2642532"/>
            <a:ext cx="63259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</a:rPr>
              <a:t>В голове щуки есть более 50 косточек и хрящиков, которым даны свои названия. </a:t>
            </a:r>
          </a:p>
          <a:p>
            <a:pPr marL="0" indent="0">
              <a:buNone/>
            </a:pPr>
            <a:br>
              <a:rPr lang="ru-RU" sz="2000" dirty="0">
                <a:solidFill>
                  <a:srgbClr val="561C03"/>
                </a:solidFill>
              </a:rPr>
            </a:br>
            <a:r>
              <a:rPr lang="ru-RU" sz="2000" dirty="0">
                <a:solidFill>
                  <a:srgbClr val="561C03"/>
                </a:solidFill>
              </a:rPr>
              <a:t>Выделены следующие </a:t>
            </a:r>
            <a:r>
              <a:rPr lang="ru-RU" sz="2000" b="1" dirty="0">
                <a:solidFill>
                  <a:srgbClr val="561C03"/>
                </a:solidFill>
              </a:rPr>
              <a:t>тематические группы</a:t>
            </a:r>
            <a:r>
              <a:rPr lang="ru-RU" sz="2000" dirty="0">
                <a:solidFill>
                  <a:srgbClr val="561C03"/>
                </a:solidFill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347E6-8CEF-4AB2-B570-E11C048DEB56}"/>
              </a:ext>
            </a:extLst>
          </p:cNvPr>
          <p:cNvSpPr txBox="1"/>
          <p:nvPr/>
        </p:nvSpPr>
        <p:spPr>
          <a:xfrm>
            <a:off x="838200" y="4076184"/>
            <a:ext cx="57471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</a:rPr>
              <a:t>1. </a:t>
            </a:r>
            <a:r>
              <a:rPr lang="ru-RU" sz="2000" b="1" i="1" dirty="0">
                <a:solidFill>
                  <a:srgbClr val="561C03"/>
                </a:solidFill>
              </a:rPr>
              <a:t>Сказочные персонажи и их атрибуты.</a:t>
            </a:r>
          </a:p>
          <a:p>
            <a:r>
              <a:rPr lang="ru-RU" sz="2000" dirty="0">
                <a:solidFill>
                  <a:srgbClr val="561C03"/>
                </a:solidFill>
              </a:rPr>
              <a:t>2.</a:t>
            </a:r>
            <a:r>
              <a:rPr lang="ru-RU" sz="2000" b="1" i="1" dirty="0">
                <a:solidFill>
                  <a:srgbClr val="561C03"/>
                </a:solidFill>
              </a:rPr>
              <a:t> Представители животного мира и их части.</a:t>
            </a:r>
          </a:p>
          <a:p>
            <a:r>
              <a:rPr lang="ru-RU" sz="2000" dirty="0">
                <a:solidFill>
                  <a:srgbClr val="561C03"/>
                </a:solidFill>
              </a:rPr>
              <a:t>3.</a:t>
            </a:r>
            <a:r>
              <a:rPr lang="ru-RU" sz="2000" b="1" i="1" dirty="0">
                <a:solidFill>
                  <a:srgbClr val="561C03"/>
                </a:solidFill>
              </a:rPr>
              <a:t> Оружие.</a:t>
            </a:r>
          </a:p>
          <a:p>
            <a:r>
              <a:rPr lang="ru-RU" sz="2000" dirty="0">
                <a:solidFill>
                  <a:srgbClr val="561C03"/>
                </a:solidFill>
              </a:rPr>
              <a:t>4.</a:t>
            </a:r>
            <a:r>
              <a:rPr lang="ru-RU" sz="2000" b="1" i="1" dirty="0">
                <a:solidFill>
                  <a:srgbClr val="561C03"/>
                </a:solidFill>
              </a:rPr>
              <a:t> Хозяйственно-бытовые предметы без привязки к сказочным</a:t>
            </a:r>
            <a:r>
              <a:rPr lang="en-US" sz="2000" b="1" i="1" dirty="0">
                <a:solidFill>
                  <a:srgbClr val="561C03"/>
                </a:solidFill>
              </a:rPr>
              <a:t> </a:t>
            </a:r>
            <a:r>
              <a:rPr lang="ru-RU" sz="2000" b="1" i="1" dirty="0">
                <a:solidFill>
                  <a:srgbClr val="561C03"/>
                </a:solidFill>
              </a:rPr>
              <a:t>персонажам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E95818-48D1-488A-9288-7E30B20C3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6" r="19572" b="23348"/>
          <a:stretch/>
        </p:blipFill>
        <p:spPr>
          <a:xfrm>
            <a:off x="6858000" y="621848"/>
            <a:ext cx="3969211" cy="4406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2110FB-0985-45EF-9AB3-ED6975EC4E55}"/>
              </a:ext>
            </a:extLst>
          </p:cNvPr>
          <p:cNvSpPr txBox="1"/>
          <p:nvPr/>
        </p:nvSpPr>
        <p:spPr>
          <a:xfrm>
            <a:off x="1208015" y="1759204"/>
            <a:ext cx="2810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561C03"/>
                </a:solidFill>
              </a:rPr>
              <a:t>сорт </a:t>
            </a:r>
            <a:r>
              <a:rPr lang="ru-RU" b="1" i="1" dirty="0" err="1">
                <a:solidFill>
                  <a:srgbClr val="561C03"/>
                </a:solidFill>
              </a:rPr>
              <a:t>өк</a:t>
            </a:r>
            <a:r>
              <a:rPr lang="ru-RU" b="1" i="1" dirty="0">
                <a:solidFill>
                  <a:srgbClr val="561C03"/>
                </a:solidFill>
              </a:rPr>
              <a:t> </a:t>
            </a:r>
            <a:r>
              <a:rPr lang="ru-RU" dirty="0">
                <a:solidFill>
                  <a:srgbClr val="561C03"/>
                </a:solidFill>
              </a:rPr>
              <a:t>(</a:t>
            </a:r>
            <a:r>
              <a:rPr lang="ru-RU" dirty="0" err="1">
                <a:solidFill>
                  <a:srgbClr val="561C03"/>
                </a:solidFill>
              </a:rPr>
              <a:t>вост.хант</a:t>
            </a:r>
            <a:r>
              <a:rPr lang="ru-RU" dirty="0">
                <a:solidFill>
                  <a:srgbClr val="561C03"/>
                </a:solidFill>
              </a:rPr>
              <a:t>.)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83BD20-8584-4D21-8DD8-4E15213227DC}"/>
              </a:ext>
            </a:extLst>
          </p:cNvPr>
          <p:cNvSpPr txBox="1"/>
          <p:nvPr/>
        </p:nvSpPr>
        <p:spPr>
          <a:xfrm>
            <a:off x="1208015" y="1389872"/>
            <a:ext cx="2281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561C03"/>
                </a:solidFill>
              </a:rPr>
              <a:t>сорт ух </a:t>
            </a:r>
            <a:r>
              <a:rPr lang="ru-RU" dirty="0">
                <a:solidFill>
                  <a:srgbClr val="561C03"/>
                </a:solidFill>
              </a:rPr>
              <a:t>(сев. </a:t>
            </a:r>
            <a:r>
              <a:rPr lang="ru-RU" dirty="0" err="1">
                <a:solidFill>
                  <a:srgbClr val="561C03"/>
                </a:solidFill>
              </a:rPr>
              <a:t>хант</a:t>
            </a:r>
            <a:r>
              <a:rPr lang="ru-RU" dirty="0">
                <a:solidFill>
                  <a:srgbClr val="561C03"/>
                </a:solidFill>
              </a:rPr>
              <a:t>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6FE9DD-1950-454E-953B-BB5A1D21B835}"/>
              </a:ext>
            </a:extLst>
          </p:cNvPr>
          <p:cNvSpPr txBox="1"/>
          <p:nvPr/>
        </p:nvSpPr>
        <p:spPr>
          <a:xfrm>
            <a:off x="1208015" y="2128536"/>
            <a:ext cx="5259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561C03"/>
                </a:solidFill>
              </a:rPr>
              <a:t>сорт </a:t>
            </a:r>
            <a:r>
              <a:rPr lang="ru-RU" b="1" i="1" dirty="0" err="1">
                <a:solidFill>
                  <a:srgbClr val="561C03"/>
                </a:solidFill>
              </a:rPr>
              <a:t>пуӈк</a:t>
            </a:r>
            <a:r>
              <a:rPr lang="ru-RU" b="1" i="1" dirty="0">
                <a:solidFill>
                  <a:srgbClr val="561C03"/>
                </a:solidFill>
              </a:rPr>
              <a:t> </a:t>
            </a:r>
            <a:r>
              <a:rPr lang="ru-RU" dirty="0">
                <a:solidFill>
                  <a:srgbClr val="561C03"/>
                </a:solidFill>
              </a:rPr>
              <a:t>(сев. </a:t>
            </a:r>
            <a:r>
              <a:rPr lang="ru-RU" dirty="0" err="1">
                <a:solidFill>
                  <a:srgbClr val="561C03"/>
                </a:solidFill>
              </a:rPr>
              <a:t>манс</a:t>
            </a:r>
            <a:r>
              <a:rPr lang="ru-RU" dirty="0">
                <a:solidFill>
                  <a:srgbClr val="561C03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33158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4AFB6F6-A798-44DC-BF52-69C3D497C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0453" y="583036"/>
            <a:ext cx="4824452" cy="54242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9421D8-67D4-4DC6-9E7B-16920EB958E7}"/>
              </a:ext>
            </a:extLst>
          </p:cNvPr>
          <p:cNvSpPr/>
          <p:nvPr/>
        </p:nvSpPr>
        <p:spPr>
          <a:xfrm>
            <a:off x="838200" y="1058232"/>
            <a:ext cx="553166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561C03"/>
                </a:solidFill>
              </a:rPr>
              <a:t>Лодка сказочника</a:t>
            </a:r>
          </a:p>
          <a:p>
            <a:r>
              <a:rPr lang="ru-RU" sz="1400" dirty="0">
                <a:solidFill>
                  <a:srgbClr val="561C03"/>
                </a:solidFill>
              </a:rPr>
              <a:t>Сосьв. манси: </a:t>
            </a:r>
            <a:r>
              <a:rPr lang="ru-RU" sz="1400" i="1" dirty="0" err="1">
                <a:solidFill>
                  <a:srgbClr val="561C03"/>
                </a:solidFill>
              </a:rPr>
              <a:t>Хӯл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алысьлан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ōйка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хāп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‘Лодка рыбака’  </a:t>
            </a:r>
          </a:p>
          <a:p>
            <a:r>
              <a:rPr lang="ru-RU" sz="1400" dirty="0">
                <a:solidFill>
                  <a:srgbClr val="561C03"/>
                </a:solidFill>
              </a:rPr>
              <a:t>Казым. ханты: </a:t>
            </a:r>
            <a:r>
              <a:rPr lang="ru-RU" sz="1400" i="1" dirty="0" err="1">
                <a:solidFill>
                  <a:srgbClr val="561C03"/>
                </a:solidFill>
              </a:rPr>
              <a:t>Хопаӈ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ики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‘Мужчина с лодкой’</a:t>
            </a:r>
          </a:p>
          <a:p>
            <a:r>
              <a:rPr lang="ru-RU" sz="1400" dirty="0">
                <a:solidFill>
                  <a:srgbClr val="561C03"/>
                </a:solidFill>
              </a:rPr>
              <a:t>Сургут. ханты:  </a:t>
            </a:r>
            <a:r>
              <a:rPr lang="ru-RU" sz="1400" i="1" dirty="0" err="1">
                <a:solidFill>
                  <a:srgbClr val="561C03"/>
                </a:solidFill>
              </a:rPr>
              <a:t>Моньть</a:t>
            </a:r>
            <a:r>
              <a:rPr lang="ru-RU" sz="1400" i="1" dirty="0">
                <a:solidFill>
                  <a:srgbClr val="561C03"/>
                </a:solidFill>
              </a:rPr>
              <a:t>  </a:t>
            </a:r>
            <a:r>
              <a:rPr lang="ru-RU" sz="1400" i="1" dirty="0" err="1">
                <a:solidFill>
                  <a:srgbClr val="561C03"/>
                </a:solidFill>
              </a:rPr>
              <a:t>ӄө</a:t>
            </a:r>
            <a:r>
              <a:rPr lang="ru-RU" sz="1400" i="1" dirty="0">
                <a:solidFill>
                  <a:srgbClr val="561C03"/>
                </a:solidFill>
              </a:rPr>
              <a:t> ай рыт </a:t>
            </a:r>
            <a:r>
              <a:rPr lang="ru-RU" sz="1400" dirty="0">
                <a:solidFill>
                  <a:srgbClr val="561C03"/>
                </a:solidFill>
              </a:rPr>
              <a:t>– ‘Лодка сказочника’</a:t>
            </a:r>
          </a:p>
          <a:p>
            <a:r>
              <a:rPr lang="ru-RU" sz="1400" b="1" dirty="0">
                <a:solidFill>
                  <a:srgbClr val="561C03"/>
                </a:solidFill>
              </a:rPr>
              <a:t>Весло сказочника</a:t>
            </a:r>
          </a:p>
          <a:p>
            <a:r>
              <a:rPr lang="ru-RU" sz="1400" dirty="0">
                <a:solidFill>
                  <a:srgbClr val="561C03"/>
                </a:solidFill>
              </a:rPr>
              <a:t>Казым ханты: </a:t>
            </a:r>
            <a:r>
              <a:rPr lang="ru-RU" sz="1400" i="1" dirty="0" err="1">
                <a:solidFill>
                  <a:srgbClr val="561C03"/>
                </a:solidFill>
              </a:rPr>
              <a:t>Моньсь</a:t>
            </a:r>
            <a:r>
              <a:rPr lang="ru-RU" sz="1400" i="1" dirty="0">
                <a:solidFill>
                  <a:srgbClr val="561C03"/>
                </a:solidFill>
              </a:rPr>
              <a:t> хо ӆ</a:t>
            </a:r>
            <a:r>
              <a:rPr lang="ru-RU" sz="1400" i="1" dirty="0" err="1">
                <a:solidFill>
                  <a:srgbClr val="561C03"/>
                </a:solidFill>
              </a:rPr>
              <a:t>эп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‘Сказочного человека весло’, или </a:t>
            </a:r>
            <a:r>
              <a:rPr lang="ru-RU" sz="1400" i="1" dirty="0" err="1">
                <a:solidFill>
                  <a:srgbClr val="561C03"/>
                </a:solidFill>
              </a:rPr>
              <a:t>Моньсь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нэ</a:t>
            </a:r>
            <a:r>
              <a:rPr lang="ru-RU" sz="1400" i="1" dirty="0">
                <a:solidFill>
                  <a:srgbClr val="561C03"/>
                </a:solidFill>
              </a:rPr>
              <a:t> ӆ</a:t>
            </a:r>
            <a:r>
              <a:rPr lang="ru-RU" sz="1400" i="1" dirty="0" err="1">
                <a:solidFill>
                  <a:srgbClr val="561C03"/>
                </a:solidFill>
              </a:rPr>
              <a:t>эп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‘Сказочной женщины весло’</a:t>
            </a:r>
          </a:p>
          <a:p>
            <a:r>
              <a:rPr lang="ru-RU" sz="1400" b="1" dirty="0">
                <a:solidFill>
                  <a:srgbClr val="561C03"/>
                </a:solidFill>
              </a:rPr>
              <a:t>Старушка с хворостом</a:t>
            </a:r>
          </a:p>
          <a:p>
            <a:r>
              <a:rPr lang="ru-RU" sz="1400" dirty="0">
                <a:solidFill>
                  <a:srgbClr val="561C03"/>
                </a:solidFill>
              </a:rPr>
              <a:t>Сосьв. манси: </a:t>
            </a:r>
            <a:r>
              <a:rPr lang="ru-RU" sz="1400" i="1" dirty="0" err="1">
                <a:solidFill>
                  <a:srgbClr val="561C03"/>
                </a:solidFill>
              </a:rPr>
              <a:t>Нāив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хӯнтыӈ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эква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Хворост несущая женщина или </a:t>
            </a:r>
            <a:r>
              <a:rPr lang="ru-RU" sz="1400" i="1" dirty="0" err="1">
                <a:solidFill>
                  <a:srgbClr val="561C03"/>
                </a:solidFill>
              </a:rPr>
              <a:t>найивсакв</a:t>
            </a:r>
            <a:r>
              <a:rPr lang="ru-RU" sz="1400" i="1" dirty="0">
                <a:solidFill>
                  <a:srgbClr val="561C03"/>
                </a:solidFill>
              </a:rPr>
              <a:t> </a:t>
            </a:r>
            <a:r>
              <a:rPr lang="ru-RU" sz="1400" i="1" dirty="0" err="1">
                <a:solidFill>
                  <a:srgbClr val="561C03"/>
                </a:solidFill>
              </a:rPr>
              <a:t>хунтынг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агирисякве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‘девочка со связкой хвороста’  </a:t>
            </a:r>
          </a:p>
          <a:p>
            <a:r>
              <a:rPr lang="ru-RU" sz="1400" dirty="0">
                <a:solidFill>
                  <a:srgbClr val="561C03"/>
                </a:solidFill>
              </a:rPr>
              <a:t>Казым. ханты: </a:t>
            </a:r>
            <a:r>
              <a:rPr lang="ru-RU" sz="1400" i="1" dirty="0" err="1">
                <a:solidFill>
                  <a:srgbClr val="561C03"/>
                </a:solidFill>
              </a:rPr>
              <a:t>Ныпаӈ</a:t>
            </a:r>
            <a:r>
              <a:rPr lang="ru-RU" sz="1400" i="1" dirty="0">
                <a:solidFill>
                  <a:srgbClr val="561C03"/>
                </a:solidFill>
              </a:rPr>
              <a:t> ими </a:t>
            </a:r>
            <a:r>
              <a:rPr lang="ru-RU" sz="1400" dirty="0">
                <a:solidFill>
                  <a:srgbClr val="561C03"/>
                </a:solidFill>
              </a:rPr>
              <a:t>– ‘Женщина с ношей’</a:t>
            </a:r>
          </a:p>
          <a:p>
            <a:r>
              <a:rPr lang="ru-RU" sz="1400" dirty="0">
                <a:solidFill>
                  <a:srgbClr val="561C03"/>
                </a:solidFill>
              </a:rPr>
              <a:t>Сургут. ханты: </a:t>
            </a:r>
            <a:r>
              <a:rPr lang="ru-RU" sz="1400" i="1" dirty="0" err="1">
                <a:solidFill>
                  <a:srgbClr val="561C03"/>
                </a:solidFill>
              </a:rPr>
              <a:t>Нäӈинэ</a:t>
            </a:r>
            <a:r>
              <a:rPr lang="ru-RU" sz="1400" dirty="0">
                <a:solidFill>
                  <a:srgbClr val="561C03"/>
                </a:solidFill>
              </a:rPr>
              <a:t> – ‘добрая женщина с кузовом’</a:t>
            </a:r>
          </a:p>
          <a:p>
            <a:r>
              <a:rPr lang="ru-RU" sz="1400" b="1" dirty="0">
                <a:solidFill>
                  <a:srgbClr val="561C03"/>
                </a:solidFill>
              </a:rPr>
              <a:t>Коготь Бабы Яги или Коготь </a:t>
            </a:r>
            <a:r>
              <a:rPr lang="ru-RU" sz="1400" b="1" dirty="0" err="1">
                <a:solidFill>
                  <a:srgbClr val="561C03"/>
                </a:solidFill>
              </a:rPr>
              <a:t>Парнэ</a:t>
            </a:r>
            <a:endParaRPr lang="ru-RU" sz="1400" b="1" dirty="0">
              <a:solidFill>
                <a:srgbClr val="561C03"/>
              </a:solidFill>
            </a:endParaRPr>
          </a:p>
          <a:p>
            <a:r>
              <a:rPr lang="ru-RU" sz="1400" dirty="0">
                <a:solidFill>
                  <a:srgbClr val="561C03"/>
                </a:solidFill>
              </a:rPr>
              <a:t>Казым. ханты: </a:t>
            </a:r>
            <a:r>
              <a:rPr lang="ru-RU" sz="1400" i="1" dirty="0">
                <a:solidFill>
                  <a:srgbClr val="561C03"/>
                </a:solidFill>
              </a:rPr>
              <a:t>Кары ими </a:t>
            </a:r>
            <a:r>
              <a:rPr lang="ru-RU" sz="1400" i="1" dirty="0" err="1">
                <a:solidFill>
                  <a:srgbClr val="561C03"/>
                </a:solidFill>
              </a:rPr>
              <a:t>кушкар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‘ноготь  Бабы Яги’</a:t>
            </a:r>
          </a:p>
          <a:p>
            <a:r>
              <a:rPr lang="ru-RU" sz="1400" dirty="0">
                <a:solidFill>
                  <a:srgbClr val="561C03"/>
                </a:solidFill>
              </a:rPr>
              <a:t>Сургут. ханты: </a:t>
            </a:r>
            <a:r>
              <a:rPr lang="ru-RU" sz="1400" i="1" dirty="0" err="1">
                <a:solidFill>
                  <a:srgbClr val="561C03"/>
                </a:solidFill>
              </a:rPr>
              <a:t>Пăрнэ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кунђ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‘коготь </a:t>
            </a:r>
            <a:r>
              <a:rPr lang="ru-RU" sz="1400" dirty="0" err="1">
                <a:solidFill>
                  <a:srgbClr val="561C03"/>
                </a:solidFill>
              </a:rPr>
              <a:t>Парнэ</a:t>
            </a:r>
            <a:r>
              <a:rPr lang="ru-RU" sz="1400" dirty="0">
                <a:solidFill>
                  <a:srgbClr val="561C03"/>
                </a:solidFill>
              </a:rPr>
              <a:t>’</a:t>
            </a:r>
          </a:p>
          <a:p>
            <a:r>
              <a:rPr lang="ru-RU" sz="1400" dirty="0">
                <a:solidFill>
                  <a:srgbClr val="561C03"/>
                </a:solidFill>
              </a:rPr>
              <a:t>Сосьв. манси: </a:t>
            </a:r>
            <a:r>
              <a:rPr lang="ru-RU" sz="1400" i="1" dirty="0" err="1">
                <a:solidFill>
                  <a:srgbClr val="561C03"/>
                </a:solidFill>
              </a:rPr>
              <a:t>Порнэ</a:t>
            </a:r>
            <a:r>
              <a:rPr lang="ru-RU" sz="1400" i="1" dirty="0">
                <a:solidFill>
                  <a:srgbClr val="561C03"/>
                </a:solidFill>
              </a:rPr>
              <a:t> костер </a:t>
            </a:r>
            <a:r>
              <a:rPr lang="ru-RU" sz="1400" dirty="0">
                <a:solidFill>
                  <a:srgbClr val="561C03"/>
                </a:solidFill>
              </a:rPr>
              <a:t>– коготь </a:t>
            </a:r>
            <a:r>
              <a:rPr lang="ru-RU" sz="1400" dirty="0" err="1">
                <a:solidFill>
                  <a:srgbClr val="561C03"/>
                </a:solidFill>
              </a:rPr>
              <a:t>Порнэ</a:t>
            </a:r>
            <a:endParaRPr lang="ru-RU" sz="1400" dirty="0">
              <a:solidFill>
                <a:srgbClr val="561C03"/>
              </a:solidFill>
            </a:endParaRPr>
          </a:p>
          <a:p>
            <a:r>
              <a:rPr lang="ru-RU" sz="1400" b="1" dirty="0">
                <a:solidFill>
                  <a:srgbClr val="561C03"/>
                </a:solidFill>
              </a:rPr>
              <a:t>Юбка </a:t>
            </a:r>
            <a:r>
              <a:rPr lang="ru-RU" sz="1400" b="1" dirty="0" err="1">
                <a:solidFill>
                  <a:srgbClr val="561C03"/>
                </a:solidFill>
              </a:rPr>
              <a:t>Парнэ</a:t>
            </a:r>
            <a:endParaRPr lang="ru-RU" sz="1400" dirty="0">
              <a:solidFill>
                <a:srgbClr val="561C03"/>
              </a:solidFill>
            </a:endParaRPr>
          </a:p>
          <a:p>
            <a:r>
              <a:rPr lang="ru-RU" sz="1400" dirty="0">
                <a:solidFill>
                  <a:srgbClr val="561C03"/>
                </a:solidFill>
              </a:rPr>
              <a:t>Сургут. ханты: </a:t>
            </a:r>
            <a:r>
              <a:rPr lang="ru-RU" sz="1400" i="1" dirty="0" err="1">
                <a:solidFill>
                  <a:srgbClr val="561C03"/>
                </a:solidFill>
              </a:rPr>
              <a:t>Пăрнэ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пуӽи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‘юбка </a:t>
            </a:r>
            <a:r>
              <a:rPr lang="ru-RU" sz="1400" dirty="0" err="1">
                <a:solidFill>
                  <a:srgbClr val="561C03"/>
                </a:solidFill>
              </a:rPr>
              <a:t>Парнэ</a:t>
            </a:r>
            <a:r>
              <a:rPr lang="ru-RU" sz="1400" dirty="0">
                <a:solidFill>
                  <a:srgbClr val="561C03"/>
                </a:solidFill>
              </a:rPr>
              <a:t>’</a:t>
            </a:r>
          </a:p>
          <a:p>
            <a:r>
              <a:rPr lang="ru-RU" sz="1400" b="1" dirty="0">
                <a:solidFill>
                  <a:srgbClr val="561C03"/>
                </a:solidFill>
              </a:rPr>
              <a:t>Водяной царь</a:t>
            </a:r>
          </a:p>
          <a:p>
            <a:r>
              <a:rPr lang="ru-RU" sz="1400" dirty="0" err="1">
                <a:solidFill>
                  <a:srgbClr val="561C03"/>
                </a:solidFill>
              </a:rPr>
              <a:t>Казымских</a:t>
            </a:r>
            <a:r>
              <a:rPr lang="ru-RU" sz="1400" dirty="0">
                <a:solidFill>
                  <a:srgbClr val="561C03"/>
                </a:solidFill>
              </a:rPr>
              <a:t> ханты: </a:t>
            </a:r>
            <a:r>
              <a:rPr lang="ru-RU" sz="1400" dirty="0" err="1">
                <a:solidFill>
                  <a:srgbClr val="561C03"/>
                </a:solidFill>
              </a:rPr>
              <a:t>Йиӈк-вǝрт</a:t>
            </a:r>
            <a:r>
              <a:rPr lang="ru-RU" sz="1400" dirty="0">
                <a:solidFill>
                  <a:srgbClr val="561C03"/>
                </a:solidFill>
              </a:rPr>
              <a:t> – ‘водной дух’</a:t>
            </a:r>
          </a:p>
          <a:p>
            <a:r>
              <a:rPr lang="ru-RU" sz="1400" dirty="0">
                <a:solidFill>
                  <a:srgbClr val="561C03"/>
                </a:solidFill>
              </a:rPr>
              <a:t>Иртыш. ханты: </a:t>
            </a:r>
            <a:r>
              <a:rPr lang="ru-RU" sz="1400" dirty="0" err="1">
                <a:solidFill>
                  <a:srgbClr val="561C03"/>
                </a:solidFill>
              </a:rPr>
              <a:t>Йиӈгк</a:t>
            </a:r>
            <a:r>
              <a:rPr lang="ru-RU" sz="1400" dirty="0">
                <a:solidFill>
                  <a:srgbClr val="561C03"/>
                </a:solidFill>
              </a:rPr>
              <a:t>-хон – ‘водяной царь’</a:t>
            </a:r>
          </a:p>
          <a:p>
            <a:r>
              <a:rPr lang="ru-RU" sz="1400" dirty="0">
                <a:solidFill>
                  <a:srgbClr val="561C03"/>
                </a:solidFill>
              </a:rPr>
              <a:t>Сосьв. манси: </a:t>
            </a:r>
            <a:r>
              <a:rPr lang="ru-RU" sz="1400" dirty="0" err="1">
                <a:solidFill>
                  <a:srgbClr val="561C03"/>
                </a:solidFill>
              </a:rPr>
              <a:t>Витхон</a:t>
            </a:r>
            <a:r>
              <a:rPr lang="ru-RU" sz="1400" dirty="0">
                <a:solidFill>
                  <a:srgbClr val="561C03"/>
                </a:solidFill>
              </a:rPr>
              <a:t> –‘водяной царь’</a:t>
            </a:r>
            <a:endParaRPr lang="ru-RU" sz="1600" dirty="0">
              <a:solidFill>
                <a:srgbClr val="561C03"/>
              </a:solidFill>
            </a:endParaRP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8E91BF81-546B-4FFB-8213-A5498336CE02}"/>
              </a:ext>
            </a:extLst>
          </p:cNvPr>
          <p:cNvSpPr txBox="1">
            <a:spLocks/>
          </p:cNvSpPr>
          <p:nvPr/>
        </p:nvSpPr>
        <p:spPr>
          <a:xfrm>
            <a:off x="838200" y="468523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561C03"/>
                </a:solidFill>
                <a:latin typeface="Arial Black" panose="020B0A04020102020204" pitchFamily="34" charset="0"/>
              </a:rPr>
              <a:t>Названия косточек на обско-угорских языках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A79211-0BD3-4420-806B-62BDBE5EBE11}"/>
              </a:ext>
            </a:extLst>
          </p:cNvPr>
          <p:cNvSpPr/>
          <p:nvPr/>
        </p:nvSpPr>
        <p:spPr>
          <a:xfrm>
            <a:off x="0" y="558104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541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9421D8-67D4-4DC6-9E7B-16920EB958E7}"/>
              </a:ext>
            </a:extLst>
          </p:cNvPr>
          <p:cNvSpPr/>
          <p:nvPr/>
        </p:nvSpPr>
        <p:spPr>
          <a:xfrm>
            <a:off x="838200" y="1058232"/>
            <a:ext cx="553166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561C03"/>
                </a:solidFill>
              </a:rPr>
              <a:t>Лосиная нога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Сосьв. манси: </a:t>
            </a:r>
            <a:r>
              <a:rPr lang="ru-RU" sz="1400" i="1" dirty="0" err="1">
                <a:solidFill>
                  <a:srgbClr val="561C03"/>
                </a:solidFill>
              </a:rPr>
              <a:t>Янгуй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лāгыл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–‘Нога  лося’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Казым. ханты: </a:t>
            </a:r>
            <a:r>
              <a:rPr lang="ru-RU" sz="1400" i="1" dirty="0" err="1">
                <a:solidFill>
                  <a:srgbClr val="561C03"/>
                </a:solidFill>
              </a:rPr>
              <a:t>Курӑӈвой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кўр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‘Лосиная нога’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Сургут. ханты: </a:t>
            </a:r>
            <a:r>
              <a:rPr lang="ru-RU" sz="1400" i="1" dirty="0" err="1">
                <a:solidFill>
                  <a:srgbClr val="561C03"/>
                </a:solidFill>
              </a:rPr>
              <a:t>Кӱрǝӈ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войǝ</a:t>
            </a:r>
            <a:r>
              <a:rPr lang="ru-RU" sz="1400" i="1" dirty="0">
                <a:solidFill>
                  <a:srgbClr val="561C03"/>
                </a:solidFill>
              </a:rPr>
              <a:t>ӽ </a:t>
            </a:r>
            <a:r>
              <a:rPr lang="ru-RU" sz="1400" i="1" dirty="0" err="1">
                <a:solidFill>
                  <a:srgbClr val="561C03"/>
                </a:solidFill>
              </a:rPr>
              <a:t>кӱр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‘Лосиная нога’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561C03"/>
                </a:solidFill>
              </a:rPr>
              <a:t>Ворон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Казым. ханты: </a:t>
            </a:r>
            <a:r>
              <a:rPr lang="ru-RU" sz="1400" i="1" dirty="0" err="1">
                <a:solidFill>
                  <a:srgbClr val="561C03"/>
                </a:solidFill>
              </a:rPr>
              <a:t>Хǝӆах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‘ворон’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Сургут. ханты: </a:t>
            </a:r>
            <a:r>
              <a:rPr lang="ru-RU" sz="1400" i="1" dirty="0" err="1">
                <a:solidFill>
                  <a:srgbClr val="561C03"/>
                </a:solidFill>
              </a:rPr>
              <a:t>Қaлǝӈк</a:t>
            </a:r>
            <a:r>
              <a:rPr lang="ru-RU" sz="1400" dirty="0">
                <a:solidFill>
                  <a:srgbClr val="561C03"/>
                </a:solidFill>
              </a:rPr>
              <a:t> – ‘ворон’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Сосьв. манси: </a:t>
            </a:r>
            <a:r>
              <a:rPr lang="ru-RU" sz="1400" i="1" dirty="0">
                <a:solidFill>
                  <a:srgbClr val="561C03"/>
                </a:solidFill>
              </a:rPr>
              <a:t>Хулах</a:t>
            </a:r>
            <a:r>
              <a:rPr lang="ru-RU" sz="1400" dirty="0">
                <a:solidFill>
                  <a:srgbClr val="561C03"/>
                </a:solidFill>
              </a:rPr>
              <a:t> – ‘ворон’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561C03"/>
                </a:solidFill>
              </a:rPr>
              <a:t>Ворон с добычей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Сосьв. манси: </a:t>
            </a:r>
            <a:r>
              <a:rPr lang="ru-RU" sz="1400" i="1" dirty="0" err="1">
                <a:solidFill>
                  <a:srgbClr val="561C03"/>
                </a:solidFill>
              </a:rPr>
              <a:t>Ӯринэква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хонтум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тэнут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ёт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</a:t>
            </a:r>
            <a:r>
              <a:rPr lang="en-US" sz="1400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‘Ворона с добычей’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Казым. ханты: </a:t>
            </a:r>
            <a:r>
              <a:rPr lang="ru-RU" sz="1400" i="1" dirty="0">
                <a:solidFill>
                  <a:srgbClr val="561C03"/>
                </a:solidFill>
              </a:rPr>
              <a:t>Вой </a:t>
            </a:r>
            <a:r>
              <a:rPr lang="ru-RU" sz="1400" i="1" dirty="0" err="1">
                <a:solidFill>
                  <a:srgbClr val="561C03"/>
                </a:solidFill>
              </a:rPr>
              <a:t>поӈхлаӈ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вурӈа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</a:t>
            </a:r>
            <a:r>
              <a:rPr lang="en-US" sz="1400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‘Ворон с добытой лопаткой лося</a:t>
            </a:r>
            <a:r>
              <a:rPr lang="en-US" sz="1400" dirty="0">
                <a:solidFill>
                  <a:srgbClr val="561C03"/>
                </a:solidFill>
              </a:rPr>
              <a:t>’</a:t>
            </a:r>
            <a:endParaRPr lang="ru-RU" sz="1400" dirty="0">
              <a:solidFill>
                <a:srgbClr val="561C0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561C03"/>
                </a:solidFill>
              </a:rPr>
              <a:t>Чайка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Сосьв. манси: </a:t>
            </a:r>
            <a:r>
              <a:rPr lang="ru-RU" sz="1400" i="1" dirty="0" err="1">
                <a:solidFill>
                  <a:srgbClr val="561C03"/>
                </a:solidFill>
              </a:rPr>
              <a:t>халэв</a:t>
            </a:r>
            <a:r>
              <a:rPr lang="ru-RU" sz="1400" dirty="0">
                <a:solidFill>
                  <a:srgbClr val="561C03"/>
                </a:solidFill>
              </a:rPr>
              <a:t> – ‘</a:t>
            </a:r>
            <a:r>
              <a:rPr lang="ru-RU" sz="1400" dirty="0" err="1">
                <a:solidFill>
                  <a:srgbClr val="561C03"/>
                </a:solidFill>
              </a:rPr>
              <a:t>халей</a:t>
            </a:r>
            <a:r>
              <a:rPr lang="ru-RU" sz="1400" dirty="0">
                <a:solidFill>
                  <a:srgbClr val="561C03"/>
                </a:solidFill>
              </a:rPr>
              <a:t>, чайка’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Казым. ханты: </a:t>
            </a:r>
            <a:r>
              <a:rPr lang="ru-RU" sz="1400" i="1" dirty="0" err="1">
                <a:solidFill>
                  <a:srgbClr val="561C03"/>
                </a:solidFill>
              </a:rPr>
              <a:t>хаӆǝв</a:t>
            </a:r>
            <a:r>
              <a:rPr lang="ru-RU" sz="1400" dirty="0">
                <a:solidFill>
                  <a:srgbClr val="561C03"/>
                </a:solidFill>
              </a:rPr>
              <a:t> – ‘</a:t>
            </a:r>
            <a:r>
              <a:rPr lang="ru-RU" sz="1400" dirty="0" err="1">
                <a:solidFill>
                  <a:srgbClr val="561C03"/>
                </a:solidFill>
              </a:rPr>
              <a:t>халей</a:t>
            </a:r>
            <a:r>
              <a:rPr lang="ru-RU" sz="1400" dirty="0">
                <a:solidFill>
                  <a:srgbClr val="561C03"/>
                </a:solidFill>
              </a:rPr>
              <a:t>’ или </a:t>
            </a:r>
            <a:r>
              <a:rPr lang="ru-RU" sz="1400" dirty="0" err="1">
                <a:solidFill>
                  <a:srgbClr val="561C03"/>
                </a:solidFill>
              </a:rPr>
              <a:t>сури</a:t>
            </a:r>
            <a:r>
              <a:rPr lang="ru-RU" sz="1400" dirty="0">
                <a:solidFill>
                  <a:srgbClr val="561C03"/>
                </a:solidFill>
              </a:rPr>
              <a:t>  – ‘чайка’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561C03"/>
                </a:solidFill>
              </a:rPr>
              <a:t>Голова лебедя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Сосьв. манси: </a:t>
            </a:r>
            <a:r>
              <a:rPr lang="ru-RU" sz="1400" i="1" dirty="0" err="1">
                <a:solidFill>
                  <a:srgbClr val="561C03"/>
                </a:solidFill>
              </a:rPr>
              <a:t>Хōтаӈ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пуӈк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‘Голова лебедя’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Казым. ханты: </a:t>
            </a:r>
            <a:r>
              <a:rPr lang="ru-RU" sz="1400" i="1" dirty="0" err="1">
                <a:solidFill>
                  <a:srgbClr val="561C03"/>
                </a:solidFill>
              </a:rPr>
              <a:t>Хутаӈ</a:t>
            </a:r>
            <a:r>
              <a:rPr lang="ru-RU" sz="1400" i="1" dirty="0">
                <a:solidFill>
                  <a:srgbClr val="561C03"/>
                </a:solidFill>
              </a:rPr>
              <a:t> у</a:t>
            </a:r>
            <a:r>
              <a:rPr lang="ru-RU" sz="1400" dirty="0">
                <a:solidFill>
                  <a:srgbClr val="561C03"/>
                </a:solidFill>
              </a:rPr>
              <a:t>х –  ‘Голова лебедя’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561C03"/>
                </a:solidFill>
              </a:rPr>
              <a:t>Глухарь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Казым. ханты: </a:t>
            </a:r>
            <a:r>
              <a:rPr lang="ru-RU" sz="1400" i="1" dirty="0" err="1">
                <a:solidFill>
                  <a:srgbClr val="561C03"/>
                </a:solidFill>
              </a:rPr>
              <a:t>Лўк</a:t>
            </a:r>
            <a:r>
              <a:rPr lang="ru-RU" sz="1400" dirty="0">
                <a:solidFill>
                  <a:srgbClr val="561C03"/>
                </a:solidFill>
              </a:rPr>
              <a:t> – ‘глухарь’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561C03"/>
                </a:solidFill>
              </a:rPr>
              <a:t>Кукушка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Сосьв. манси: </a:t>
            </a:r>
            <a:r>
              <a:rPr lang="ru-RU" sz="1400" i="1" dirty="0" err="1">
                <a:solidFill>
                  <a:srgbClr val="561C03"/>
                </a:solidFill>
              </a:rPr>
              <a:t>Куккук</a:t>
            </a:r>
            <a:r>
              <a:rPr lang="ru-RU" sz="1400" dirty="0">
                <a:solidFill>
                  <a:srgbClr val="561C03"/>
                </a:solidFill>
              </a:rPr>
              <a:t> – ‘кукушка’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561C03"/>
                </a:solidFill>
              </a:rPr>
              <a:t>Казым. ханты: </a:t>
            </a:r>
            <a:r>
              <a:rPr lang="ru-RU" sz="1400" i="1" dirty="0" err="1">
                <a:solidFill>
                  <a:srgbClr val="561C03"/>
                </a:solidFill>
              </a:rPr>
              <a:t>Кǝккǝк</a:t>
            </a:r>
            <a:r>
              <a:rPr lang="ru-RU" sz="1400" dirty="0">
                <a:solidFill>
                  <a:srgbClr val="561C03"/>
                </a:solidFill>
              </a:rPr>
              <a:t> – ‘кукушка’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err="1">
                <a:solidFill>
                  <a:srgbClr val="561C03"/>
                </a:solidFill>
              </a:rPr>
              <a:t>сургут</a:t>
            </a:r>
            <a:r>
              <a:rPr lang="ru-RU" sz="1400" dirty="0">
                <a:solidFill>
                  <a:srgbClr val="561C03"/>
                </a:solidFill>
              </a:rPr>
              <a:t> ханты: </a:t>
            </a:r>
            <a:r>
              <a:rPr lang="ru-RU" sz="1400" i="1" dirty="0" err="1">
                <a:solidFill>
                  <a:srgbClr val="561C03"/>
                </a:solidFill>
              </a:rPr>
              <a:t>Кӓви</a:t>
            </a:r>
            <a:r>
              <a:rPr lang="ru-RU" sz="1400" dirty="0">
                <a:solidFill>
                  <a:srgbClr val="561C03"/>
                </a:solidFill>
              </a:rPr>
              <a:t> – ‘кукушка’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8E91BF81-546B-4FFB-8213-A5498336CE02}"/>
              </a:ext>
            </a:extLst>
          </p:cNvPr>
          <p:cNvSpPr txBox="1">
            <a:spLocks/>
          </p:cNvSpPr>
          <p:nvPr/>
        </p:nvSpPr>
        <p:spPr>
          <a:xfrm>
            <a:off x="838200" y="468523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561C03"/>
                </a:solidFill>
                <a:latin typeface="Arial Black" panose="020B0A04020102020204" pitchFamily="34" charset="0"/>
              </a:rPr>
              <a:t>Названия косточек на обско-угорских языках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A79211-0BD3-4420-806B-62BDBE5EBE11}"/>
              </a:ext>
            </a:extLst>
          </p:cNvPr>
          <p:cNvSpPr/>
          <p:nvPr/>
        </p:nvSpPr>
        <p:spPr>
          <a:xfrm>
            <a:off x="0" y="558104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7F253C-7542-439F-8AC4-2E3B25BF4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252" y="1079798"/>
            <a:ext cx="4740548" cy="35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68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9421D8-67D4-4DC6-9E7B-16920EB958E7}"/>
              </a:ext>
            </a:extLst>
          </p:cNvPr>
          <p:cNvSpPr/>
          <p:nvPr/>
        </p:nvSpPr>
        <p:spPr>
          <a:xfrm>
            <a:off x="838200" y="1368783"/>
            <a:ext cx="55316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rgbClr val="561C03"/>
                </a:solidFill>
              </a:rPr>
              <a:t>Русский меч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561C03"/>
                </a:solidFill>
              </a:rPr>
              <a:t>Сургут. ханты: </a:t>
            </a:r>
            <a:r>
              <a:rPr lang="ru-RU" sz="1400" i="1" dirty="0" err="1">
                <a:solidFill>
                  <a:srgbClr val="561C03"/>
                </a:solidFill>
              </a:rPr>
              <a:t>Руть</a:t>
            </a:r>
            <a:r>
              <a:rPr lang="ru-RU" sz="1400" i="1" dirty="0">
                <a:solidFill>
                  <a:srgbClr val="561C03"/>
                </a:solidFill>
              </a:rPr>
              <a:t> ӆ</a:t>
            </a:r>
            <a:r>
              <a:rPr lang="ru-RU" sz="1400" i="1" dirty="0" err="1">
                <a:solidFill>
                  <a:srgbClr val="561C03"/>
                </a:solidFill>
              </a:rPr>
              <a:t>өпи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‘русский меч’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561C03"/>
                </a:solidFill>
              </a:rPr>
              <a:t>Большой русский меч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561C03"/>
                </a:solidFill>
              </a:rPr>
              <a:t>Сургут. ханты: </a:t>
            </a:r>
            <a:r>
              <a:rPr lang="ru-RU" sz="1400" i="1" dirty="0" err="1">
                <a:solidFill>
                  <a:srgbClr val="561C03"/>
                </a:solidFill>
              </a:rPr>
              <a:t>Руть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ǝнǝ</a:t>
            </a:r>
            <a:r>
              <a:rPr lang="ru-RU" sz="1400" i="1" dirty="0">
                <a:solidFill>
                  <a:srgbClr val="561C03"/>
                </a:solidFill>
              </a:rPr>
              <a:t>ӆ ӆ</a:t>
            </a:r>
            <a:r>
              <a:rPr lang="ru-RU" sz="1400" i="1" dirty="0" err="1">
                <a:solidFill>
                  <a:srgbClr val="561C03"/>
                </a:solidFill>
              </a:rPr>
              <a:t>өпи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‘большой русский меч’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561C03"/>
                </a:solidFill>
              </a:rPr>
              <a:t>Хантыйская сабля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561C03"/>
                </a:solidFill>
              </a:rPr>
              <a:t>Сургут. ханты: </a:t>
            </a:r>
            <a:r>
              <a:rPr lang="ru-RU" sz="1400" i="1" dirty="0" err="1">
                <a:solidFill>
                  <a:srgbClr val="561C03"/>
                </a:solidFill>
              </a:rPr>
              <a:t>Кăнтǝӄ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кӧӽӄи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‘хантыйская сабля’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561C03"/>
                </a:solidFill>
              </a:rPr>
              <a:t>Татарская сабля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561C03"/>
                </a:solidFill>
              </a:rPr>
              <a:t>Сургут. ханты: </a:t>
            </a:r>
            <a:r>
              <a:rPr lang="ru-RU" sz="1400" i="1" dirty="0" err="1">
                <a:solidFill>
                  <a:srgbClr val="561C03"/>
                </a:solidFill>
              </a:rPr>
              <a:t>Қăтaнь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i="1" dirty="0" err="1">
                <a:solidFill>
                  <a:srgbClr val="561C03"/>
                </a:solidFill>
              </a:rPr>
              <a:t>кӧӽӄи</a:t>
            </a:r>
            <a:r>
              <a:rPr lang="ru-RU" sz="1400" i="1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– ‘татарская сабля’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8E91BF81-546B-4FFB-8213-A5498336CE02}"/>
              </a:ext>
            </a:extLst>
          </p:cNvPr>
          <p:cNvSpPr txBox="1">
            <a:spLocks/>
          </p:cNvSpPr>
          <p:nvPr/>
        </p:nvSpPr>
        <p:spPr>
          <a:xfrm>
            <a:off x="838200" y="468523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561C03"/>
                </a:solidFill>
                <a:latin typeface="Arial Black" panose="020B0A04020102020204" pitchFamily="34" charset="0"/>
              </a:rPr>
              <a:t>Названия косточек на обско-угорских языках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A79211-0BD3-4420-806B-62BDBE5EBE11}"/>
              </a:ext>
            </a:extLst>
          </p:cNvPr>
          <p:cNvSpPr/>
          <p:nvPr/>
        </p:nvSpPr>
        <p:spPr>
          <a:xfrm>
            <a:off x="0" y="558104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E3F475-7067-45A4-825C-1BB04E9B2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09" y="3574504"/>
            <a:ext cx="6002547" cy="24664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0203D3-F8D7-4326-8047-ED0F8284D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081" y="954032"/>
            <a:ext cx="2853686" cy="7024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E27190-435A-40FA-A97C-674B3AE4C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451480" y="2423726"/>
            <a:ext cx="4211274" cy="10672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CF322E-E0B5-4920-B645-C78AF73AB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326571" y="2823492"/>
            <a:ext cx="2835598" cy="8321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4E1320-C2E8-42F2-847B-8EED814C0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0130" y="4822672"/>
            <a:ext cx="3019977" cy="104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3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799"/>
            <a:ext cx="10515600" cy="472775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561C03"/>
                </a:solidFill>
                <a:latin typeface="Arial Black" panose="020B0A04020102020204" pitchFamily="34" charset="0"/>
              </a:rPr>
              <a:t>Вопросы для </a:t>
            </a:r>
            <a:r>
              <a:rPr lang="ru-RU" sz="3100" dirty="0">
                <a:solidFill>
                  <a:srgbClr val="561C03"/>
                </a:solidFill>
                <a:latin typeface="Arial Black" panose="020B0A04020102020204" pitchFamily="34" charset="0"/>
              </a:rPr>
              <a:t>рассмотрения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18D11CCB-3689-4044-83F9-63112E842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Трапезные игры как направление в игровой культуре обских </a:t>
            </a:r>
            <a:r>
              <a:rPr lang="ru-RU" sz="20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угров</a:t>
            </a: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 и их изучение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Игра на развитие памяти «Бери и помни»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Происхождение игры «Бери и помни» и её аналоги у других народов.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Игровые моменты для рассказывания сказок у народов ханты и манси.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Обско-угорская игра «Голова щуки».</a:t>
            </a:r>
          </a:p>
          <a:p>
            <a:pPr marL="0" indent="0">
              <a:buNone/>
            </a:pPr>
            <a:endParaRPr lang="ru-RU" sz="20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447699-ED6F-4E7F-8C59-3C93D8E84D80}"/>
              </a:ext>
            </a:extLst>
          </p:cNvPr>
          <p:cNvSpPr/>
          <p:nvPr/>
        </p:nvSpPr>
        <p:spPr>
          <a:xfrm>
            <a:off x="6750633" y="1018509"/>
            <a:ext cx="5462632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28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9421D8-67D4-4DC6-9E7B-16920EB958E7}"/>
              </a:ext>
            </a:extLst>
          </p:cNvPr>
          <p:cNvSpPr/>
          <p:nvPr/>
        </p:nvSpPr>
        <p:spPr>
          <a:xfrm>
            <a:off x="855452" y="1058232"/>
            <a:ext cx="55316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>
                <a:solidFill>
                  <a:srgbClr val="561C03"/>
                </a:solidFill>
              </a:rPr>
              <a:t>Нож в ножнах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Сосьв. манси: </a:t>
            </a:r>
            <a:r>
              <a:rPr lang="ru-RU" sz="1200" i="1" dirty="0" err="1">
                <a:solidFill>
                  <a:srgbClr val="561C03"/>
                </a:solidFill>
              </a:rPr>
              <a:t>Сыпалиӈ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i="1" dirty="0" err="1">
                <a:solidFill>
                  <a:srgbClr val="561C03"/>
                </a:solidFill>
              </a:rPr>
              <a:t>касай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dirty="0">
                <a:solidFill>
                  <a:srgbClr val="561C03"/>
                </a:solidFill>
              </a:rPr>
              <a:t>– ‘Нож в ножнах’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 </a:t>
            </a:r>
            <a:r>
              <a:rPr lang="ru-RU" sz="1200" dirty="0" err="1">
                <a:solidFill>
                  <a:srgbClr val="561C03"/>
                </a:solidFill>
              </a:rPr>
              <a:t>казым</a:t>
            </a:r>
            <a:r>
              <a:rPr lang="ru-RU" sz="1200" dirty="0">
                <a:solidFill>
                  <a:srgbClr val="561C03"/>
                </a:solidFill>
              </a:rPr>
              <a:t>. ханты: </a:t>
            </a:r>
            <a:r>
              <a:rPr lang="ru-RU" sz="1200" i="1" dirty="0" err="1">
                <a:solidFill>
                  <a:srgbClr val="561C03"/>
                </a:solidFill>
              </a:rPr>
              <a:t>Сотпаӈ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i="1" dirty="0" err="1">
                <a:solidFill>
                  <a:srgbClr val="561C03"/>
                </a:solidFill>
              </a:rPr>
              <a:t>кеши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dirty="0">
                <a:solidFill>
                  <a:srgbClr val="561C03"/>
                </a:solidFill>
              </a:rPr>
              <a:t>– ‘нож в ножнах’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solidFill>
                  <a:srgbClr val="561C03"/>
                </a:solidFill>
              </a:rPr>
              <a:t>Весло для гребли вперёд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Казым. ханты: </a:t>
            </a:r>
            <a:r>
              <a:rPr lang="ru-RU" sz="1200" i="1" dirty="0" err="1">
                <a:solidFill>
                  <a:srgbClr val="561C03"/>
                </a:solidFill>
              </a:rPr>
              <a:t>Шаншӆǝп</a:t>
            </a:r>
            <a:r>
              <a:rPr lang="ru-RU" sz="1200" i="1" dirty="0">
                <a:solidFill>
                  <a:srgbClr val="561C03"/>
                </a:solidFill>
              </a:rPr>
              <a:t> (</a:t>
            </a:r>
            <a:r>
              <a:rPr lang="ru-RU" sz="1200" i="1" dirty="0" err="1">
                <a:solidFill>
                  <a:srgbClr val="561C03"/>
                </a:solidFill>
              </a:rPr>
              <a:t>шанӆǝп</a:t>
            </a:r>
            <a:r>
              <a:rPr lang="ru-RU" sz="1200" i="1" dirty="0">
                <a:solidFill>
                  <a:srgbClr val="561C03"/>
                </a:solidFill>
              </a:rPr>
              <a:t>) </a:t>
            </a:r>
            <a:r>
              <a:rPr lang="ru-RU" sz="1200" dirty="0">
                <a:solidFill>
                  <a:srgbClr val="561C03"/>
                </a:solidFill>
              </a:rPr>
              <a:t>– ‘Весло для гребли вперёд’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solidFill>
                  <a:srgbClr val="561C03"/>
                </a:solidFill>
              </a:rPr>
              <a:t>Весло для </a:t>
            </a:r>
            <a:r>
              <a:rPr lang="ru-RU" sz="1200" b="1" dirty="0" err="1">
                <a:solidFill>
                  <a:srgbClr val="561C03"/>
                </a:solidFill>
              </a:rPr>
              <a:t>обласа</a:t>
            </a:r>
            <a:r>
              <a:rPr lang="ru-RU" sz="1200" b="1" dirty="0">
                <a:solidFill>
                  <a:srgbClr val="561C03"/>
                </a:solidFill>
              </a:rPr>
              <a:t> </a:t>
            </a:r>
            <a:r>
              <a:rPr lang="ru-RU" sz="1200" dirty="0">
                <a:solidFill>
                  <a:srgbClr val="561C03"/>
                </a:solidFill>
              </a:rPr>
              <a:t>или </a:t>
            </a:r>
            <a:r>
              <a:rPr lang="ru-RU" sz="1200" b="1" dirty="0">
                <a:solidFill>
                  <a:srgbClr val="561C03"/>
                </a:solidFill>
              </a:rPr>
              <a:t>Рулевое весло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Казым. ханты: </a:t>
            </a:r>
            <a:r>
              <a:rPr lang="ru-RU" sz="1200" i="1" dirty="0" err="1">
                <a:solidFill>
                  <a:srgbClr val="561C03"/>
                </a:solidFill>
              </a:rPr>
              <a:t>Сэвасӆǝп</a:t>
            </a:r>
            <a:r>
              <a:rPr lang="ru-RU" sz="1200" dirty="0">
                <a:solidFill>
                  <a:srgbClr val="561C03"/>
                </a:solidFill>
              </a:rPr>
              <a:t> – ‘рулевое весло’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err="1">
                <a:solidFill>
                  <a:srgbClr val="561C03"/>
                </a:solidFill>
              </a:rPr>
              <a:t>сургут</a:t>
            </a:r>
            <a:r>
              <a:rPr lang="ru-RU" sz="1200" dirty="0">
                <a:solidFill>
                  <a:srgbClr val="561C03"/>
                </a:solidFill>
              </a:rPr>
              <a:t>. ханты: </a:t>
            </a:r>
            <a:r>
              <a:rPr lang="ru-RU" sz="1200" i="1" dirty="0" err="1">
                <a:solidFill>
                  <a:srgbClr val="561C03"/>
                </a:solidFill>
              </a:rPr>
              <a:t>Айрыт</a:t>
            </a:r>
            <a:r>
              <a:rPr lang="ru-RU" sz="1200" i="1" dirty="0">
                <a:solidFill>
                  <a:srgbClr val="561C03"/>
                </a:solidFill>
              </a:rPr>
              <a:t> ӆ</a:t>
            </a:r>
            <a:r>
              <a:rPr lang="ru-RU" sz="1200" i="1" dirty="0" err="1">
                <a:solidFill>
                  <a:srgbClr val="561C03"/>
                </a:solidFill>
              </a:rPr>
              <a:t>уп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dirty="0">
                <a:solidFill>
                  <a:srgbClr val="561C03"/>
                </a:solidFill>
              </a:rPr>
              <a:t>– ‘весло для </a:t>
            </a:r>
            <a:r>
              <a:rPr lang="ru-RU" sz="1200" dirty="0" err="1">
                <a:solidFill>
                  <a:srgbClr val="561C03"/>
                </a:solidFill>
              </a:rPr>
              <a:t>обласа</a:t>
            </a:r>
            <a:endParaRPr lang="ru-RU" sz="1200" dirty="0">
              <a:solidFill>
                <a:srgbClr val="561C0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solidFill>
                  <a:srgbClr val="561C03"/>
                </a:solidFill>
              </a:rPr>
              <a:t>Гребное весло</a:t>
            </a:r>
            <a:r>
              <a:rPr lang="ru-RU" sz="1200" dirty="0">
                <a:solidFill>
                  <a:srgbClr val="561C03"/>
                </a:solidFill>
              </a:rPr>
              <a:t> или </a:t>
            </a:r>
            <a:r>
              <a:rPr lang="ru-RU" sz="1200" b="1" dirty="0">
                <a:solidFill>
                  <a:srgbClr val="561C03"/>
                </a:solidFill>
              </a:rPr>
              <a:t>половина весла </a:t>
            </a:r>
            <a:r>
              <a:rPr lang="ru-RU" sz="1200" b="1" dirty="0" err="1">
                <a:solidFill>
                  <a:srgbClr val="561C03"/>
                </a:solidFill>
              </a:rPr>
              <a:t>дощанника</a:t>
            </a:r>
            <a:r>
              <a:rPr lang="ru-RU" sz="1200" dirty="0">
                <a:solidFill>
                  <a:srgbClr val="561C03"/>
                </a:solidFill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Казым. ханты: </a:t>
            </a:r>
            <a:r>
              <a:rPr lang="ru-RU" sz="1200" i="1" dirty="0" err="1">
                <a:solidFill>
                  <a:srgbClr val="561C03"/>
                </a:solidFill>
              </a:rPr>
              <a:t>Шаншӆǝп</a:t>
            </a:r>
            <a:r>
              <a:rPr lang="ru-RU" sz="1200" i="1" dirty="0">
                <a:solidFill>
                  <a:srgbClr val="561C03"/>
                </a:solidFill>
              </a:rPr>
              <a:t> (</a:t>
            </a:r>
            <a:r>
              <a:rPr lang="ru-RU" sz="1200" i="1" dirty="0" err="1">
                <a:solidFill>
                  <a:srgbClr val="561C03"/>
                </a:solidFill>
              </a:rPr>
              <a:t>шанӆǝп</a:t>
            </a:r>
            <a:r>
              <a:rPr lang="ru-RU" sz="1200" i="1" dirty="0">
                <a:solidFill>
                  <a:srgbClr val="561C03"/>
                </a:solidFill>
              </a:rPr>
              <a:t>)  </a:t>
            </a:r>
            <a:r>
              <a:rPr lang="ru-RU" sz="1200" dirty="0">
                <a:solidFill>
                  <a:srgbClr val="561C03"/>
                </a:solidFill>
              </a:rPr>
              <a:t>– ‘гребное весло’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Сургут. ханты: </a:t>
            </a:r>
            <a:r>
              <a:rPr lang="ru-RU" sz="1200" i="1" dirty="0" err="1">
                <a:solidFill>
                  <a:srgbClr val="561C03"/>
                </a:solidFill>
              </a:rPr>
              <a:t>Сǝран</a:t>
            </a:r>
            <a:r>
              <a:rPr lang="ru-RU" sz="1200" i="1" dirty="0">
                <a:solidFill>
                  <a:srgbClr val="561C03"/>
                </a:solidFill>
              </a:rPr>
              <a:t> рыт ӆ</a:t>
            </a:r>
            <a:r>
              <a:rPr lang="ru-RU" sz="1200" i="1" dirty="0" err="1">
                <a:solidFill>
                  <a:srgbClr val="561C03"/>
                </a:solidFill>
              </a:rPr>
              <a:t>уп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dirty="0">
                <a:solidFill>
                  <a:srgbClr val="561C03"/>
                </a:solidFill>
              </a:rPr>
              <a:t>– ‘половинка весла </a:t>
            </a:r>
            <a:r>
              <a:rPr lang="ru-RU" sz="1200" dirty="0" err="1">
                <a:solidFill>
                  <a:srgbClr val="561C03"/>
                </a:solidFill>
              </a:rPr>
              <a:t>дощанника</a:t>
            </a:r>
            <a:r>
              <a:rPr lang="ru-RU" sz="1200" dirty="0">
                <a:solidFill>
                  <a:srgbClr val="561C03"/>
                </a:solidFill>
              </a:rPr>
              <a:t>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err="1">
                <a:solidFill>
                  <a:srgbClr val="561C03"/>
                </a:solidFill>
              </a:rPr>
              <a:t>Облас</a:t>
            </a:r>
            <a:r>
              <a:rPr lang="ru-RU" sz="1200" b="1" dirty="0">
                <a:solidFill>
                  <a:srgbClr val="561C03"/>
                </a:solidFill>
              </a:rPr>
              <a:t> для большой реки Оби </a:t>
            </a:r>
            <a:r>
              <a:rPr lang="ru-RU" sz="1200" dirty="0">
                <a:solidFill>
                  <a:srgbClr val="561C03"/>
                </a:solidFill>
              </a:rPr>
              <a:t>или </a:t>
            </a:r>
            <a:r>
              <a:rPr lang="ru-RU" sz="1200" b="1" dirty="0">
                <a:solidFill>
                  <a:srgbClr val="561C03"/>
                </a:solidFill>
              </a:rPr>
              <a:t>Боковая сторона лодки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Казым. ханты: </a:t>
            </a:r>
            <a:r>
              <a:rPr lang="ru-RU" sz="1200" i="1" dirty="0">
                <a:solidFill>
                  <a:srgbClr val="561C03"/>
                </a:solidFill>
              </a:rPr>
              <a:t>Хоп пой </a:t>
            </a:r>
            <a:r>
              <a:rPr lang="ru-RU" sz="1200" dirty="0">
                <a:solidFill>
                  <a:srgbClr val="561C03"/>
                </a:solidFill>
              </a:rPr>
              <a:t>– ‘Боковая сторона лодки’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Сургут. ханты: </a:t>
            </a:r>
            <a:r>
              <a:rPr lang="ru-RU" sz="1200" i="1" dirty="0">
                <a:solidFill>
                  <a:srgbClr val="561C03"/>
                </a:solidFill>
              </a:rPr>
              <a:t>Ас </a:t>
            </a:r>
            <a:r>
              <a:rPr lang="ru-RU" sz="1200" i="1" dirty="0" err="1">
                <a:solidFill>
                  <a:srgbClr val="561C03"/>
                </a:solidFill>
              </a:rPr>
              <a:t>айрыт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dirty="0">
                <a:solidFill>
                  <a:srgbClr val="561C03"/>
                </a:solidFill>
              </a:rPr>
              <a:t>– ‘</a:t>
            </a:r>
            <a:r>
              <a:rPr lang="ru-RU" sz="1200" dirty="0" err="1">
                <a:solidFill>
                  <a:srgbClr val="561C03"/>
                </a:solidFill>
              </a:rPr>
              <a:t>Облас</a:t>
            </a:r>
            <a:r>
              <a:rPr lang="ru-RU" sz="1200" dirty="0">
                <a:solidFill>
                  <a:srgbClr val="561C03"/>
                </a:solidFill>
              </a:rPr>
              <a:t> для большой реки = Оби’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solidFill>
                  <a:srgbClr val="561C03"/>
                </a:solidFill>
              </a:rPr>
              <a:t>Расколотая лопата</a:t>
            </a:r>
            <a:r>
              <a:rPr lang="ru-RU" sz="1200" dirty="0">
                <a:solidFill>
                  <a:srgbClr val="561C03"/>
                </a:solidFill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Казым. ханты: </a:t>
            </a:r>
            <a:r>
              <a:rPr lang="ru-RU" sz="1200" i="1" dirty="0" err="1">
                <a:solidFill>
                  <a:srgbClr val="561C03"/>
                </a:solidFill>
              </a:rPr>
              <a:t>Сăр</a:t>
            </a:r>
            <a:r>
              <a:rPr lang="ru-RU" sz="1200" dirty="0">
                <a:solidFill>
                  <a:srgbClr val="561C03"/>
                </a:solidFill>
              </a:rPr>
              <a:t> – ‘лопата’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Сосьв. манси: </a:t>
            </a:r>
            <a:r>
              <a:rPr lang="ru-RU" sz="1200" i="1" dirty="0" err="1">
                <a:solidFill>
                  <a:srgbClr val="561C03"/>
                </a:solidFill>
              </a:rPr>
              <a:t>Мāнт</a:t>
            </a:r>
            <a:r>
              <a:rPr lang="ru-RU" sz="1200" dirty="0">
                <a:solidFill>
                  <a:srgbClr val="561C03"/>
                </a:solidFill>
              </a:rPr>
              <a:t> – ‘лопата’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solidFill>
                  <a:srgbClr val="561C03"/>
                </a:solidFill>
              </a:rPr>
              <a:t>Полозья нарты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Казым. ханты: </a:t>
            </a:r>
            <a:r>
              <a:rPr lang="ru-RU" sz="1200" i="1" dirty="0" err="1">
                <a:solidFill>
                  <a:srgbClr val="561C03"/>
                </a:solidFill>
              </a:rPr>
              <a:t>ǝхaӆo</a:t>
            </a:r>
            <a:r>
              <a:rPr lang="ru-RU" sz="1200" i="1" dirty="0">
                <a:solidFill>
                  <a:srgbClr val="561C03"/>
                </a:solidFill>
              </a:rPr>
              <a:t>ӆ</a:t>
            </a:r>
            <a:r>
              <a:rPr lang="ru-RU" sz="1200" dirty="0">
                <a:solidFill>
                  <a:srgbClr val="561C03"/>
                </a:solidFill>
              </a:rPr>
              <a:t> – ‘полозья нарты’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solidFill>
                  <a:srgbClr val="561C03"/>
                </a:solidFill>
              </a:rPr>
              <a:t>Обувь из </a:t>
            </a:r>
            <a:r>
              <a:rPr lang="ru-RU" sz="1200" b="1" dirty="0" err="1">
                <a:solidFill>
                  <a:srgbClr val="561C03"/>
                </a:solidFill>
              </a:rPr>
              <a:t>ровдуги</a:t>
            </a:r>
            <a:endParaRPr lang="ru-RU" sz="1200" b="1" dirty="0">
              <a:solidFill>
                <a:srgbClr val="561C0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Сургут. ханты: </a:t>
            </a:r>
            <a:r>
              <a:rPr lang="ru-RU" sz="1200" i="1" dirty="0">
                <a:solidFill>
                  <a:srgbClr val="561C03"/>
                </a:solidFill>
              </a:rPr>
              <a:t>Ӆ</a:t>
            </a:r>
            <a:r>
              <a:rPr lang="ru-RU" sz="1200" i="1" dirty="0" err="1">
                <a:solidFill>
                  <a:srgbClr val="561C03"/>
                </a:solidFill>
              </a:rPr>
              <a:t>өӄӄǝӈ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i="1" dirty="0" err="1">
                <a:solidFill>
                  <a:srgbClr val="561C03"/>
                </a:solidFill>
              </a:rPr>
              <a:t>нир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dirty="0">
                <a:solidFill>
                  <a:srgbClr val="561C03"/>
                </a:solidFill>
              </a:rPr>
              <a:t>– ‘обувь из </a:t>
            </a:r>
            <a:r>
              <a:rPr lang="ru-RU" sz="1200" dirty="0" err="1">
                <a:solidFill>
                  <a:srgbClr val="561C03"/>
                </a:solidFill>
              </a:rPr>
              <a:t>ровдуги</a:t>
            </a:r>
            <a:r>
              <a:rPr lang="ru-RU" sz="1200" dirty="0">
                <a:solidFill>
                  <a:srgbClr val="561C03"/>
                </a:solidFill>
              </a:rPr>
              <a:t>’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err="1">
                <a:solidFill>
                  <a:srgbClr val="561C03"/>
                </a:solidFill>
              </a:rPr>
              <a:t>Снеговыбивалка</a:t>
            </a:r>
            <a:r>
              <a:rPr lang="ru-RU" sz="1200" dirty="0">
                <a:solidFill>
                  <a:srgbClr val="561C03"/>
                </a:solidFill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Казым. ханты: </a:t>
            </a:r>
            <a:r>
              <a:rPr lang="ru-RU" sz="1200" i="1" dirty="0" err="1">
                <a:solidFill>
                  <a:srgbClr val="561C03"/>
                </a:solidFill>
              </a:rPr>
              <a:t>Нарәп</a:t>
            </a:r>
            <a:r>
              <a:rPr lang="ru-RU" sz="1200" dirty="0">
                <a:solidFill>
                  <a:srgbClr val="561C03"/>
                </a:solidFill>
              </a:rPr>
              <a:t> – ‘</a:t>
            </a:r>
            <a:r>
              <a:rPr lang="ru-RU" sz="1200" dirty="0" err="1">
                <a:solidFill>
                  <a:srgbClr val="561C03"/>
                </a:solidFill>
              </a:rPr>
              <a:t>снеговыбивалка</a:t>
            </a:r>
            <a:r>
              <a:rPr lang="ru-RU" sz="1200" dirty="0">
                <a:solidFill>
                  <a:srgbClr val="561C03"/>
                </a:solidFill>
              </a:rPr>
              <a:t>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Сосьв. манси: </a:t>
            </a:r>
            <a:r>
              <a:rPr lang="ru-RU" sz="1200" i="1" dirty="0" err="1">
                <a:solidFill>
                  <a:srgbClr val="561C03"/>
                </a:solidFill>
              </a:rPr>
              <a:t>Нāрап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dirty="0">
                <a:solidFill>
                  <a:srgbClr val="561C03"/>
                </a:solidFill>
              </a:rPr>
              <a:t>– ‘</a:t>
            </a:r>
            <a:r>
              <a:rPr lang="ru-RU" sz="1200" dirty="0" err="1">
                <a:solidFill>
                  <a:srgbClr val="561C03"/>
                </a:solidFill>
              </a:rPr>
              <a:t>снеговыбивалка</a:t>
            </a:r>
            <a:r>
              <a:rPr lang="ru-RU" sz="1200" dirty="0">
                <a:solidFill>
                  <a:srgbClr val="561C03"/>
                </a:solidFill>
              </a:rPr>
              <a:t>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Сургут. ханты: </a:t>
            </a:r>
            <a:r>
              <a:rPr lang="ru-RU" sz="1200" i="1" dirty="0">
                <a:solidFill>
                  <a:srgbClr val="561C03"/>
                </a:solidFill>
              </a:rPr>
              <a:t>Ԓ</a:t>
            </a:r>
            <a:r>
              <a:rPr lang="ru-RU" sz="1200" i="1" dirty="0" err="1">
                <a:solidFill>
                  <a:srgbClr val="561C03"/>
                </a:solidFill>
              </a:rPr>
              <a:t>oньть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i="1" dirty="0" err="1">
                <a:solidFill>
                  <a:srgbClr val="561C03"/>
                </a:solidFill>
              </a:rPr>
              <a:t>ҷoҷǝп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dirty="0">
                <a:solidFill>
                  <a:srgbClr val="561C03"/>
                </a:solidFill>
              </a:rPr>
              <a:t>– ‘</a:t>
            </a:r>
            <a:r>
              <a:rPr lang="ru-RU" sz="1200" dirty="0" err="1">
                <a:solidFill>
                  <a:srgbClr val="561C03"/>
                </a:solidFill>
              </a:rPr>
              <a:t>снеговыбивалка</a:t>
            </a:r>
            <a:r>
              <a:rPr lang="ru-RU" sz="1200" dirty="0">
                <a:solidFill>
                  <a:srgbClr val="561C03"/>
                </a:solidFill>
              </a:rPr>
              <a:t>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solidFill>
                  <a:srgbClr val="561C03"/>
                </a:solidFill>
              </a:rPr>
              <a:t>Берестяная </a:t>
            </a:r>
            <a:r>
              <a:rPr lang="ru-RU" sz="1200" b="1" dirty="0" err="1">
                <a:solidFill>
                  <a:srgbClr val="561C03"/>
                </a:solidFill>
              </a:rPr>
              <a:t>чумашка</a:t>
            </a:r>
            <a:endParaRPr lang="ru-RU" sz="1200" b="1" dirty="0">
              <a:solidFill>
                <a:srgbClr val="561C0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rgbClr val="561C03"/>
                </a:solidFill>
              </a:rPr>
              <a:t>Казым. ханты: </a:t>
            </a:r>
            <a:r>
              <a:rPr lang="ru-RU" sz="1200" i="1" dirty="0" err="1">
                <a:solidFill>
                  <a:srgbClr val="561C03"/>
                </a:solidFill>
              </a:rPr>
              <a:t>Tунты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i="1" dirty="0" err="1">
                <a:solidFill>
                  <a:srgbClr val="561C03"/>
                </a:solidFill>
              </a:rPr>
              <a:t>щумпәл</a:t>
            </a:r>
            <a:r>
              <a:rPr lang="ru-RU" sz="1200" i="1" dirty="0">
                <a:solidFill>
                  <a:srgbClr val="561C03"/>
                </a:solidFill>
              </a:rPr>
              <a:t> </a:t>
            </a:r>
            <a:r>
              <a:rPr lang="ru-RU" sz="1200" dirty="0">
                <a:solidFill>
                  <a:srgbClr val="561C03"/>
                </a:solidFill>
              </a:rPr>
              <a:t>– ‘берестяная </a:t>
            </a:r>
            <a:r>
              <a:rPr lang="ru-RU" sz="1200" dirty="0" err="1">
                <a:solidFill>
                  <a:srgbClr val="561C03"/>
                </a:solidFill>
              </a:rPr>
              <a:t>чумашка</a:t>
            </a:r>
            <a:r>
              <a:rPr lang="ru-RU" sz="1200" dirty="0">
                <a:solidFill>
                  <a:srgbClr val="561C03"/>
                </a:solidFill>
              </a:rPr>
              <a:t>’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8E91BF81-546B-4FFB-8213-A5498336CE02}"/>
              </a:ext>
            </a:extLst>
          </p:cNvPr>
          <p:cNvSpPr txBox="1">
            <a:spLocks/>
          </p:cNvSpPr>
          <p:nvPr/>
        </p:nvSpPr>
        <p:spPr>
          <a:xfrm>
            <a:off x="838200" y="468523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561C03"/>
                </a:solidFill>
                <a:latin typeface="Arial Black" panose="020B0A04020102020204" pitchFamily="34" charset="0"/>
              </a:rPr>
              <a:t>Названия косточек на обско-угорских языках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A79211-0BD3-4420-806B-62BDBE5EBE11}"/>
              </a:ext>
            </a:extLst>
          </p:cNvPr>
          <p:cNvSpPr/>
          <p:nvPr/>
        </p:nvSpPr>
        <p:spPr>
          <a:xfrm>
            <a:off x="0" y="558104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7A2D89-DE23-4B8E-B931-654429162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308" y="558104"/>
            <a:ext cx="5019913" cy="572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52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841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Щучьи жабры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8A387-BC30-4DA9-933A-A7237D90ACFD}"/>
              </a:ext>
            </a:extLst>
          </p:cNvPr>
          <p:cNvSpPr txBox="1"/>
          <p:nvPr/>
        </p:nvSpPr>
        <p:spPr>
          <a:xfrm>
            <a:off x="838200" y="1766153"/>
            <a:ext cx="54932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</a:rPr>
              <a:t>В мансийской легенде о щуке, нарастившей себе голову, говорится, что в конце своей истории она подплыла к святому месту, где стояли </a:t>
            </a:r>
            <a:r>
              <a:rPr lang="ru-RU" sz="2000" i="1" dirty="0" err="1">
                <a:solidFill>
                  <a:srgbClr val="561C03"/>
                </a:solidFill>
              </a:rPr>
              <a:t>пупыгыт</a:t>
            </a:r>
            <a:r>
              <a:rPr lang="ru-RU" sz="2000" dirty="0">
                <a:solidFill>
                  <a:srgbClr val="561C03"/>
                </a:solidFill>
              </a:rPr>
              <a:t> ‘изображения духов-покровителей’ и один из них она проглотила. Таким образом, у щуки появились жабры.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</a:rPr>
              <a:t>Если присмотреться, жабры имеют вид </a:t>
            </a:r>
            <a:r>
              <a:rPr lang="ru-RU" sz="2000" i="1" dirty="0" err="1">
                <a:solidFill>
                  <a:srgbClr val="561C03"/>
                </a:solidFill>
              </a:rPr>
              <a:t>пупыгыт</a:t>
            </a:r>
            <a:r>
              <a:rPr lang="ru-RU" sz="2000" dirty="0">
                <a:solidFill>
                  <a:srgbClr val="561C03"/>
                </a:solidFill>
              </a:rPr>
              <a:t> – изображения духов-покровителей.</a:t>
            </a:r>
          </a:p>
        </p:txBody>
      </p:sp>
      <p:pic>
        <p:nvPicPr>
          <p:cNvPr id="8" name="Объект 6">
            <a:extLst>
              <a:ext uri="{FF2B5EF4-FFF2-40B4-BE49-F238E27FC236}">
                <a16:creationId xmlns:a16="http://schemas.microsoft.com/office/drawing/2014/main" id="{8B594B82-EC6A-4828-99F5-AAE195863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40" y="1006678"/>
            <a:ext cx="2832902" cy="26929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0ECC35-FFFE-4155-9394-48AD6A8F4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070" y="4150090"/>
            <a:ext cx="2029521" cy="179081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E4DD86-2DF8-4AFA-BCF4-6CE6871E26EF}"/>
              </a:ext>
            </a:extLst>
          </p:cNvPr>
          <p:cNvSpPr/>
          <p:nvPr/>
        </p:nvSpPr>
        <p:spPr>
          <a:xfrm>
            <a:off x="-28575" y="954422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703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841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Щучья челюсть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8A387-BC30-4DA9-933A-A7237D90ACFD}"/>
              </a:ext>
            </a:extLst>
          </p:cNvPr>
          <p:cNvSpPr txBox="1"/>
          <p:nvPr/>
        </p:nvSpPr>
        <p:spPr>
          <a:xfrm>
            <a:off x="838200" y="1694576"/>
            <a:ext cx="646861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</a:rPr>
              <a:t>У многих уральских народов челюсть щуки является оберегом.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1C03"/>
                </a:solidFill>
              </a:rPr>
              <a:t>У </a:t>
            </a:r>
            <a:r>
              <a:rPr lang="ru-RU" dirty="0" err="1">
                <a:solidFill>
                  <a:srgbClr val="561C03"/>
                </a:solidFill>
              </a:rPr>
              <a:t>казымских</a:t>
            </a:r>
            <a:r>
              <a:rPr lang="ru-RU" dirty="0">
                <a:solidFill>
                  <a:srgbClr val="561C03"/>
                </a:solidFill>
              </a:rPr>
              <a:t> </a:t>
            </a:r>
            <a:r>
              <a:rPr lang="ru-RU" dirty="0" err="1">
                <a:solidFill>
                  <a:srgbClr val="561C03"/>
                </a:solidFill>
              </a:rPr>
              <a:t>хантов</a:t>
            </a:r>
            <a:r>
              <a:rPr lang="ru-RU" dirty="0">
                <a:solidFill>
                  <a:srgbClr val="561C03"/>
                </a:solidFill>
              </a:rPr>
              <a:t> был обычай: проходя мимо спины человека условно делали пальцами знак и произносили «</a:t>
            </a:r>
            <a:r>
              <a:rPr lang="ru-RU" i="1" dirty="0">
                <a:solidFill>
                  <a:srgbClr val="561C03"/>
                </a:solidFill>
              </a:rPr>
              <a:t>Сорт </a:t>
            </a:r>
            <a:r>
              <a:rPr lang="ru-RU" i="1" dirty="0" err="1">
                <a:solidFill>
                  <a:srgbClr val="561C03"/>
                </a:solidFill>
              </a:rPr>
              <a:t>пɛӈк</a:t>
            </a:r>
            <a:r>
              <a:rPr lang="ru-RU" dirty="0">
                <a:solidFill>
                  <a:srgbClr val="561C03"/>
                </a:solidFill>
              </a:rPr>
              <a:t>» ‘Щучий зуб’, тем самым символически защищая человека.</a:t>
            </a:r>
            <a:endParaRPr lang="en-US" dirty="0">
              <a:solidFill>
                <a:srgbClr val="561C03"/>
              </a:solidFill>
            </a:endParaRPr>
          </a:p>
          <a:p>
            <a:endParaRPr lang="ru-RU" dirty="0">
              <a:solidFill>
                <a:srgbClr val="561C0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1C03"/>
                </a:solidFill>
              </a:rPr>
              <a:t>В сказке А. М. Коньковой героиня побеждает страшного болотного духа с помощью щучьей челюсти. </a:t>
            </a:r>
            <a:endParaRPr lang="en-US" dirty="0">
              <a:solidFill>
                <a:srgbClr val="561C03"/>
              </a:solidFill>
            </a:endParaRPr>
          </a:p>
          <a:p>
            <a:endParaRPr lang="ru-RU" dirty="0">
              <a:solidFill>
                <a:srgbClr val="561C0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1C03"/>
                </a:solidFill>
              </a:rPr>
              <a:t>В старину с помощью щучьей челюсти просили хороший день. Для этого её челюсти отдавали огню, приговаривая: «</a:t>
            </a:r>
            <a:r>
              <a:rPr lang="ru-RU" i="1" dirty="0" err="1">
                <a:solidFill>
                  <a:srgbClr val="561C03"/>
                </a:solidFill>
              </a:rPr>
              <a:t>Торум</a:t>
            </a:r>
            <a:r>
              <a:rPr lang="ru-RU" i="1" dirty="0">
                <a:solidFill>
                  <a:srgbClr val="561C03"/>
                </a:solidFill>
              </a:rPr>
              <a:t> Отец, завтра отправь нам ясный день, как «щучьи зубы</a:t>
            </a:r>
            <a:r>
              <a:rPr lang="ru-RU" dirty="0">
                <a:solidFill>
                  <a:srgbClr val="561C03"/>
                </a:solidFill>
              </a:rPr>
              <a:t>»!». И Небесный Отец отправлял хорошие дни. Зимой бывают хорошие ясные дни с небольшим морозцем.</a:t>
            </a:r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4402D440-F93D-41F8-9692-EB8E7E6E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739" y="1918309"/>
            <a:ext cx="3594878" cy="256742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A22DB46-909E-4427-BE8C-A8FF44FD49CC}"/>
              </a:ext>
            </a:extLst>
          </p:cNvPr>
          <p:cNvSpPr/>
          <p:nvPr/>
        </p:nvSpPr>
        <p:spPr>
          <a:xfrm>
            <a:off x="-28575" y="954422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132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FC33EB0-7027-4860-B1B9-1EA275BA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4920"/>
            <a:ext cx="2135506" cy="381701"/>
          </a:xfrm>
        </p:spPr>
        <p:txBody>
          <a:bodyPr>
            <a:noAutofit/>
          </a:bodyPr>
          <a:lstStyle/>
          <a:p>
            <a:pPr algn="r"/>
            <a:r>
              <a:rPr lang="ru-RU" sz="1800" b="1" i="1" dirty="0">
                <a:solidFill>
                  <a:srgbClr val="561C03"/>
                </a:solidFill>
              </a:rPr>
              <a:t>Мария </a:t>
            </a:r>
            <a:r>
              <a:rPr lang="ru-RU" sz="1800" b="1" i="1" dirty="0" err="1">
                <a:solidFill>
                  <a:srgbClr val="561C03"/>
                </a:solidFill>
              </a:rPr>
              <a:t>Вагатова</a:t>
            </a:r>
            <a:endParaRPr lang="ru-RU" sz="1800" b="1" i="1" dirty="0">
              <a:solidFill>
                <a:srgbClr val="561C03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0865E1E-A6A0-4D03-99E0-43D84342A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840" y="922789"/>
            <a:ext cx="2457084" cy="62498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561C03"/>
                </a:solidFill>
              </a:rPr>
              <a:t>Сорт </a:t>
            </a:r>
            <a:r>
              <a:rPr lang="ru-RU" sz="3200" dirty="0" err="1">
                <a:solidFill>
                  <a:srgbClr val="561C03"/>
                </a:solidFill>
              </a:rPr>
              <a:t>Ики</a:t>
            </a:r>
            <a:endParaRPr lang="ru-RU" sz="3200" dirty="0">
              <a:solidFill>
                <a:srgbClr val="561C03"/>
              </a:solidFill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A62379C6-F95D-4C91-AA12-BD56F006F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04969"/>
            <a:ext cx="2457084" cy="3523376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Ваншет</a:t>
            </a:r>
            <a:r>
              <a:rPr lang="ru-RU" sz="4000" b="1" i="1" dirty="0">
                <a:solidFill>
                  <a:srgbClr val="561C03"/>
                </a:solidFill>
              </a:rPr>
              <a:t> па </a:t>
            </a:r>
            <a:r>
              <a:rPr lang="ru-RU" sz="4000" b="1" i="1" dirty="0" err="1">
                <a:solidFill>
                  <a:srgbClr val="561C03"/>
                </a:solidFill>
              </a:rPr>
              <a:t>турнат</a:t>
            </a:r>
            <a:endParaRPr lang="ru-RU" sz="4000" b="1" i="1" dirty="0">
              <a:solidFill>
                <a:srgbClr val="561C03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Хурас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  <a:r>
              <a:rPr lang="ru-RU" sz="4000" b="1" i="1" dirty="0" err="1">
                <a:solidFill>
                  <a:srgbClr val="561C03"/>
                </a:solidFill>
              </a:rPr>
              <a:t>ма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  <a:r>
              <a:rPr lang="ru-RU" sz="4000" b="1" i="1" dirty="0" err="1">
                <a:solidFill>
                  <a:srgbClr val="561C03"/>
                </a:solidFill>
              </a:rPr>
              <a:t>тайԓум</a:t>
            </a:r>
            <a:r>
              <a:rPr lang="ru-RU" sz="4000" b="1" i="1" dirty="0">
                <a:solidFill>
                  <a:srgbClr val="561C03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Хув</a:t>
            </a:r>
            <a:r>
              <a:rPr lang="ru-RU" sz="4000" b="1" i="1" dirty="0">
                <a:solidFill>
                  <a:srgbClr val="561C03"/>
                </a:solidFill>
              </a:rPr>
              <a:t> па й</a:t>
            </a:r>
            <a:r>
              <a:rPr lang="en-US" sz="4000" b="1" i="1" dirty="0">
                <a:solidFill>
                  <a:srgbClr val="561C03"/>
                </a:solidFill>
              </a:rPr>
              <a:t>ǝ</a:t>
            </a:r>
            <a:r>
              <a:rPr lang="ru-RU" sz="4000" b="1" i="1" dirty="0" err="1">
                <a:solidFill>
                  <a:srgbClr val="561C03"/>
                </a:solidFill>
              </a:rPr>
              <a:t>раӈ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  <a:r>
              <a:rPr lang="ru-RU" sz="4000" b="1" i="1" dirty="0" err="1">
                <a:solidFill>
                  <a:srgbClr val="561C03"/>
                </a:solidFill>
              </a:rPr>
              <a:t>ма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лаптые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  <a:r>
              <a:rPr lang="ru-RU" sz="4000" b="1" i="1" dirty="0" err="1">
                <a:solidFill>
                  <a:srgbClr val="561C03"/>
                </a:solidFill>
              </a:rPr>
              <a:t>тайԓум</a:t>
            </a:r>
            <a:r>
              <a:rPr lang="ru-RU" sz="4000" b="1" i="1" dirty="0">
                <a:solidFill>
                  <a:srgbClr val="561C03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Шаншем</a:t>
            </a:r>
            <a:r>
              <a:rPr lang="ru-RU" sz="4000" b="1" i="1" dirty="0">
                <a:solidFill>
                  <a:srgbClr val="561C03"/>
                </a:solidFill>
              </a:rPr>
              <a:t> питы,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Хумнаем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  <a:r>
              <a:rPr lang="ru-RU" sz="4000" b="1" i="1" dirty="0" err="1">
                <a:solidFill>
                  <a:srgbClr val="561C03"/>
                </a:solidFill>
              </a:rPr>
              <a:t>нуви</a:t>
            </a:r>
            <a:r>
              <a:rPr lang="ru-RU" sz="4000" b="1" i="1" dirty="0">
                <a:solidFill>
                  <a:srgbClr val="561C03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Манатты</a:t>
            </a:r>
            <a:r>
              <a:rPr lang="ru-RU" sz="4000" b="1" i="1" dirty="0">
                <a:solidFill>
                  <a:srgbClr val="561C03"/>
                </a:solidFill>
              </a:rPr>
              <a:t> в</a:t>
            </a:r>
            <a:r>
              <a:rPr lang="en-US" sz="4000" b="1" i="1" dirty="0">
                <a:solidFill>
                  <a:srgbClr val="561C03"/>
                </a:solidFill>
              </a:rPr>
              <a:t>ǝ</a:t>
            </a:r>
            <a:r>
              <a:rPr lang="ru-RU" sz="4000" b="1" i="1" dirty="0" err="1">
                <a:solidFill>
                  <a:srgbClr val="561C03"/>
                </a:solidFill>
              </a:rPr>
              <a:t>йтаԓн</a:t>
            </a:r>
            <a:r>
              <a:rPr lang="ru-RU" sz="4000" b="1" i="1" dirty="0">
                <a:solidFill>
                  <a:srgbClr val="561C03"/>
                </a:solidFill>
              </a:rPr>
              <a:t>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Хуты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  <a:r>
              <a:rPr lang="ru-RU" sz="4000" b="1" i="1" dirty="0" err="1">
                <a:solidFill>
                  <a:srgbClr val="561C03"/>
                </a:solidFill>
              </a:rPr>
              <a:t>ма</a:t>
            </a:r>
            <a:r>
              <a:rPr lang="ru-RU" sz="4000" b="1" i="1" dirty="0">
                <a:solidFill>
                  <a:srgbClr val="561C03"/>
                </a:solidFill>
              </a:rPr>
              <a:t> в</a:t>
            </a:r>
            <a:r>
              <a:rPr lang="en-US" sz="4000" b="1" i="1" dirty="0">
                <a:solidFill>
                  <a:srgbClr val="561C03"/>
                </a:solidFill>
              </a:rPr>
              <a:t>ǝ</a:t>
            </a:r>
            <a:r>
              <a:rPr lang="ru-RU" sz="4000" b="1" i="1" dirty="0">
                <a:solidFill>
                  <a:srgbClr val="561C03"/>
                </a:solidFill>
              </a:rPr>
              <a:t>ԓԓум?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Йиӈкан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  <a:r>
              <a:rPr lang="ru-RU" sz="4000" b="1" i="1" dirty="0" err="1">
                <a:solidFill>
                  <a:srgbClr val="561C03"/>
                </a:solidFill>
              </a:rPr>
              <a:t>муй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  <a:r>
              <a:rPr lang="ru-RU" sz="4000" b="1" i="1" dirty="0" err="1">
                <a:solidFill>
                  <a:srgbClr val="561C03"/>
                </a:solidFill>
              </a:rPr>
              <a:t>мувн</a:t>
            </a:r>
            <a:r>
              <a:rPr lang="ru-RU" sz="4000" b="1" i="1" dirty="0">
                <a:solidFill>
                  <a:srgbClr val="561C03"/>
                </a:solidFill>
              </a:rPr>
              <a:t>?</a:t>
            </a:r>
          </a:p>
          <a:p>
            <a:pPr marL="0" indent="0">
              <a:lnSpc>
                <a:spcPct val="120000"/>
              </a:lnSpc>
              <a:buNone/>
            </a:pPr>
            <a:endParaRPr lang="ru-RU" sz="2600" dirty="0"/>
          </a:p>
          <a:p>
            <a:pPr marL="0" indent="0">
              <a:lnSpc>
                <a:spcPct val="120000"/>
              </a:lnSpc>
              <a:buNone/>
            </a:pP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2021D990-BE0A-4479-AC72-990309C92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80763" y="419943"/>
            <a:ext cx="2895093" cy="48231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i="1" dirty="0" err="1">
                <a:solidFill>
                  <a:srgbClr val="561C03"/>
                </a:solidFill>
              </a:rPr>
              <a:t>Сяԓта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i="1" dirty="0" err="1">
                <a:solidFill>
                  <a:srgbClr val="561C03"/>
                </a:solidFill>
              </a:rPr>
              <a:t>ки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i="1" dirty="0" err="1">
                <a:solidFill>
                  <a:srgbClr val="561C03"/>
                </a:solidFill>
              </a:rPr>
              <a:t>сеԓтумԓум</a:t>
            </a:r>
            <a:r>
              <a:rPr lang="ru-RU" sz="1600" i="1" dirty="0">
                <a:solidFill>
                  <a:srgbClr val="561C03"/>
                </a:solidFill>
              </a:rPr>
              <a:t> –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i="1" dirty="0" err="1">
                <a:solidFill>
                  <a:srgbClr val="561C03"/>
                </a:solidFill>
              </a:rPr>
              <a:t>Хуԓые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i="1" dirty="0" err="1">
                <a:solidFill>
                  <a:srgbClr val="561C03"/>
                </a:solidFill>
              </a:rPr>
              <a:t>неԓтумԓум</a:t>
            </a:r>
            <a:r>
              <a:rPr lang="ru-RU" sz="1600" i="1" dirty="0">
                <a:solidFill>
                  <a:srgbClr val="561C03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i="1" dirty="0" err="1">
                <a:solidFill>
                  <a:srgbClr val="561C03"/>
                </a:solidFill>
              </a:rPr>
              <a:t>Пеӈкаӈ-кушаӈ</a:t>
            </a:r>
            <a:endParaRPr lang="ru-RU" sz="1600" i="1" dirty="0">
              <a:solidFill>
                <a:srgbClr val="561C0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i="1" dirty="0">
                <a:solidFill>
                  <a:srgbClr val="561C03"/>
                </a:solidFill>
              </a:rPr>
              <a:t>Сорт </a:t>
            </a:r>
            <a:r>
              <a:rPr lang="ru-RU" sz="1600" i="1" dirty="0" err="1">
                <a:solidFill>
                  <a:srgbClr val="561C03"/>
                </a:solidFill>
              </a:rPr>
              <a:t>ики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i="1" dirty="0" err="1">
                <a:solidFill>
                  <a:srgbClr val="561C03"/>
                </a:solidFill>
              </a:rPr>
              <a:t>ма</a:t>
            </a:r>
            <a:r>
              <a:rPr lang="ru-RU" sz="1600" i="1" dirty="0">
                <a:solidFill>
                  <a:srgbClr val="561C03"/>
                </a:solidFill>
              </a:rPr>
              <a:t>!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i="1" dirty="0" err="1">
                <a:solidFill>
                  <a:srgbClr val="561C03"/>
                </a:solidFill>
              </a:rPr>
              <a:t>Сирн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i="1" dirty="0" err="1">
                <a:solidFill>
                  <a:srgbClr val="561C03"/>
                </a:solidFill>
              </a:rPr>
              <a:t>ма</a:t>
            </a:r>
            <a:r>
              <a:rPr lang="ru-RU" sz="1600" i="1" dirty="0">
                <a:solidFill>
                  <a:srgbClr val="561C03"/>
                </a:solidFill>
              </a:rPr>
              <a:t> ԓ</a:t>
            </a:r>
            <a:r>
              <a:rPr lang="ru-RU" sz="1600" i="1" dirty="0" err="1">
                <a:solidFill>
                  <a:srgbClr val="561C03"/>
                </a:solidFill>
              </a:rPr>
              <a:t>увԓаман</a:t>
            </a:r>
            <a:endParaRPr lang="ru-RU" sz="1600" i="1" dirty="0">
              <a:solidFill>
                <a:srgbClr val="561C0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i="1" dirty="0">
                <a:solidFill>
                  <a:srgbClr val="561C03"/>
                </a:solidFill>
              </a:rPr>
              <a:t>В</a:t>
            </a:r>
            <a:r>
              <a:rPr lang="en-US" sz="1600" i="1" dirty="0">
                <a:solidFill>
                  <a:srgbClr val="561C03"/>
                </a:solidFill>
              </a:rPr>
              <a:t>ǝ</a:t>
            </a:r>
            <a:r>
              <a:rPr lang="ru-RU" sz="1600" i="1" dirty="0" err="1">
                <a:solidFill>
                  <a:srgbClr val="561C03"/>
                </a:solidFill>
              </a:rPr>
              <a:t>йтԓаты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i="1" dirty="0" err="1">
                <a:solidFill>
                  <a:srgbClr val="561C03"/>
                </a:solidFill>
              </a:rPr>
              <a:t>нын</a:t>
            </a:r>
            <a:r>
              <a:rPr lang="ru-RU" sz="1600" i="1" dirty="0">
                <a:solidFill>
                  <a:srgbClr val="561C03"/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i="1" dirty="0" err="1">
                <a:solidFill>
                  <a:srgbClr val="561C03"/>
                </a:solidFill>
              </a:rPr>
              <a:t>Моньсь</a:t>
            </a:r>
            <a:r>
              <a:rPr lang="ru-RU" sz="1600" i="1" dirty="0">
                <a:solidFill>
                  <a:srgbClr val="561C03"/>
                </a:solidFill>
              </a:rPr>
              <a:t> х</a:t>
            </a:r>
            <a:r>
              <a:rPr lang="en-US" sz="1600" i="1" dirty="0">
                <a:solidFill>
                  <a:srgbClr val="561C03"/>
                </a:solidFill>
              </a:rPr>
              <a:t>ǝ </a:t>
            </a:r>
            <a:r>
              <a:rPr lang="ru-RU" sz="1600" i="1" dirty="0">
                <a:solidFill>
                  <a:srgbClr val="561C03"/>
                </a:solidFill>
              </a:rPr>
              <a:t>ԓ</a:t>
            </a:r>
            <a:r>
              <a:rPr lang="en-US" sz="1600" i="1" dirty="0">
                <a:solidFill>
                  <a:srgbClr val="561C03"/>
                </a:solidFill>
              </a:rPr>
              <a:t>ǝ</a:t>
            </a:r>
            <a:r>
              <a:rPr lang="ru-RU" sz="1600" i="1" dirty="0">
                <a:solidFill>
                  <a:srgbClr val="561C03"/>
                </a:solidFill>
              </a:rPr>
              <a:t>п,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i="1" dirty="0" err="1">
                <a:solidFill>
                  <a:srgbClr val="561C03"/>
                </a:solidFill>
              </a:rPr>
              <a:t>Ныпаӈими</a:t>
            </a:r>
            <a:r>
              <a:rPr lang="ru-RU" sz="1600" i="1" dirty="0">
                <a:solidFill>
                  <a:srgbClr val="561C03"/>
                </a:solidFill>
              </a:rPr>
              <a:t>,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i="1" dirty="0">
                <a:solidFill>
                  <a:srgbClr val="561C03"/>
                </a:solidFill>
              </a:rPr>
              <a:t>Вой </a:t>
            </a:r>
            <a:r>
              <a:rPr lang="ru-RU" sz="1600" i="1" dirty="0" err="1">
                <a:solidFill>
                  <a:srgbClr val="561C03"/>
                </a:solidFill>
              </a:rPr>
              <a:t>песяӈ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i="1" dirty="0" err="1">
                <a:solidFill>
                  <a:srgbClr val="561C03"/>
                </a:solidFill>
              </a:rPr>
              <a:t>вурӈа</a:t>
            </a:r>
            <a:r>
              <a:rPr lang="ru-RU" sz="1600" i="1" dirty="0">
                <a:solidFill>
                  <a:srgbClr val="561C03"/>
                </a:solidFill>
              </a:rPr>
              <a:t>,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i="1" dirty="0" err="1">
                <a:solidFill>
                  <a:srgbClr val="561C03"/>
                </a:solidFill>
              </a:rPr>
              <a:t>Кураӈвой</a:t>
            </a:r>
            <a:r>
              <a:rPr lang="ru-RU" sz="1600" i="1" dirty="0">
                <a:solidFill>
                  <a:srgbClr val="561C03"/>
                </a:solidFill>
              </a:rPr>
              <a:t> т</a:t>
            </a:r>
            <a:r>
              <a:rPr lang="en-US" sz="1600" i="1" dirty="0">
                <a:solidFill>
                  <a:srgbClr val="561C03"/>
                </a:solidFill>
              </a:rPr>
              <a:t>ǝ</a:t>
            </a:r>
            <a:r>
              <a:rPr lang="ru-RU" sz="1600" i="1" dirty="0">
                <a:solidFill>
                  <a:srgbClr val="561C03"/>
                </a:solidFill>
              </a:rPr>
              <a:t>па,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i="1" dirty="0" err="1">
                <a:solidFill>
                  <a:srgbClr val="561C03"/>
                </a:solidFill>
              </a:rPr>
              <a:t>Кирнюԓуп</a:t>
            </a:r>
            <a:r>
              <a:rPr lang="ru-RU" sz="1600" i="1" dirty="0">
                <a:solidFill>
                  <a:srgbClr val="561C03"/>
                </a:solidFill>
              </a:rPr>
              <a:t> ими,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i="1" dirty="0" err="1">
                <a:solidFill>
                  <a:srgbClr val="561C03"/>
                </a:solidFill>
              </a:rPr>
              <a:t>Юрнхопаӈ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i="1" dirty="0" err="1">
                <a:solidFill>
                  <a:srgbClr val="561C03"/>
                </a:solidFill>
              </a:rPr>
              <a:t>ики</a:t>
            </a:r>
            <a:r>
              <a:rPr lang="ru-RU" sz="1600" i="1" dirty="0">
                <a:solidFill>
                  <a:srgbClr val="561C03"/>
                </a:solidFill>
              </a:rPr>
              <a:t>,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i="1" dirty="0" err="1">
                <a:solidFill>
                  <a:srgbClr val="561C03"/>
                </a:solidFill>
              </a:rPr>
              <a:t>Вусӈа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i="1" dirty="0" err="1">
                <a:solidFill>
                  <a:srgbClr val="561C03"/>
                </a:solidFill>
              </a:rPr>
              <a:t>кушкар</a:t>
            </a:r>
            <a:r>
              <a:rPr lang="ru-RU" sz="1600" i="1" dirty="0">
                <a:solidFill>
                  <a:srgbClr val="561C03"/>
                </a:solidFill>
              </a:rPr>
              <a:t>…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i="1" dirty="0" err="1">
                <a:solidFill>
                  <a:srgbClr val="561C03"/>
                </a:solidFill>
              </a:rPr>
              <a:t>Катсоткем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i="1" dirty="0" err="1">
                <a:solidFill>
                  <a:srgbClr val="561C03"/>
                </a:solidFill>
              </a:rPr>
              <a:t>моньсь</a:t>
            </a:r>
            <a:r>
              <a:rPr lang="ru-RU" sz="1600" i="1" dirty="0">
                <a:solidFill>
                  <a:srgbClr val="561C03"/>
                </a:solidFill>
              </a:rPr>
              <a:t> па </a:t>
            </a:r>
            <a:r>
              <a:rPr lang="ru-RU" sz="1600" i="1" dirty="0" err="1">
                <a:solidFill>
                  <a:srgbClr val="561C03"/>
                </a:solidFill>
              </a:rPr>
              <a:t>путар</a:t>
            </a:r>
            <a:endParaRPr lang="ru-RU" sz="1600" i="1" dirty="0">
              <a:solidFill>
                <a:srgbClr val="561C0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i="1" dirty="0" err="1">
                <a:solidFill>
                  <a:srgbClr val="561C03"/>
                </a:solidFill>
              </a:rPr>
              <a:t>Кашиӈ</a:t>
            </a:r>
            <a:r>
              <a:rPr lang="ru-RU" sz="1600" i="1" dirty="0">
                <a:solidFill>
                  <a:srgbClr val="561C03"/>
                </a:solidFill>
              </a:rPr>
              <a:t> ԓ</a:t>
            </a:r>
            <a:r>
              <a:rPr lang="ru-RU" sz="1600" i="1" dirty="0" err="1">
                <a:solidFill>
                  <a:srgbClr val="561C03"/>
                </a:solidFill>
              </a:rPr>
              <a:t>ув</a:t>
            </a:r>
            <a:r>
              <a:rPr lang="ru-RU" sz="1600" i="1" dirty="0">
                <a:solidFill>
                  <a:srgbClr val="561C03"/>
                </a:solidFill>
              </a:rPr>
              <a:t> </a:t>
            </a:r>
            <a:r>
              <a:rPr lang="ru-RU" sz="1600" i="1" dirty="0" err="1">
                <a:solidFill>
                  <a:srgbClr val="561C03"/>
                </a:solidFill>
              </a:rPr>
              <a:t>сюӈкем</a:t>
            </a:r>
            <a:r>
              <a:rPr lang="ru-RU" sz="1600" i="1" dirty="0">
                <a:solidFill>
                  <a:srgbClr val="561C03"/>
                </a:solidFill>
              </a:rPr>
              <a:t> тайԓ…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8F605484-F1DD-4A09-AE24-59E068B35E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856" y="486562"/>
            <a:ext cx="2389972" cy="2785144"/>
          </a:xfrm>
        </p:spPr>
        <p:txBody>
          <a:bodyPr>
            <a:normAutofit fontScale="40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4000" b="1" i="1" dirty="0">
                <a:solidFill>
                  <a:srgbClr val="561C03"/>
                </a:solidFill>
              </a:rPr>
              <a:t>Т</a:t>
            </a:r>
            <a:r>
              <a:rPr lang="en-US" sz="4000" b="1" i="1" dirty="0">
                <a:solidFill>
                  <a:srgbClr val="561C03"/>
                </a:solidFill>
              </a:rPr>
              <a:t>ǝ</a:t>
            </a:r>
            <a:r>
              <a:rPr lang="ru-RU" sz="4000" b="1" i="1" dirty="0">
                <a:solidFill>
                  <a:srgbClr val="561C03"/>
                </a:solidFill>
              </a:rPr>
              <a:t>х </a:t>
            </a:r>
            <a:r>
              <a:rPr lang="ru-RU" sz="4000" b="1" i="1" dirty="0" err="1">
                <a:solidFill>
                  <a:srgbClr val="561C03"/>
                </a:solidFill>
              </a:rPr>
              <a:t>хойн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  <a:r>
              <a:rPr lang="ru-RU" sz="4000" b="1" i="1" dirty="0" err="1">
                <a:solidFill>
                  <a:srgbClr val="561C03"/>
                </a:solidFill>
              </a:rPr>
              <a:t>хуԓэм</a:t>
            </a:r>
            <a:endParaRPr lang="ru-RU" sz="4000" b="1" i="1" dirty="0">
              <a:solidFill>
                <a:srgbClr val="561C03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Юхи</a:t>
            </a:r>
            <a:r>
              <a:rPr lang="ru-RU" sz="4000" b="1" i="1" dirty="0">
                <a:solidFill>
                  <a:srgbClr val="561C03"/>
                </a:solidFill>
              </a:rPr>
              <a:t> ант ԓ</a:t>
            </a:r>
            <a:r>
              <a:rPr lang="ru-RU" sz="4000" b="1" i="1" dirty="0" err="1">
                <a:solidFill>
                  <a:srgbClr val="561C03"/>
                </a:solidFill>
              </a:rPr>
              <a:t>эԓы</a:t>
            </a:r>
            <a:r>
              <a:rPr lang="ru-RU" sz="4000" b="1" i="1" dirty="0">
                <a:solidFill>
                  <a:srgbClr val="561C03"/>
                </a:solidFill>
              </a:rPr>
              <a:t>,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Лупԓат</a:t>
            </a:r>
            <a:r>
              <a:rPr lang="ru-RU" sz="4000" b="1" i="1" dirty="0">
                <a:solidFill>
                  <a:srgbClr val="561C03"/>
                </a:solidFill>
              </a:rPr>
              <a:t>: «</a:t>
            </a:r>
            <a:r>
              <a:rPr lang="ru-RU" sz="4000" b="1" i="1" dirty="0" err="1">
                <a:solidFill>
                  <a:srgbClr val="561C03"/>
                </a:solidFill>
              </a:rPr>
              <a:t>Емаӈ</a:t>
            </a:r>
            <a:r>
              <a:rPr lang="ru-RU" sz="4000" b="1" i="1" dirty="0">
                <a:solidFill>
                  <a:srgbClr val="561C03"/>
                </a:solidFill>
              </a:rPr>
              <a:t>».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4000" b="1" i="1" dirty="0">
                <a:solidFill>
                  <a:srgbClr val="561C03"/>
                </a:solidFill>
              </a:rPr>
              <a:t>Ант </a:t>
            </a:r>
            <a:r>
              <a:rPr lang="ru-RU" sz="4000" b="1" i="1" dirty="0" err="1">
                <a:solidFill>
                  <a:srgbClr val="561C03"/>
                </a:solidFill>
              </a:rPr>
              <a:t>раха</a:t>
            </a:r>
            <a:r>
              <a:rPr lang="ru-RU" sz="4000" b="1" i="1" dirty="0">
                <a:solidFill>
                  <a:srgbClr val="561C03"/>
                </a:solidFill>
              </a:rPr>
              <a:t>ԓ ԓ</a:t>
            </a:r>
            <a:r>
              <a:rPr lang="ru-RU" sz="4000" b="1" i="1" dirty="0" err="1">
                <a:solidFill>
                  <a:srgbClr val="561C03"/>
                </a:solidFill>
              </a:rPr>
              <a:t>эты</a:t>
            </a:r>
            <a:r>
              <a:rPr lang="ru-RU" sz="4000" b="1" i="1" dirty="0">
                <a:solidFill>
                  <a:srgbClr val="561C03"/>
                </a:solidFill>
              </a:rPr>
              <a:t>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4000" b="1" i="1" dirty="0">
                <a:solidFill>
                  <a:srgbClr val="561C03"/>
                </a:solidFill>
              </a:rPr>
              <a:t>«Там </a:t>
            </a:r>
            <a:r>
              <a:rPr lang="ru-RU" sz="4000" b="1" i="1" dirty="0" err="1">
                <a:solidFill>
                  <a:srgbClr val="561C03"/>
                </a:solidFill>
              </a:rPr>
              <a:t>хуԓые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  <a:r>
              <a:rPr lang="ru-RU" sz="4000" b="1" i="1" dirty="0" err="1">
                <a:solidFill>
                  <a:srgbClr val="561C03"/>
                </a:solidFill>
              </a:rPr>
              <a:t>емаӈ</a:t>
            </a:r>
            <a:r>
              <a:rPr lang="ru-RU" sz="4000" b="1" i="1" dirty="0">
                <a:solidFill>
                  <a:srgbClr val="561C03"/>
                </a:solidFill>
              </a:rPr>
              <a:t>».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4000" b="1" i="1" dirty="0">
                <a:solidFill>
                  <a:srgbClr val="561C03"/>
                </a:solidFill>
              </a:rPr>
              <a:t>Т</a:t>
            </a:r>
            <a:r>
              <a:rPr lang="en-US" sz="4000" b="1" i="1" dirty="0">
                <a:solidFill>
                  <a:srgbClr val="561C03"/>
                </a:solidFill>
              </a:rPr>
              <a:t>ǝ</a:t>
            </a:r>
            <a:r>
              <a:rPr lang="ru-RU" sz="4000" b="1" i="1" dirty="0">
                <a:solidFill>
                  <a:srgbClr val="561C03"/>
                </a:solidFill>
              </a:rPr>
              <a:t>х </a:t>
            </a:r>
            <a:r>
              <a:rPr lang="ru-RU" sz="4000" b="1" i="1" dirty="0" err="1">
                <a:solidFill>
                  <a:srgbClr val="561C03"/>
                </a:solidFill>
              </a:rPr>
              <a:t>ёхн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  <a:r>
              <a:rPr lang="ru-RU" sz="4000" b="1" i="1" dirty="0" err="1">
                <a:solidFill>
                  <a:srgbClr val="561C03"/>
                </a:solidFill>
              </a:rPr>
              <a:t>порэсты</a:t>
            </a:r>
            <a:r>
              <a:rPr lang="ru-RU" sz="4000" b="1" i="1" dirty="0">
                <a:solidFill>
                  <a:srgbClr val="561C03"/>
                </a:solidFill>
              </a:rPr>
              <a:t> </a:t>
            </a:r>
            <a:r>
              <a:rPr lang="ru-RU" sz="4000" b="1" i="1" dirty="0" err="1">
                <a:solidFill>
                  <a:srgbClr val="561C03"/>
                </a:solidFill>
              </a:rPr>
              <a:t>хара</a:t>
            </a:r>
            <a:endParaRPr lang="ru-RU" sz="4000" b="1" i="1" dirty="0">
              <a:solidFill>
                <a:srgbClr val="561C03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Хуԓэм</a:t>
            </a:r>
            <a:r>
              <a:rPr lang="ru-RU" sz="4000" b="1" i="1" dirty="0">
                <a:solidFill>
                  <a:srgbClr val="561C03"/>
                </a:solidFill>
              </a:rPr>
              <a:t> ант т</a:t>
            </a:r>
            <a:r>
              <a:rPr lang="en-US" sz="4000" b="1" i="1" dirty="0">
                <a:solidFill>
                  <a:srgbClr val="561C03"/>
                </a:solidFill>
              </a:rPr>
              <a:t>ǝ</a:t>
            </a:r>
            <a:r>
              <a:rPr lang="ru-RU" sz="4000" b="1" i="1" dirty="0">
                <a:solidFill>
                  <a:srgbClr val="561C03"/>
                </a:solidFill>
              </a:rPr>
              <a:t>ԓы.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4000" b="1" i="1" dirty="0" err="1">
                <a:solidFill>
                  <a:srgbClr val="561C03"/>
                </a:solidFill>
              </a:rPr>
              <a:t>Маттэ</a:t>
            </a:r>
            <a:r>
              <a:rPr lang="ru-RU" sz="4000" b="1" i="1" dirty="0">
                <a:solidFill>
                  <a:srgbClr val="561C03"/>
                </a:solidFill>
              </a:rPr>
              <a:t> па: «Ем».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CC6897-4145-47F0-A7D1-DDDD68377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995" y="3271706"/>
            <a:ext cx="3094241" cy="30195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01076A-6A7F-46E1-A8DF-F65FBE1177B0}"/>
              </a:ext>
            </a:extLst>
          </p:cNvPr>
          <p:cNvSpPr txBox="1"/>
          <p:nvPr/>
        </p:nvSpPr>
        <p:spPr>
          <a:xfrm>
            <a:off x="8665828" y="364920"/>
            <a:ext cx="2516696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1600" b="1" i="1" dirty="0" err="1">
                <a:solidFill>
                  <a:srgbClr val="561C03"/>
                </a:solidFill>
              </a:rPr>
              <a:t>Симась</a:t>
            </a:r>
            <a:r>
              <a:rPr lang="ru-RU" sz="1600" b="1" i="1" dirty="0">
                <a:solidFill>
                  <a:srgbClr val="561C03"/>
                </a:solidFill>
              </a:rPr>
              <a:t> си </a:t>
            </a:r>
            <a:r>
              <a:rPr lang="ru-RU" sz="1600" b="1" i="1" dirty="0" err="1">
                <a:solidFill>
                  <a:srgbClr val="561C03"/>
                </a:solidFill>
              </a:rPr>
              <a:t>ма</a:t>
            </a:r>
            <a:endParaRPr lang="ru-RU" sz="1600" b="1" i="1" dirty="0">
              <a:solidFill>
                <a:srgbClr val="561C03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i="1" dirty="0">
                <a:solidFill>
                  <a:srgbClr val="561C03"/>
                </a:solidFill>
              </a:rPr>
              <a:t>В</a:t>
            </a:r>
            <a:r>
              <a:rPr lang="en-US" sz="1600" b="1" i="1" dirty="0">
                <a:solidFill>
                  <a:srgbClr val="561C03"/>
                </a:solidFill>
              </a:rPr>
              <a:t>ǝ</a:t>
            </a:r>
            <a:r>
              <a:rPr lang="ru-RU" sz="1600" b="1" i="1" dirty="0">
                <a:solidFill>
                  <a:srgbClr val="561C03"/>
                </a:solidFill>
              </a:rPr>
              <a:t>н Сорт </a:t>
            </a:r>
            <a:r>
              <a:rPr lang="ru-RU" sz="1600" b="1" i="1" dirty="0" err="1">
                <a:solidFill>
                  <a:srgbClr val="561C03"/>
                </a:solidFill>
              </a:rPr>
              <a:t>ху</a:t>
            </a:r>
            <a:r>
              <a:rPr lang="ru-RU" sz="1600" b="1" i="1" dirty="0">
                <a:solidFill>
                  <a:srgbClr val="561C03"/>
                </a:solidFill>
              </a:rPr>
              <a:t>ԓ </a:t>
            </a:r>
            <a:r>
              <a:rPr lang="ru-RU" sz="1600" b="1" i="1" dirty="0" err="1">
                <a:solidFill>
                  <a:srgbClr val="561C03"/>
                </a:solidFill>
              </a:rPr>
              <a:t>ики</a:t>
            </a:r>
            <a:r>
              <a:rPr lang="ru-RU" sz="1600" b="1" i="1" dirty="0">
                <a:solidFill>
                  <a:srgbClr val="561C03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ru-RU" sz="1600" b="1" i="1" dirty="0">
                <a:solidFill>
                  <a:srgbClr val="561C03"/>
                </a:solidFill>
              </a:rPr>
              <a:t>Т</a:t>
            </a:r>
            <a:r>
              <a:rPr lang="en-US" sz="1600" b="1" i="1" dirty="0">
                <a:solidFill>
                  <a:srgbClr val="561C03"/>
                </a:solidFill>
              </a:rPr>
              <a:t>ǝ</a:t>
            </a:r>
            <a:r>
              <a:rPr lang="ru-RU" sz="1600" b="1" i="1" dirty="0">
                <a:solidFill>
                  <a:srgbClr val="561C03"/>
                </a:solidFill>
              </a:rPr>
              <a:t>п </a:t>
            </a:r>
            <a:r>
              <a:rPr lang="ru-RU" sz="1600" b="1" i="1" dirty="0" err="1">
                <a:solidFill>
                  <a:srgbClr val="561C03"/>
                </a:solidFill>
              </a:rPr>
              <a:t>хуԓыем</a:t>
            </a:r>
            <a:r>
              <a:rPr lang="ru-RU" sz="1600" b="1" i="1" dirty="0">
                <a:solidFill>
                  <a:srgbClr val="561C03"/>
                </a:solidFill>
              </a:rPr>
              <a:t> </a:t>
            </a:r>
            <a:r>
              <a:rPr lang="ru-RU" sz="1600" b="1" i="1" dirty="0" err="1">
                <a:solidFill>
                  <a:srgbClr val="561C03"/>
                </a:solidFill>
              </a:rPr>
              <a:t>эпԓаӈ</a:t>
            </a:r>
            <a:r>
              <a:rPr lang="ru-RU" sz="1600" b="1" i="1" dirty="0">
                <a:solidFill>
                  <a:srgbClr val="561C03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ru-RU" sz="1600" b="1" i="1" dirty="0">
                <a:solidFill>
                  <a:srgbClr val="561C03"/>
                </a:solidFill>
              </a:rPr>
              <a:t>Ԓ</a:t>
            </a:r>
            <a:r>
              <a:rPr lang="ru-RU" sz="1600" b="1" i="1" dirty="0" err="1">
                <a:solidFill>
                  <a:srgbClr val="561C03"/>
                </a:solidFill>
              </a:rPr>
              <a:t>ытпием</a:t>
            </a:r>
            <a:r>
              <a:rPr lang="ru-RU" sz="1600" b="1" i="1" dirty="0">
                <a:solidFill>
                  <a:srgbClr val="561C03"/>
                </a:solidFill>
              </a:rPr>
              <a:t> </a:t>
            </a:r>
            <a:r>
              <a:rPr lang="ru-RU" sz="1600" b="1" i="1" dirty="0" err="1">
                <a:solidFill>
                  <a:srgbClr val="561C03"/>
                </a:solidFill>
              </a:rPr>
              <a:t>нямак</a:t>
            </a:r>
            <a:r>
              <a:rPr lang="ru-RU" sz="1600" b="1" i="1" dirty="0">
                <a:solidFill>
                  <a:srgbClr val="561C03"/>
                </a:solidFill>
              </a:rPr>
              <a:t>,</a:t>
            </a:r>
          </a:p>
          <a:p>
            <a:pPr>
              <a:spcBef>
                <a:spcPts val="600"/>
              </a:spcBef>
            </a:pPr>
            <a:r>
              <a:rPr lang="ru-RU" sz="1600" b="1" i="1" dirty="0" err="1">
                <a:solidFill>
                  <a:srgbClr val="561C03"/>
                </a:solidFill>
              </a:rPr>
              <a:t>Моньсь</a:t>
            </a:r>
            <a:r>
              <a:rPr lang="ru-RU" sz="1600" b="1" i="1" dirty="0">
                <a:solidFill>
                  <a:srgbClr val="561C03"/>
                </a:solidFill>
              </a:rPr>
              <a:t> </a:t>
            </a:r>
            <a:r>
              <a:rPr lang="ru-RU" sz="1600" b="1" i="1" dirty="0" err="1">
                <a:solidFill>
                  <a:srgbClr val="561C03"/>
                </a:solidFill>
              </a:rPr>
              <a:t>хуся</a:t>
            </a:r>
            <a:r>
              <a:rPr lang="ru-RU" sz="1600" b="1" i="1" dirty="0">
                <a:solidFill>
                  <a:srgbClr val="561C03"/>
                </a:solidFill>
              </a:rPr>
              <a:t> </a:t>
            </a:r>
            <a:r>
              <a:rPr lang="ru-RU" sz="1600" b="1" i="1" dirty="0" err="1">
                <a:solidFill>
                  <a:srgbClr val="561C03"/>
                </a:solidFill>
              </a:rPr>
              <a:t>муй</a:t>
            </a:r>
            <a:r>
              <a:rPr lang="ru-RU" sz="1600" b="1" i="1" dirty="0">
                <a:solidFill>
                  <a:srgbClr val="561C03"/>
                </a:solidFill>
              </a:rPr>
              <a:t> вер –</a:t>
            </a:r>
          </a:p>
          <a:p>
            <a:pPr>
              <a:spcBef>
                <a:spcPts val="600"/>
              </a:spcBef>
            </a:pPr>
            <a:r>
              <a:rPr lang="ru-RU" sz="1600" b="1" i="1" dirty="0" err="1">
                <a:solidFill>
                  <a:srgbClr val="561C03"/>
                </a:solidFill>
              </a:rPr>
              <a:t>Самаӈа</a:t>
            </a:r>
            <a:r>
              <a:rPr lang="ru-RU" sz="1600" b="1" i="1" dirty="0">
                <a:solidFill>
                  <a:srgbClr val="561C03"/>
                </a:solidFill>
              </a:rPr>
              <a:t> ԓ</a:t>
            </a:r>
            <a:r>
              <a:rPr lang="ru-RU" sz="1600" b="1" i="1" dirty="0" err="1">
                <a:solidFill>
                  <a:srgbClr val="561C03"/>
                </a:solidFill>
              </a:rPr>
              <a:t>эԓы</a:t>
            </a:r>
            <a:endParaRPr lang="ru-RU" sz="1600" b="1" i="1" dirty="0">
              <a:solidFill>
                <a:srgbClr val="561C03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600" b="1" i="1" dirty="0" err="1">
                <a:solidFill>
                  <a:srgbClr val="561C03"/>
                </a:solidFill>
              </a:rPr>
              <a:t>Ма</a:t>
            </a:r>
            <a:r>
              <a:rPr lang="ru-RU" sz="1600" b="1" i="1" dirty="0">
                <a:solidFill>
                  <a:srgbClr val="561C03"/>
                </a:solidFill>
              </a:rPr>
              <a:t> </a:t>
            </a:r>
            <a:r>
              <a:rPr lang="ru-RU" sz="1600" b="1" i="1" dirty="0" err="1">
                <a:solidFill>
                  <a:srgbClr val="561C03"/>
                </a:solidFill>
              </a:rPr>
              <a:t>хуԓыем</a:t>
            </a:r>
            <a:r>
              <a:rPr lang="ru-RU" sz="1600" b="1" i="1" dirty="0">
                <a:solidFill>
                  <a:srgbClr val="561C03"/>
                </a:solidFill>
              </a:rPr>
              <a:t> па</a:t>
            </a:r>
          </a:p>
          <a:p>
            <a:pPr>
              <a:spcBef>
                <a:spcPts val="600"/>
              </a:spcBef>
            </a:pPr>
            <a:r>
              <a:rPr lang="ru-RU" sz="1600" b="1" i="1" dirty="0" err="1">
                <a:solidFill>
                  <a:srgbClr val="561C03"/>
                </a:solidFill>
              </a:rPr>
              <a:t>Ма</a:t>
            </a:r>
            <a:r>
              <a:rPr lang="ru-RU" sz="1600" b="1" i="1" dirty="0">
                <a:solidFill>
                  <a:srgbClr val="561C03"/>
                </a:solidFill>
              </a:rPr>
              <a:t> ԓ</a:t>
            </a:r>
            <a:r>
              <a:rPr lang="ru-RU" sz="1600" b="1" i="1" dirty="0" err="1">
                <a:solidFill>
                  <a:srgbClr val="561C03"/>
                </a:solidFill>
              </a:rPr>
              <a:t>ытпием</a:t>
            </a:r>
            <a:r>
              <a:rPr lang="ru-RU" sz="1600" b="1" i="1" dirty="0">
                <a:solidFill>
                  <a:srgbClr val="561C03"/>
                </a:solidFill>
              </a:rPr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E1ECA0-BF9F-4F5D-A158-23655D63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" y="419943"/>
            <a:ext cx="75597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05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6" y="864841"/>
            <a:ext cx="8918799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Выводы: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954422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C9EAA-F162-4209-9023-BCDA740219EF}"/>
              </a:ext>
            </a:extLst>
          </p:cNvPr>
          <p:cNvSpPr txBox="1"/>
          <p:nvPr/>
        </p:nvSpPr>
        <p:spPr>
          <a:xfrm>
            <a:off x="810883" y="1475117"/>
            <a:ext cx="1042070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561C03"/>
                </a:solidFill>
                <a:cs typeface="Arial" panose="020B0604020202020204" pitchFamily="34" charset="0"/>
              </a:rPr>
              <a:t>Происхождение многих игр с косточками животных, как отмечают многие исследователи, берёт своё начало в ритуально-обрядовой деятельности. Наиболее наглядно это видно на примере игры «Бери и помни».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2000" b="1" dirty="0">
              <a:solidFill>
                <a:srgbClr val="561C03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561C03"/>
                </a:solidFill>
                <a:cs typeface="Arial" panose="020B0604020202020204" pitchFamily="34" charset="0"/>
              </a:rPr>
              <a:t>Предлогом для рассказывания сказок служат игровые моменты во время трапезы, также являющиеся древним обычаем, объяснение которого дает мифология обско-угорских народов.</a:t>
            </a:r>
          </a:p>
          <a:p>
            <a:pPr algn="just"/>
            <a:endParaRPr lang="ru-RU" sz="2000" b="1" dirty="0">
              <a:solidFill>
                <a:srgbClr val="561C03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561C03"/>
                </a:solidFill>
                <a:cs typeface="Arial" panose="020B0604020202020204" pitchFamily="34" charset="0"/>
              </a:rPr>
              <a:t>Особое место среди рассмотренных игр с косточками и другими роговидными материалами занимает игра-сказка «Голова щуки». Данная забава является древним угорским наследием, общим для всех групп </a:t>
            </a:r>
            <a:r>
              <a:rPr lang="ru-RU" sz="2000" b="1" dirty="0" err="1">
                <a:solidFill>
                  <a:srgbClr val="561C03"/>
                </a:solidFill>
                <a:cs typeface="Arial" panose="020B0604020202020204" pitchFamily="34" charset="0"/>
              </a:rPr>
              <a:t>хантов</a:t>
            </a:r>
            <a:r>
              <a:rPr lang="ru-RU" sz="2000" b="1" dirty="0">
                <a:solidFill>
                  <a:srgbClr val="561C03"/>
                </a:solidFill>
                <a:cs typeface="Arial" panose="020B0604020202020204" pitchFamily="34" charset="0"/>
              </a:rPr>
              <a:t> и манси. Исключение составляют роды, происходящие от ненцев, где образ щуки табуируется. Ценность этой игры в том, что в ней увязываются между собой основные мифологические сюжеты, бытующие у этих народов. Она позволяет в лёгкой и непринуждённой форме познакомить детей с традиционным мировоззрением и фольклором своего народа.</a:t>
            </a:r>
          </a:p>
        </p:txBody>
      </p:sp>
    </p:spTree>
    <p:extLst>
      <p:ext uri="{BB962C8B-B14F-4D97-AF65-F5344CB8AC3E}">
        <p14:creationId xmlns:p14="http://schemas.microsoft.com/office/powerpoint/2010/main" val="2573869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9E09A0-BF4A-4ABA-A38B-106537208F5A}"/>
              </a:ext>
            </a:extLst>
          </p:cNvPr>
          <p:cNvSpPr/>
          <p:nvPr/>
        </p:nvSpPr>
        <p:spPr>
          <a:xfrm>
            <a:off x="0" y="3240417"/>
            <a:ext cx="12192000" cy="1607628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BA2CA85-AAF1-4445-966A-6E6C9382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0522"/>
            <a:ext cx="10515600" cy="82741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297722-DAA4-4825-B0F6-17E184DA58B8}"/>
              </a:ext>
            </a:extLst>
          </p:cNvPr>
          <p:cNvSpPr/>
          <p:nvPr/>
        </p:nvSpPr>
        <p:spPr>
          <a:xfrm>
            <a:off x="-28575" y="954422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255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1629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1. </a:t>
            </a:r>
            <a:r>
              <a:rPr lang="ru-RU" sz="2000" b="1" dirty="0">
                <a:solidFill>
                  <a:srgbClr val="561C03"/>
                </a:solidFill>
                <a:latin typeface="Arial Black" panose="020B0A04020102020204" pitchFamily="34" charset="0"/>
              </a:rPr>
              <a:t>Трапезные игры как направление  в игровой культуре обских </a:t>
            </a:r>
            <a:r>
              <a:rPr lang="ru-RU" sz="20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угров</a:t>
            </a:r>
            <a:r>
              <a:rPr lang="ru-RU" sz="2000" b="1" dirty="0">
                <a:solidFill>
                  <a:srgbClr val="561C03"/>
                </a:solidFill>
                <a:latin typeface="Arial Black" panose="020B0A04020102020204" pitchFamily="34" charset="0"/>
              </a:rPr>
              <a:t> и их изучение</a:t>
            </a:r>
            <a:endParaRPr lang="ru-RU" sz="20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26A87E-E6F2-49CA-96C9-D8AE8AA57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38" y="2815126"/>
            <a:ext cx="2616638" cy="26996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425CCB-5B30-4949-89A0-1E162F92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1953575"/>
            <a:ext cx="1735261" cy="35611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39409B-C5BC-4182-A3E3-6667BD24B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86437" y="1942568"/>
            <a:ext cx="725720" cy="6697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060829-2A03-4AEE-9C8C-7787EFDC0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81" y="1727944"/>
            <a:ext cx="2997588" cy="3775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E8A387-BC30-4DA9-933A-A7237D90ACFD}"/>
              </a:ext>
            </a:extLst>
          </p:cNvPr>
          <p:cNvSpPr txBox="1"/>
          <p:nvPr/>
        </p:nvSpPr>
        <p:spPr>
          <a:xfrm>
            <a:off x="838201" y="5644915"/>
            <a:ext cx="5119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Коллекция учителя </a:t>
            </a:r>
            <a:r>
              <a:rPr lang="ru-RU" dirty="0" err="1">
                <a:solidFill>
                  <a:srgbClr val="561C03"/>
                </a:solidFill>
                <a:cs typeface="Calibri" panose="020F0502020204030204" pitchFamily="34" charset="0"/>
              </a:rPr>
              <a:t>Няксимвольской</a:t>
            </a: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 СОШ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Н.К. </a:t>
            </a:r>
            <a:r>
              <a:rPr lang="ru-RU" dirty="0" err="1">
                <a:solidFill>
                  <a:srgbClr val="561C03"/>
                </a:solidFill>
                <a:cs typeface="Calibri" panose="020F0502020204030204" pitchFamily="34" charset="0"/>
              </a:rPr>
              <a:t>Тасмановой</a:t>
            </a: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CE553-21EB-41B9-B581-5CFBBB22C06F}"/>
              </a:ext>
            </a:extLst>
          </p:cNvPr>
          <p:cNvSpPr txBox="1"/>
          <p:nvPr/>
        </p:nvSpPr>
        <p:spPr>
          <a:xfrm>
            <a:off x="6588910" y="5644914"/>
            <a:ext cx="3346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561C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Н.К. </a:t>
            </a:r>
            <a:r>
              <a:rPr lang="ru-RU" sz="1800" dirty="0" err="1">
                <a:solidFill>
                  <a:srgbClr val="561C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Тасманова</a:t>
            </a:r>
            <a:r>
              <a:rPr lang="ru-RU" sz="1800" dirty="0">
                <a:solidFill>
                  <a:srgbClr val="561C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п. </a:t>
            </a:r>
            <a:r>
              <a:rPr lang="ru-RU" sz="1800" dirty="0" err="1">
                <a:solidFill>
                  <a:srgbClr val="561C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Няксимволь</a:t>
            </a:r>
            <a:endParaRPr lang="ru-RU" dirty="0">
              <a:solidFill>
                <a:srgbClr val="561C0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800" dirty="0">
                <a:solidFill>
                  <a:srgbClr val="561C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Берёзовского района, 2019 г.</a:t>
            </a:r>
          </a:p>
        </p:txBody>
      </p:sp>
    </p:spTree>
    <p:extLst>
      <p:ext uri="{BB962C8B-B14F-4D97-AF65-F5344CB8AC3E}">
        <p14:creationId xmlns:p14="http://schemas.microsoft.com/office/powerpoint/2010/main" val="2305800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097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2. Игра на развитие памяти «Бери и помни»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8A387-BC30-4DA9-933A-A7237D90ACFD}"/>
              </a:ext>
            </a:extLst>
          </p:cNvPr>
          <p:cNvSpPr txBox="1"/>
          <p:nvPr/>
        </p:nvSpPr>
        <p:spPr>
          <a:xfrm>
            <a:off x="838200" y="1557338"/>
            <a:ext cx="71913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561C03"/>
                </a:solidFill>
                <a:cs typeface="Calibri" panose="020F0502020204030204" pitchFamily="34" charset="0"/>
              </a:rPr>
              <a:t>1 этап </a:t>
            </a: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(начинается во время трапезы)</a:t>
            </a:r>
          </a:p>
          <a:p>
            <a:pPr marL="0" indent="0">
              <a:lnSpc>
                <a:spcPct val="100000"/>
              </a:lnSpc>
              <a:buNone/>
            </a:pPr>
            <a:endParaRPr lang="ru-RU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Когда ели мясо утки или другой водоплавающей и боровой дичи, то кому-то попадалась ключица (вилочка, вилочковая косточка).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Обладатель вилочковой косточки предлагает одному из едоков сыграть с ним.</a:t>
            </a:r>
          </a:p>
        </p:txBody>
      </p:sp>
      <p:pic>
        <p:nvPicPr>
          <p:cNvPr id="13" name="Объект 5">
            <a:extLst>
              <a:ext uri="{FF2B5EF4-FFF2-40B4-BE49-F238E27FC236}">
                <a16:creationId xmlns:a16="http://schemas.microsoft.com/office/drawing/2014/main" id="{25F5F85C-E28E-4232-9EA5-BED36A3C3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805" y="1237196"/>
            <a:ext cx="3763761" cy="20350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C347E6-8CEF-4AB2-B570-E11C048DEB56}"/>
              </a:ext>
            </a:extLst>
          </p:cNvPr>
          <p:cNvSpPr txBox="1"/>
          <p:nvPr/>
        </p:nvSpPr>
        <p:spPr>
          <a:xfrm>
            <a:off x="838200" y="3585714"/>
            <a:ext cx="10515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Игроки загадывают и озвучивают каждый своё желание, которое в случае победы должен выполнить соперник, а также определяют срок игры, в течение которого необходимо отыграться, иногда назначают игру без срока.</a:t>
            </a:r>
          </a:p>
          <a:p>
            <a:pPr marL="0" indent="0">
              <a:lnSpc>
                <a:spcPct val="100000"/>
              </a:lnSpc>
              <a:buNone/>
            </a:pPr>
            <a:endParaRPr lang="ru-RU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Игра начинается с момента, когда каждый игрок берётся пальцем за один из кончиков косточки и тянет каждый в свою сторону, – и она переламывается. </a:t>
            </a:r>
          </a:p>
          <a:p>
            <a:pPr marL="0" indent="0">
              <a:lnSpc>
                <a:spcPct val="100000"/>
              </a:lnSpc>
              <a:buNone/>
            </a:pPr>
            <a:endParaRPr lang="ru-RU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У кого в руках оказывается </a:t>
            </a:r>
            <a:r>
              <a:rPr lang="ru-RU" dirty="0" err="1">
                <a:solidFill>
                  <a:srgbClr val="561C03"/>
                </a:solidFill>
                <a:cs typeface="Calibri" panose="020F0502020204030204" pitchFamily="34" charset="0"/>
              </a:rPr>
              <a:t>бóльшая</a:t>
            </a: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 часть ключичной косточки с серединкой, тот условно считается победителем, получая преимущество над другим игроком, который должен отыграться в течение назначенного срока.</a:t>
            </a:r>
          </a:p>
        </p:txBody>
      </p:sp>
    </p:spTree>
    <p:extLst>
      <p:ext uri="{BB962C8B-B14F-4D97-AF65-F5344CB8AC3E}">
        <p14:creationId xmlns:p14="http://schemas.microsoft.com/office/powerpoint/2010/main" val="342818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097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2. Игра на развитие памяти «Бери и помни»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347E6-8CEF-4AB2-B570-E11C048DEB56}"/>
              </a:ext>
            </a:extLst>
          </p:cNvPr>
          <p:cNvSpPr txBox="1"/>
          <p:nvPr/>
        </p:nvSpPr>
        <p:spPr>
          <a:xfrm>
            <a:off x="838200" y="1571176"/>
            <a:ext cx="105156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561C03"/>
                </a:solidFill>
                <a:cs typeface="Calibri" panose="020F0502020204030204" pitchFamily="34" charset="0"/>
              </a:rPr>
              <a:t>2 этап </a:t>
            </a: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(проходит обычно за пределами трапезы)</a:t>
            </a:r>
          </a:p>
          <a:p>
            <a:pPr marL="0" indent="0">
              <a:lnSpc>
                <a:spcPct val="100000"/>
              </a:lnSpc>
              <a:buNone/>
            </a:pPr>
            <a:endParaRPr lang="ru-RU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Основное правило игры – ничего не брать из рук противника или брать, но со словами: «Беру и помню» или просто «Помню». Если противник возьмёт предмет из рук соперника и забудет произнести при этом требуемые слова, то он проиграл. Тот же, кто выиграл, говорит после вручения предмета: «Бери и помни».</a:t>
            </a:r>
          </a:p>
          <a:p>
            <a:pPr marL="0" indent="0">
              <a:lnSpc>
                <a:spcPct val="100000"/>
              </a:lnSpc>
              <a:buNone/>
            </a:pPr>
            <a:endParaRPr lang="ru-RU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Излюбленный приём в начале игры – вручить противнику свою часть ключичной косточки непосредственно после того, как игроки её переломили. Для многих неопытных игроков, забывшихся в этот момент, игра тут же заканчивается. Опытные же игроки состязаются годами: «Через несколько лет могли обдурить. Это если, например, на кону важенка1 была».</a:t>
            </a:r>
          </a:p>
          <a:p>
            <a:pPr marL="0" indent="0">
              <a:lnSpc>
                <a:spcPct val="100000"/>
              </a:lnSpc>
              <a:buNone/>
            </a:pPr>
            <a:endParaRPr lang="ru-RU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Если игра назначена на определённый срок, в течение которого ни один из игроков не смог «одолеть» противника, то победителем становится тот, у кого на начальном этапе игры была </a:t>
            </a:r>
            <a:r>
              <a:rPr lang="ru-RU" dirty="0" err="1">
                <a:solidFill>
                  <a:srgbClr val="561C03"/>
                </a:solidFill>
                <a:cs typeface="Calibri" panose="020F0502020204030204" pitchFamily="34" charset="0"/>
              </a:rPr>
              <a:t>бóльшая</a:t>
            </a:r>
            <a:r>
              <a:rPr lang="ru-RU" dirty="0">
                <a:solidFill>
                  <a:srgbClr val="561C03"/>
                </a:solidFill>
                <a:cs typeface="Calibri" panose="020F0502020204030204" pitchFamily="34" charset="0"/>
              </a:rPr>
              <a:t> часть ключичной косточки.</a:t>
            </a:r>
          </a:p>
        </p:txBody>
      </p:sp>
    </p:spTree>
    <p:extLst>
      <p:ext uri="{BB962C8B-B14F-4D97-AF65-F5344CB8AC3E}">
        <p14:creationId xmlns:p14="http://schemas.microsoft.com/office/powerpoint/2010/main" val="2501508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097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2. Игра на развитие памяти «Бери и помни»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347E6-8CEF-4AB2-B570-E11C048DEB56}"/>
              </a:ext>
            </a:extLst>
          </p:cNvPr>
          <p:cNvSpPr txBox="1"/>
          <p:nvPr/>
        </p:nvSpPr>
        <p:spPr>
          <a:xfrm>
            <a:off x="838200" y="2256976"/>
            <a:ext cx="63389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У </a:t>
            </a:r>
            <a:r>
              <a:rPr lang="ru-RU" sz="2000" b="1" dirty="0" err="1">
                <a:solidFill>
                  <a:srgbClr val="561C03"/>
                </a:solidFill>
                <a:cs typeface="Calibri" panose="020F0502020204030204" pitchFamily="34" charset="0"/>
              </a:rPr>
              <a:t>верхнесосьвинских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561C03"/>
                </a:solidFill>
                <a:cs typeface="Calibri" panose="020F0502020204030204" pitchFamily="34" charset="0"/>
              </a:rPr>
              <a:t>манси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 с помощью «вилочковая» косточка </a:t>
            </a:r>
            <a:r>
              <a:rPr lang="ru-RU" sz="2000" b="1" dirty="0">
                <a:solidFill>
                  <a:srgbClr val="561C03"/>
                </a:solidFill>
                <a:cs typeface="Calibri" panose="020F0502020204030204" pitchFamily="34" charset="0"/>
              </a:rPr>
              <a:t>глухаря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 (эта косточка крепче утиной) выступает в качестве </a:t>
            </a:r>
            <a:r>
              <a:rPr lang="ru-RU" sz="2000" b="1" dirty="0">
                <a:solidFill>
                  <a:srgbClr val="561C03"/>
                </a:solidFill>
                <a:cs typeface="Calibri" panose="020F0502020204030204" pitchFamily="34" charset="0"/>
              </a:rPr>
              <a:t>жребия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. Например, могут сказать: «Если проиграю, то ночью пойду купаться». Или решают так: кто проиграет, тот выполняет определенную работу.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ED356-E393-4D1C-B1ED-42D323241FC2}"/>
              </a:ext>
            </a:extLst>
          </p:cNvPr>
          <p:cNvSpPr txBox="1"/>
          <p:nvPr/>
        </p:nvSpPr>
        <p:spPr>
          <a:xfrm>
            <a:off x="838200" y="1572696"/>
            <a:ext cx="6107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  <a:latin typeface="Arial Black" panose="020B0A04020102020204" pitchFamily="34" charset="0"/>
              </a:rPr>
              <a:t>Другие варианты игры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D0A4B0-1F9E-431A-8E69-8346A3DA4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009" y="2323403"/>
            <a:ext cx="3214207" cy="17164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DD06AE-5455-447E-A7A2-87A2AB2CF37D}"/>
              </a:ext>
            </a:extLst>
          </p:cNvPr>
          <p:cNvSpPr txBox="1"/>
          <p:nvPr/>
        </p:nvSpPr>
        <p:spPr>
          <a:xfrm>
            <a:off x="838200" y="4191474"/>
            <a:ext cx="100479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У </a:t>
            </a:r>
            <a:r>
              <a:rPr lang="ru-RU" sz="2000" b="1" dirty="0">
                <a:solidFill>
                  <a:srgbClr val="561C03"/>
                </a:solidFill>
                <a:cs typeface="Calibri" panose="020F0502020204030204" pitchFamily="34" charset="0"/>
              </a:rPr>
              <a:t>приуральских ханты 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бытует игра-</a:t>
            </a:r>
            <a:r>
              <a:rPr lang="ru-RU" sz="2000" b="1" dirty="0">
                <a:solidFill>
                  <a:srgbClr val="561C03"/>
                </a:solidFill>
                <a:cs typeface="Calibri" panose="020F0502020204030204" pitchFamily="34" charset="0"/>
              </a:rPr>
              <a:t>гадание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, с помощью которой определяют, кто из двух людей в ближайший период времени будет «более везучим». Берут ключичную косточку </a:t>
            </a:r>
            <a:r>
              <a:rPr lang="ru-RU" sz="2000" b="1" dirty="0">
                <a:solidFill>
                  <a:srgbClr val="561C03"/>
                </a:solidFill>
                <a:cs typeface="Calibri" panose="020F0502020204030204" pitchFamily="34" charset="0"/>
              </a:rPr>
              <a:t>куропатки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, в центре которой есть выраженный костный отросток – как небольшой «парус». Два человека должны взяться за эту косточку и переломить её. У кого оказывается кусочек кости с «парусом» – тот считается удачливым.</a:t>
            </a:r>
          </a:p>
        </p:txBody>
      </p:sp>
    </p:spTree>
    <p:extLst>
      <p:ext uri="{BB962C8B-B14F-4D97-AF65-F5344CB8AC3E}">
        <p14:creationId xmlns:p14="http://schemas.microsoft.com/office/powerpoint/2010/main" val="3176761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0709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3. Происхождение игры «Бери и помни» и её аналоги у других народов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0" y="623482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347E6-8CEF-4AB2-B570-E11C048DEB56}"/>
              </a:ext>
            </a:extLst>
          </p:cNvPr>
          <p:cNvSpPr txBox="1"/>
          <p:nvPr/>
        </p:nvSpPr>
        <p:spPr>
          <a:xfrm>
            <a:off x="838200" y="1418736"/>
            <a:ext cx="61584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b="1" dirty="0" err="1">
                <a:solidFill>
                  <a:srgbClr val="561C03"/>
                </a:solidFill>
                <a:cs typeface="Calibri" panose="020F0502020204030204" pitchFamily="34" charset="0"/>
              </a:rPr>
              <a:t>Этру́ски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 (итал. </a:t>
            </a:r>
            <a:r>
              <a:rPr lang="ru-RU" sz="2000" dirty="0" err="1">
                <a:solidFill>
                  <a:srgbClr val="561C03"/>
                </a:solidFill>
                <a:cs typeface="Calibri" panose="020F0502020204030204" pitchFamily="34" charset="0"/>
              </a:rPr>
              <a:t>Etruschi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, лат. </a:t>
            </a:r>
            <a:r>
              <a:rPr lang="ru-RU" sz="2000" dirty="0" err="1">
                <a:solidFill>
                  <a:srgbClr val="561C03"/>
                </a:solidFill>
                <a:cs typeface="Calibri" panose="020F0502020204030204" pitchFamily="34" charset="0"/>
              </a:rPr>
              <a:t>Etrusci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rgbClr val="561C03"/>
                </a:solidFill>
                <a:cs typeface="Calibri" panose="020F0502020204030204" pitchFamily="34" charset="0"/>
              </a:rPr>
              <a:t>Tusci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, др.-греч. </a:t>
            </a:r>
            <a:r>
              <a:rPr lang="ru-RU" sz="2000" dirty="0" err="1">
                <a:solidFill>
                  <a:srgbClr val="561C03"/>
                </a:solidFill>
                <a:cs typeface="Calibri" panose="020F0502020204030204" pitchFamily="34" charset="0"/>
              </a:rPr>
              <a:t>τυρσηνοί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rgbClr val="561C03"/>
                </a:solidFill>
                <a:cs typeface="Calibri" panose="020F0502020204030204" pitchFamily="34" charset="0"/>
              </a:rPr>
              <a:t>τυρρηνοί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rgbClr val="561C03"/>
                </a:solidFill>
                <a:cs typeface="Calibri" panose="020F0502020204030204" pitchFamily="34" charset="0"/>
              </a:rPr>
              <a:t>самоназв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. </a:t>
            </a:r>
            <a:r>
              <a:rPr lang="ru-RU" sz="2000" dirty="0" err="1">
                <a:solidFill>
                  <a:srgbClr val="561C03"/>
                </a:solidFill>
                <a:cs typeface="Calibri" panose="020F0502020204030204" pitchFamily="34" charset="0"/>
              </a:rPr>
              <a:t>Rasenna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rgbClr val="561C03"/>
                </a:solidFill>
                <a:cs typeface="Calibri" panose="020F0502020204030204" pitchFamily="34" charset="0"/>
              </a:rPr>
              <a:t>Raśna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) — древняя цивилизация, населявшая в </a:t>
            </a:r>
            <a:r>
              <a:rPr lang="ru-RU" sz="2000" b="1" dirty="0">
                <a:solidFill>
                  <a:srgbClr val="561C03"/>
                </a:solidFill>
                <a:cs typeface="Calibri" panose="020F0502020204030204" pitchFamily="34" charset="0"/>
              </a:rPr>
              <a:t>I тысячелетии до н. э. 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северо-запад Апеннинского полуострова (область — древняя Этрурия, современная Тоскана) между реками Арно и Тибром и создавшая развитую культуру, предшествовавшую римской и оказавшую на неё большое влияние.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D505BA1-D56D-46B5-A416-FAB170DDE96E}"/>
              </a:ext>
            </a:extLst>
          </p:cNvPr>
          <p:cNvSpPr/>
          <p:nvPr/>
        </p:nvSpPr>
        <p:spPr>
          <a:xfrm>
            <a:off x="909636" y="4197159"/>
            <a:ext cx="6015607" cy="2181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Этруски считали, что птицы выполняют роль своеобразных оракулов. Забивая курицу, они высушивали "вилочку" и сохраняли ее в качестве талисмана, приписывая ему чудодейственные свойства. 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Те, кому косточки не доставались, могли "одолжить" ее, 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загадать желание и легонько ею постучать.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(по источникам </a:t>
            </a:r>
            <a:r>
              <a:rPr lang="en-US" dirty="0">
                <a:solidFill>
                  <a:srgbClr val="002060"/>
                </a:solidFill>
              </a:rPr>
              <a:t>VIII</a:t>
            </a:r>
            <a:r>
              <a:rPr lang="ru-RU" dirty="0">
                <a:solidFill>
                  <a:srgbClr val="002060"/>
                </a:solidFill>
              </a:rPr>
              <a:t> в до н.э.)</a:t>
            </a:r>
          </a:p>
        </p:txBody>
      </p:sp>
      <p:pic>
        <p:nvPicPr>
          <p:cNvPr id="12" name="Объект 5">
            <a:extLst>
              <a:ext uri="{FF2B5EF4-FFF2-40B4-BE49-F238E27FC236}">
                <a16:creationId xmlns:a16="http://schemas.microsoft.com/office/drawing/2014/main" id="{27EBE212-0C48-42F7-8AA4-9D4CA304F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983" y="1418736"/>
            <a:ext cx="4016817" cy="49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19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8745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В англосаксонской культуре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0" y="623482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347E6-8CEF-4AB2-B570-E11C048DEB56}"/>
              </a:ext>
            </a:extLst>
          </p:cNvPr>
          <p:cNvSpPr txBox="1"/>
          <p:nvPr/>
        </p:nvSpPr>
        <p:spPr>
          <a:xfrm>
            <a:off x="838199" y="1418736"/>
            <a:ext cx="691991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Вилочку (англ. </a:t>
            </a:r>
            <a:r>
              <a:rPr lang="ru-RU" sz="1600" i="1" dirty="0" err="1">
                <a:solidFill>
                  <a:srgbClr val="561C03"/>
                </a:solidFill>
                <a:cs typeface="Calibri" panose="020F0502020204030204" pitchFamily="34" charset="0"/>
              </a:rPr>
              <a:t>wishbone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 или </a:t>
            </a:r>
            <a:r>
              <a:rPr lang="ru-RU" sz="1600" i="1" dirty="0" err="1">
                <a:solidFill>
                  <a:srgbClr val="561C03"/>
                </a:solidFill>
                <a:cs typeface="Calibri" panose="020F0502020204030204" pitchFamily="34" charset="0"/>
              </a:rPr>
              <a:t>Thanksgiving</a:t>
            </a:r>
            <a:r>
              <a:rPr lang="ru-RU" sz="1600" i="1" dirty="0">
                <a:solidFill>
                  <a:srgbClr val="561C03"/>
                </a:solidFill>
                <a:cs typeface="Calibri" panose="020F0502020204030204" pitchFamily="34" charset="0"/>
              </a:rPr>
              <a:t> </a:t>
            </a:r>
            <a:r>
              <a:rPr lang="ru-RU" sz="1600" i="1" dirty="0" err="1">
                <a:solidFill>
                  <a:srgbClr val="561C03"/>
                </a:solidFill>
                <a:cs typeface="Calibri" panose="020F0502020204030204" pitchFamily="34" charset="0"/>
              </a:rPr>
              <a:t>bone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) разламывают два человека, каждый из которых держится за один из отростков. Они загадывают желания и выигрывает тот, кто отломит </a:t>
            </a:r>
            <a:r>
              <a:rPr lang="ru-RU" sz="1600" dirty="0" err="1">
                <a:solidFill>
                  <a:srgbClr val="561C03"/>
                </a:solidFill>
                <a:cs typeface="Calibri" panose="020F0502020204030204" pitchFamily="34" charset="0"/>
              </a:rPr>
              <a:t>бо́льшую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 часть вилочки; его </a:t>
            </a:r>
            <a:r>
              <a:rPr lang="ru-RU" sz="1600" b="1" dirty="0">
                <a:solidFill>
                  <a:srgbClr val="561C03"/>
                </a:solidFill>
                <a:cs typeface="Calibri" panose="020F0502020204030204" pitchFamily="34" charset="0"/>
              </a:rPr>
              <a:t>желание сбудется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 (при этом </a:t>
            </a:r>
            <a:r>
              <a:rPr lang="ru-RU" sz="1600" b="1" dirty="0">
                <a:solidFill>
                  <a:srgbClr val="561C03"/>
                </a:solidFill>
                <a:cs typeface="Calibri" panose="020F0502020204030204" pitchFamily="34" charset="0"/>
              </a:rPr>
              <a:t>он может подарить 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свой кусок вилочки любому </a:t>
            </a:r>
            <a:r>
              <a:rPr lang="ru-RU" sz="1600" b="1" dirty="0">
                <a:solidFill>
                  <a:srgbClr val="561C03"/>
                </a:solidFill>
                <a:cs typeface="Calibri" panose="020F0502020204030204" pitchFamily="34" charset="0"/>
              </a:rPr>
              <a:t>другому человеку 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с правом загадать желание).</a:t>
            </a:r>
          </a:p>
          <a:p>
            <a:pPr>
              <a:lnSpc>
                <a:spcPct val="100000"/>
              </a:lnSpc>
            </a:pPr>
            <a:endParaRPr lang="ru-RU" sz="1600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Такую кость иногда кладут </a:t>
            </a:r>
            <a:r>
              <a:rPr lang="ru-RU" sz="1600" b="1" dirty="0">
                <a:solidFill>
                  <a:srgbClr val="561C03"/>
                </a:solidFill>
                <a:cs typeface="Calibri" panose="020F0502020204030204" pitchFamily="34" charset="0"/>
              </a:rPr>
              <a:t>в традиционный английский пирог 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вместе с мелкими монетками – тот счастливчик, которому попадется кусочек, «отмеченный» косточкой или монетой, может загадать </a:t>
            </a:r>
            <a:r>
              <a:rPr lang="ru-RU" sz="1600" b="1" dirty="0">
                <a:solidFill>
                  <a:srgbClr val="561C03"/>
                </a:solidFill>
                <a:cs typeface="Calibri" panose="020F0502020204030204" pitchFamily="34" charset="0"/>
              </a:rPr>
              <a:t>желание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, и оно обязательно </a:t>
            </a:r>
            <a:r>
              <a:rPr lang="ru-RU" sz="1600" b="1" dirty="0">
                <a:solidFill>
                  <a:srgbClr val="561C03"/>
                </a:solidFill>
                <a:cs typeface="Calibri" panose="020F0502020204030204" pitchFamily="34" charset="0"/>
              </a:rPr>
              <a:t>исполнится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ru-RU" sz="1600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561C03"/>
                </a:solidFill>
                <a:cs typeface="Calibri" panose="020F0502020204030204" pitchFamily="34" charset="0"/>
              </a:rPr>
              <a:t>Найденную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 косточку можно носить с собой как </a:t>
            </a:r>
            <a:r>
              <a:rPr lang="ru-RU" sz="1600" b="1" dirty="0">
                <a:solidFill>
                  <a:srgbClr val="561C03"/>
                </a:solidFill>
                <a:cs typeface="Calibri" panose="020F0502020204030204" pitchFamily="34" charset="0"/>
              </a:rPr>
              <a:t>талисман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. Английские ювелиры предлагают деревянные, серебряные и даже золотые «косточки» на цепочках.</a:t>
            </a:r>
          </a:p>
          <a:p>
            <a:pPr>
              <a:lnSpc>
                <a:spcPct val="100000"/>
              </a:lnSpc>
            </a:pPr>
            <a:endParaRPr lang="ru-RU" sz="1600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Но иногда вилочка называлась у  англичан </a:t>
            </a:r>
            <a:r>
              <a:rPr lang="ru-RU" sz="1600" i="1" dirty="0" err="1">
                <a:solidFill>
                  <a:srgbClr val="561C03"/>
                </a:solidFill>
                <a:cs typeface="Calibri" panose="020F0502020204030204" pitchFamily="34" charset="0"/>
              </a:rPr>
              <a:t>merrythought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. Так как в старину англичане на ней гадали, кто из двух участников скорее </a:t>
            </a:r>
            <a:r>
              <a:rPr lang="ru-RU" sz="1600" b="1" dirty="0">
                <a:solidFill>
                  <a:srgbClr val="561C03"/>
                </a:solidFill>
                <a:cs typeface="Calibri" panose="020F0502020204030204" pitchFamily="34" charset="0"/>
              </a:rPr>
              <a:t>женится / выйдет замуж</a:t>
            </a:r>
            <a:r>
              <a:rPr lang="ru-RU" sz="1600" dirty="0">
                <a:solidFill>
                  <a:srgbClr val="561C03"/>
                </a:solidFill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08605B-F0BD-4587-8060-A78C67D68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710" y="1418737"/>
            <a:ext cx="3222090" cy="49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6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8745"/>
            <a:ext cx="10515600" cy="4727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В русской культуре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0" y="623482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347E6-8CEF-4AB2-B570-E11C048DEB56}"/>
              </a:ext>
            </a:extLst>
          </p:cNvPr>
          <p:cNvSpPr txBox="1"/>
          <p:nvPr/>
        </p:nvSpPr>
        <p:spPr>
          <a:xfrm>
            <a:off x="838200" y="1298027"/>
            <a:ext cx="10515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В одном из русских гаданий вилочку давали молодожёнам, каждый из них тянул за свою часть и считалось, что тот, у кого в руках останется </a:t>
            </a:r>
            <a:r>
              <a:rPr lang="ru-RU" sz="2000" dirty="0" err="1">
                <a:solidFill>
                  <a:srgbClr val="561C03"/>
                </a:solidFill>
                <a:cs typeface="Calibri" panose="020F0502020204030204" pitchFamily="34" charset="0"/>
              </a:rPr>
              <a:t>бо́льшая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 по размеру косточка, будет главой семьи.</a:t>
            </a:r>
          </a:p>
          <a:p>
            <a:pPr>
              <a:lnSpc>
                <a:spcPct val="100000"/>
              </a:lnSpc>
            </a:pPr>
            <a:endParaRPr lang="ru-RU" sz="2000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В качестве жребия обычай переламывания вилочковой косточки куриц бытовал, например,  на Вятке в Кировской области, где смешанно проживают русские и мордва. Здесь соперники ломали куриную ключичную косточку, приговаривая «</a:t>
            </a:r>
            <a:r>
              <a:rPr lang="ru-RU" sz="2000" i="1" dirty="0">
                <a:solidFill>
                  <a:srgbClr val="561C03"/>
                </a:solidFill>
                <a:cs typeface="Calibri" panose="020F0502020204030204" pitchFamily="34" charset="0"/>
              </a:rPr>
              <a:t>Счастье будет тому, у кого </a:t>
            </a:r>
            <a:r>
              <a:rPr lang="ru-RU" sz="2000" i="1" dirty="0" err="1">
                <a:solidFill>
                  <a:srgbClr val="561C03"/>
                </a:solidFill>
                <a:cs typeface="Calibri" panose="020F0502020204030204" pitchFamily="34" charset="0"/>
              </a:rPr>
              <a:t>бóльшая</a:t>
            </a:r>
            <a:r>
              <a:rPr lang="ru-RU" sz="2000" i="1" dirty="0">
                <a:solidFill>
                  <a:srgbClr val="561C03"/>
                </a:solidFill>
                <a:cs typeface="Calibri" panose="020F0502020204030204" pitchFamily="34" charset="0"/>
              </a:rPr>
              <a:t> часть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», т. е. кому доставалась часть косточки с отростком.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7BE6DE-8729-4B9F-B241-B5AE9B3A2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54" y="4282700"/>
            <a:ext cx="10318546" cy="203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422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3359</Words>
  <Application>Microsoft Office PowerPoint</Application>
  <PresentationFormat>Широкоэкранный</PresentationFormat>
  <Paragraphs>251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Wingdings</vt:lpstr>
      <vt:lpstr>Тема Office</vt:lpstr>
      <vt:lpstr>Презентация PowerPoint</vt:lpstr>
      <vt:lpstr>Вопросы для рассмотрения</vt:lpstr>
      <vt:lpstr>1. Трапезные игры как направление  в игровой культуре обских угров и их изучение</vt:lpstr>
      <vt:lpstr>2. Игра на развитие памяти «Бери и помни»</vt:lpstr>
      <vt:lpstr>2. Игра на развитие памяти «Бери и помни»</vt:lpstr>
      <vt:lpstr>2. Игра на развитие памяти «Бери и помни»</vt:lpstr>
      <vt:lpstr>3. Происхождение игры «Бери и помни» и её аналоги у других народов</vt:lpstr>
      <vt:lpstr>В англосаксонской культуре </vt:lpstr>
      <vt:lpstr>В русской культуре</vt:lpstr>
      <vt:lpstr>В марийской культуре</vt:lpstr>
      <vt:lpstr>Названия игры «Бери и помни» в некоторых культурах:</vt:lpstr>
      <vt:lpstr>Во время трапезы обские угры гадали на грудной косточке дичи</vt:lpstr>
      <vt:lpstr>4. Игровые зачины для рассказывания сказок у народов ханты и манси</vt:lpstr>
      <vt:lpstr>5. Обско-угорская игра «Голова щуки»</vt:lpstr>
      <vt:lpstr>Презентация PowerPoint</vt:lpstr>
      <vt:lpstr>5. Обско-угорская игра «Голова щуки»</vt:lpstr>
      <vt:lpstr>Презентация PowerPoint</vt:lpstr>
      <vt:lpstr>Презентация PowerPoint</vt:lpstr>
      <vt:lpstr>Презентация PowerPoint</vt:lpstr>
      <vt:lpstr>Презентация PowerPoint</vt:lpstr>
      <vt:lpstr>Щучьи жабры</vt:lpstr>
      <vt:lpstr>Щучья челюсть</vt:lpstr>
      <vt:lpstr>Мария Вагатова</vt:lpstr>
      <vt:lpstr>Выводы: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8. Трапезные игры хантов и манси. Игра-сказка «Голова щуки»</dc:title>
  <dc:creator>Татьяна Волдина</dc:creator>
  <cp:lastModifiedBy>Татьяна Волдина</cp:lastModifiedBy>
  <cp:revision>104</cp:revision>
  <dcterms:created xsi:type="dcterms:W3CDTF">2022-04-15T13:25:26Z</dcterms:created>
  <dcterms:modified xsi:type="dcterms:W3CDTF">2022-04-18T13:41:16Z</dcterms:modified>
</cp:coreProperties>
</file>