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8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0" r:id="rId17"/>
    <p:sldId id="271" r:id="rId18"/>
    <p:sldId id="289" r:id="rId19"/>
    <p:sldId id="291" r:id="rId20"/>
    <p:sldId id="274" r:id="rId21"/>
    <p:sldId id="275" r:id="rId22"/>
    <p:sldId id="273" r:id="rId23"/>
    <p:sldId id="276" r:id="rId24"/>
    <p:sldId id="277" r:id="rId25"/>
    <p:sldId id="292" r:id="rId26"/>
    <p:sldId id="278" r:id="rId27"/>
    <p:sldId id="279" r:id="rId28"/>
    <p:sldId id="280" r:id="rId29"/>
    <p:sldId id="293" r:id="rId30"/>
    <p:sldId id="28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1C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D8354-2C0C-4F75-942F-958DF456D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B7BE40-5383-4401-9AF9-E75667A54A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894B87-F045-4757-87BE-AF8004BCD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FCA8-FD61-43BB-93A7-6AA42629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85BE7A-144F-42DD-AB7C-7E5BEF69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59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2CA379-B4B9-467F-9FF3-4C95CA50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F917BD-63AF-4B5B-99E9-DAE6A17FC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E0082-3B1A-4560-A584-9797C37E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37E60-12C4-4D0D-9D3A-0541EEA45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E1904C-2BCB-4792-AF65-7F99B2C3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30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3E2D63A-B4EC-4895-B4C7-3167D8F4B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E0BD38-214A-4844-849B-9552F70F0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5BE0B-7598-4585-B32E-E8635ABF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E0BA25-768E-4283-8860-E862C414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611BB-B5F4-4B6C-94A2-E40DCF9E6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69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6B311-A787-49F9-BAAE-784755019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E75782-C7A9-4389-B289-440AF55B3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E5B343-B840-416F-B0DF-D09D73B98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1652FC-4A42-4AB2-8AE2-72D06D4A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C4F45-EA5C-4046-A6F0-B01BA19C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10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364E9-30EE-4C6E-92CA-E994FFC14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47D774-5EB6-4B39-932B-693E05117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EBA082-C763-4BD8-A832-147C2E54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AE39BD-15DA-4F1A-BCA7-F82A0E04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B2587E-3611-4026-B9A5-94AF5F937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77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BD1F1-3AC1-4501-8ED7-ED64335E2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235ACD-FC19-42BF-B437-4D42470DF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5CFD40-D873-478E-B0A4-08791029E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17B059-31A8-4B9A-9737-1CD55C18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9B26B6-AC30-47E0-B073-BF7C77D6C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8DAF73-8765-4897-BE42-3CC0A900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12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126BE0-BE08-46B7-B91E-24F8B13A2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5E5D50-5280-4F13-93D5-008C34E63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AAEC23-83E5-4970-A999-E20D7B2C2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9FB2F2-0C2E-4BEC-AA76-E784A784B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9EF3DB6-63B6-4079-8AE5-183A86E76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8ED9F18-772A-49AA-91B3-15764D7A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9B006B-66A6-49B0-9840-A35DD2C7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31CEB27-9173-4215-A738-5382DE6B7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33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6CC94-E634-4EED-AE00-9D91632F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BC7DF-21E3-4CEB-8132-A878D6901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991498-A576-4D74-8533-C9DCD356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5F8C66-B257-4201-A2CF-DC1D87579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61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749D5D-D81A-4186-B3AF-1D70E101C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B20F47B-ABCA-4A57-AEC4-866D33572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7AD7C2-A08E-4AE2-A00F-A804EE726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3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FFF13A-012E-453D-8FAC-E15DB83D9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D33618-DFDC-43C4-BE8A-72A6A8296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229A1A-EFA0-46D0-8290-0932A0E6D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534F1F-16F6-46D0-9EB4-885EED6EA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AE19E6-F23A-44F2-83C1-82971663F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206690-9332-4540-A221-B7739EE5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26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E7F57-310D-4802-8984-7E5516B90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C83A06-7FD1-40B6-85A1-06DE79711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C72228-8F3C-47C7-AD6B-C771ADE88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54E3D6-F0D9-475C-B75E-17A7A5590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0781E3-E44E-44FF-A406-620800A8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F61902-D7F5-48EC-B022-65C44D2F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748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5C8A42-D9DD-4629-A774-AF66948A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D5451F-B89D-4831-BC58-35BDD45F2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53648-6013-4817-8143-14C2FA196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DF7A5-049F-4701-AF2E-8F92B0D025FA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750749-7930-4BF3-8FFE-45A777972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4C6E06-6D6A-43B3-AE24-C186BE79F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9167A-CA08-4108-9CEF-A0F52E06D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3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E35AE0-87D9-4565-A1E8-37ADB7AB5489}"/>
              </a:ext>
            </a:extLst>
          </p:cNvPr>
          <p:cNvSpPr/>
          <p:nvPr/>
        </p:nvSpPr>
        <p:spPr>
          <a:xfrm>
            <a:off x="3364302" y="1018509"/>
            <a:ext cx="8827698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FCEA49-5326-4BF2-B380-9A12C2B8D6D7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E7112-E4DE-41F2-878D-CA467A5FC3D1}"/>
              </a:ext>
            </a:extLst>
          </p:cNvPr>
          <p:cNvSpPr txBox="1"/>
          <p:nvPr/>
        </p:nvSpPr>
        <p:spPr>
          <a:xfrm>
            <a:off x="1235654" y="980650"/>
            <a:ext cx="1619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561C03"/>
                </a:solidFill>
                <a:latin typeface="Arial Black" panose="020B0A04020102020204" pitchFamily="34" charset="0"/>
              </a:rPr>
              <a:t>ЛЕКЦИЯ 9</a:t>
            </a:r>
            <a:endParaRPr lang="ru-RU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553AE7D-3AEE-4AAC-8068-2B163AC684AF}"/>
              </a:ext>
            </a:extLst>
          </p:cNvPr>
          <p:cNvSpPr txBox="1">
            <a:spLocks/>
          </p:cNvSpPr>
          <p:nvPr/>
        </p:nvSpPr>
        <p:spPr>
          <a:xfrm>
            <a:off x="769297" y="2568459"/>
            <a:ext cx="10695963" cy="134362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561C03"/>
                </a:solidFill>
                <a:latin typeface="Arial Black" panose="020B0A04020102020204" pitchFamily="34" charset="0"/>
              </a:rPr>
              <a:t>Реконструкция и возрождение забытых игр обских </a:t>
            </a:r>
            <a:r>
              <a:rPr lang="ru-RU" sz="40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угров</a:t>
            </a:r>
            <a:endParaRPr lang="ru-RU" sz="4000" b="1" dirty="0">
              <a:solidFill>
                <a:srgbClr val="561C03"/>
              </a:solidFill>
              <a:latin typeface="Arial Black" panose="020B0A04020102020204" pitchFamily="34" charset="0"/>
            </a:endParaRPr>
          </a:p>
          <a:p>
            <a:r>
              <a:rPr lang="ru-RU" sz="3600" b="1" dirty="0">
                <a:solidFill>
                  <a:srgbClr val="561C03"/>
                </a:solidFill>
                <a:latin typeface="Arial Black" panose="020B0A04020102020204" pitchFamily="34" charset="0"/>
              </a:rPr>
              <a:t>(«</a:t>
            </a:r>
            <a:r>
              <a:rPr lang="ru-RU" sz="3600" b="1" i="1" dirty="0">
                <a:solidFill>
                  <a:srgbClr val="561C03"/>
                </a:solidFill>
                <a:latin typeface="Arial Black" panose="020B0A04020102020204" pitchFamily="34" charset="0"/>
              </a:rPr>
              <a:t>Ойнас</a:t>
            </a:r>
            <a:r>
              <a:rPr lang="ru-RU" sz="3600" b="1" dirty="0">
                <a:solidFill>
                  <a:srgbClr val="561C03"/>
                </a:solidFill>
                <a:latin typeface="Arial Black" panose="020B0A04020102020204" pitchFamily="34" charset="0"/>
              </a:rPr>
              <a:t>», «</a:t>
            </a:r>
            <a:r>
              <a:rPr lang="ru-RU" sz="3600" b="1" i="1" dirty="0">
                <a:solidFill>
                  <a:srgbClr val="561C03"/>
                </a:solidFill>
                <a:latin typeface="Arial Black" panose="020B0A04020102020204" pitchFamily="34" charset="0"/>
              </a:rPr>
              <a:t>Тось-щир-вой</a:t>
            </a:r>
            <a:r>
              <a:rPr lang="ru-RU" sz="3600" b="1" dirty="0">
                <a:solidFill>
                  <a:srgbClr val="561C03"/>
                </a:solidFill>
                <a:latin typeface="Arial Black" panose="020B0A04020102020204" pitchFamily="34" charset="0"/>
              </a:rPr>
              <a:t>», «</a:t>
            </a:r>
            <a:r>
              <a:rPr lang="ru-RU" sz="3600" b="1" i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Топис</a:t>
            </a:r>
            <a:r>
              <a:rPr lang="ru-RU" sz="3600" b="1" dirty="0">
                <a:solidFill>
                  <a:srgbClr val="561C03"/>
                </a:solidFill>
                <a:latin typeface="Arial Black" panose="020B0A04020102020204" pitchFamily="34" charset="0"/>
              </a:rPr>
              <a:t>»)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D63847-5816-4F15-8A86-5E94BF069484}"/>
              </a:ext>
            </a:extLst>
          </p:cNvPr>
          <p:cNvSpPr/>
          <p:nvPr/>
        </p:nvSpPr>
        <p:spPr>
          <a:xfrm>
            <a:off x="6568517" y="5168416"/>
            <a:ext cx="5626549" cy="67107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77977956-CF60-4CC2-B7AA-537E17E44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0020" y="5238866"/>
            <a:ext cx="5092116" cy="600625"/>
          </a:xfrm>
        </p:spPr>
        <p:txBody>
          <a:bodyPr>
            <a:normAutofit/>
          </a:bodyPr>
          <a:lstStyle/>
          <a:p>
            <a:pPr algn="r"/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Татьяна Владимировна </a:t>
            </a:r>
            <a:r>
              <a:rPr lang="ru-RU" sz="1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Волдина</a:t>
            </a:r>
            <a:b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latin typeface="Arial Black" panose="020B0A04020102020204" pitchFamily="34" charset="0"/>
              </a:rPr>
              <a:t>этнограф, кандидат исторических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213062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7E3926-38F4-4FA9-8B6C-E679B31EB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029" y="2011249"/>
            <a:ext cx="1990544" cy="16984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0CAB4F-7E0C-4DE1-A192-01619567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806" y="1439208"/>
            <a:ext cx="1513194" cy="29177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D9F8B5C-A72E-420A-B05B-2147DBF57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756" y="4313208"/>
            <a:ext cx="3082173" cy="20095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A1DC97-1520-4779-8F44-9CD54A42E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2075" y="4607039"/>
            <a:ext cx="2864946" cy="1790592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EABC4C3D-9CBB-4CD6-8893-8B09092BC909}"/>
              </a:ext>
            </a:extLst>
          </p:cNvPr>
          <p:cNvSpPr txBox="1">
            <a:spLocks/>
          </p:cNvSpPr>
          <p:nvPr/>
        </p:nvSpPr>
        <p:spPr>
          <a:xfrm>
            <a:off x="838200" y="917097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Четвертая группа фигурок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1C3709C-A962-4343-973B-D22709E29356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226644-2C84-4381-8212-7C0544EE2576}"/>
              </a:ext>
            </a:extLst>
          </p:cNvPr>
          <p:cNvSpPr txBox="1"/>
          <p:nvPr/>
        </p:nvSpPr>
        <p:spPr>
          <a:xfrm>
            <a:off x="931293" y="1689290"/>
            <a:ext cx="1990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561C03"/>
                </a:solidFill>
              </a:rPr>
              <a:t>Тыԓәщ</a:t>
            </a:r>
            <a:r>
              <a:rPr lang="ru-RU" b="1" dirty="0">
                <a:solidFill>
                  <a:srgbClr val="561C03"/>
                </a:solidFill>
              </a:rPr>
              <a:t> (Луна)</a:t>
            </a:r>
          </a:p>
          <a:p>
            <a:r>
              <a:rPr lang="ru-RU" b="0" dirty="0">
                <a:solidFill>
                  <a:srgbClr val="561C03"/>
                </a:solidFill>
              </a:rPr>
              <a:t>15 баллов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011583-9AD4-44CB-8377-1F4486D61E12}"/>
              </a:ext>
            </a:extLst>
          </p:cNvPr>
          <p:cNvSpPr txBox="1"/>
          <p:nvPr/>
        </p:nvSpPr>
        <p:spPr>
          <a:xfrm>
            <a:off x="906197" y="4042345"/>
            <a:ext cx="3164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i="1" dirty="0" err="1">
                <a:solidFill>
                  <a:srgbClr val="561C03"/>
                </a:solidFill>
              </a:rPr>
              <a:t>Мис</a:t>
            </a:r>
            <a:r>
              <a:rPr lang="ru-RU" b="1" dirty="0">
                <a:solidFill>
                  <a:srgbClr val="561C03"/>
                </a:solidFill>
              </a:rPr>
              <a:t> (Корова)</a:t>
            </a:r>
          </a:p>
          <a:p>
            <a:pPr marL="0" indent="0">
              <a:buNone/>
            </a:pPr>
            <a:r>
              <a:rPr lang="ru-RU" b="0" dirty="0">
                <a:solidFill>
                  <a:srgbClr val="561C03"/>
                </a:solidFill>
              </a:rPr>
              <a:t>15 баллов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FC0A2F-8F7E-4FF9-94A9-32788439A708}"/>
              </a:ext>
            </a:extLst>
          </p:cNvPr>
          <p:cNvSpPr txBox="1"/>
          <p:nvPr/>
        </p:nvSpPr>
        <p:spPr>
          <a:xfrm>
            <a:off x="6413384" y="1689290"/>
            <a:ext cx="3852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561C03"/>
                </a:solidFill>
              </a:rPr>
              <a:t>Вѳнтәр</a:t>
            </a:r>
            <a:r>
              <a:rPr lang="ru-RU" b="1" dirty="0">
                <a:solidFill>
                  <a:srgbClr val="561C03"/>
                </a:solidFill>
              </a:rPr>
              <a:t> (Выдра)</a:t>
            </a:r>
          </a:p>
          <a:p>
            <a:r>
              <a:rPr lang="ru-RU" b="0" dirty="0">
                <a:solidFill>
                  <a:srgbClr val="561C03"/>
                </a:solidFill>
              </a:rPr>
              <a:t>15 баллов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0E5266-20A1-41CD-9729-3D6B9D1E11A5}"/>
              </a:ext>
            </a:extLst>
          </p:cNvPr>
          <p:cNvSpPr txBox="1"/>
          <p:nvPr/>
        </p:nvSpPr>
        <p:spPr>
          <a:xfrm>
            <a:off x="6413384" y="4042344"/>
            <a:ext cx="2678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i="1" u="none" strike="noStrike" baseline="0" dirty="0" err="1">
                <a:solidFill>
                  <a:srgbClr val="561C03"/>
                </a:solidFill>
              </a:rPr>
              <a:t>Амп</a:t>
            </a:r>
            <a:r>
              <a:rPr lang="ru-RU" sz="1800" b="1" i="1" u="none" strike="noStrike" baseline="0" dirty="0">
                <a:solidFill>
                  <a:srgbClr val="561C03"/>
                </a:solidFill>
              </a:rPr>
              <a:t> (Собака) </a:t>
            </a:r>
          </a:p>
          <a:p>
            <a:pPr marL="0" indent="0">
              <a:buNone/>
            </a:pPr>
            <a:r>
              <a:rPr lang="ru-RU" sz="1800" u="none" strike="noStrike" baseline="0" dirty="0">
                <a:solidFill>
                  <a:srgbClr val="561C03"/>
                </a:solidFill>
              </a:rPr>
              <a:t>15 баллов</a:t>
            </a:r>
          </a:p>
        </p:txBody>
      </p:sp>
    </p:spTree>
    <p:extLst>
      <p:ext uri="{BB962C8B-B14F-4D97-AF65-F5344CB8AC3E}">
        <p14:creationId xmlns:p14="http://schemas.microsoft.com/office/powerpoint/2010/main" val="264772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EDA5F9-D94A-4D87-A9EC-7621BF40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220" y="1623543"/>
            <a:ext cx="3207222" cy="18704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F1A2C6-9112-4167-9D5B-56CF21EC0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560" y="3767537"/>
            <a:ext cx="1701308" cy="2448174"/>
          </a:xfrm>
          <a:prstGeom prst="rect">
            <a:avLst/>
          </a:prstGeom>
        </p:spPr>
      </p:pic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B0900D80-2092-4C4C-B50A-3778DA385542}"/>
              </a:ext>
            </a:extLst>
          </p:cNvPr>
          <p:cNvSpPr txBox="1">
            <a:spLocks/>
          </p:cNvSpPr>
          <p:nvPr/>
        </p:nvSpPr>
        <p:spPr>
          <a:xfrm>
            <a:off x="838200" y="928531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Пятая группа фигурок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7C0F270-86C3-4FB4-B2BB-0847B382707B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3A97E3-C82F-41A8-B88C-B523746C9211}"/>
              </a:ext>
            </a:extLst>
          </p:cNvPr>
          <p:cNvSpPr txBox="1"/>
          <p:nvPr/>
        </p:nvSpPr>
        <p:spPr>
          <a:xfrm>
            <a:off x="836612" y="1623543"/>
            <a:ext cx="1566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561C03"/>
                </a:solidFill>
              </a:rPr>
              <a:t>Вухсар</a:t>
            </a:r>
            <a:r>
              <a:rPr lang="ru-RU" b="1" i="1" dirty="0">
                <a:solidFill>
                  <a:srgbClr val="561C03"/>
                </a:solidFill>
              </a:rPr>
              <a:t> (Лиса)</a:t>
            </a:r>
          </a:p>
          <a:p>
            <a:r>
              <a:rPr lang="ru-RU" b="0" dirty="0">
                <a:solidFill>
                  <a:srgbClr val="561C03"/>
                </a:solidFill>
              </a:rPr>
              <a:t>5 баллов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803D4-4485-4CA3-B9D8-FEC39A256BE7}"/>
              </a:ext>
            </a:extLst>
          </p:cNvPr>
          <p:cNvSpPr txBox="1"/>
          <p:nvPr/>
        </p:nvSpPr>
        <p:spPr>
          <a:xfrm>
            <a:off x="836612" y="3323063"/>
            <a:ext cx="1828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i="1" dirty="0">
                <a:solidFill>
                  <a:srgbClr val="561C03"/>
                </a:solidFill>
              </a:rPr>
              <a:t>Ԓ</a:t>
            </a:r>
            <a:r>
              <a:rPr lang="ru-RU" sz="1800" b="1" i="1" dirty="0" err="1">
                <a:solidFill>
                  <a:srgbClr val="561C03"/>
                </a:solidFill>
              </a:rPr>
              <a:t>оӈх</a:t>
            </a:r>
            <a:r>
              <a:rPr lang="ru-RU" sz="1800" b="1" dirty="0">
                <a:solidFill>
                  <a:srgbClr val="561C03"/>
                </a:solidFill>
              </a:rPr>
              <a:t> (Дух)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5 баллов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BDDD76-5931-48EA-84D2-B463369EA2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b="7741"/>
          <a:stretch/>
        </p:blipFill>
        <p:spPr>
          <a:xfrm rot="19907121">
            <a:off x="7923295" y="1299317"/>
            <a:ext cx="2538772" cy="51759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2458A8-E637-4685-8DCB-19AE4A38674D}"/>
              </a:ext>
            </a:extLst>
          </p:cNvPr>
          <p:cNvSpPr txBox="1"/>
          <p:nvPr/>
        </p:nvSpPr>
        <p:spPr>
          <a:xfrm>
            <a:off x="6830331" y="5177304"/>
            <a:ext cx="2362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Дощечка с прорезями и шпилькой</a:t>
            </a:r>
          </a:p>
        </p:txBody>
      </p:sp>
    </p:spTree>
    <p:extLst>
      <p:ext uri="{BB962C8B-B14F-4D97-AF65-F5344CB8AC3E}">
        <p14:creationId xmlns:p14="http://schemas.microsoft.com/office/powerpoint/2010/main" val="230284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036362A8-67B8-41EE-8D4E-FCA8D76A5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966"/>
            <a:ext cx="9841302" cy="4132503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561C03"/>
                </a:solidFill>
              </a:rPr>
              <a:t>Первый игрок, начиная игру, берётся за шпильку и раскачивает дощечку с фигурками. Затем, подкинув её, старается попасть в одну из фигур.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561C03"/>
                </a:solidFill>
              </a:rPr>
              <a:t>В случае удачного хода, он снимает пойманные фигурки с верёвочки. Каждая пойманная фигурка дает определенное количество баллов.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561C03"/>
                </a:solidFill>
              </a:rPr>
              <a:t>Если поймать не удаётся или игрок поймал одну решетчатую дощечку, то ход переходит следующему игроку.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561C03"/>
                </a:solidFill>
              </a:rPr>
              <a:t>Вступивший игрок так же пытается при подкидывании игры нанизать на шпильку фигурки.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561C03"/>
                </a:solidFill>
              </a:rPr>
              <a:t>Все пойманные игроками фигурки откладываются в сторону.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561C03"/>
                </a:solidFill>
              </a:rPr>
              <a:t>Игра продолжается до тех пор пока не будет поймана последняя фигурка.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561C03"/>
                </a:solidFill>
              </a:rPr>
              <a:t>В конце игры подсчитывается количество очков у каждого игрока. Выигрывает тот, у кого будет набрано наибольшее количество очков.</a:t>
            </a:r>
          </a:p>
        </p:txBody>
      </p:sp>
      <p:sp>
        <p:nvSpPr>
          <p:cNvPr id="4" name="Заголовок 6">
            <a:extLst>
              <a:ext uri="{FF2B5EF4-FFF2-40B4-BE49-F238E27FC236}">
                <a16:creationId xmlns:a16="http://schemas.microsoft.com/office/drawing/2014/main" id="{DEDF23E8-91F2-4870-AB47-E4004DAD0419}"/>
              </a:ext>
            </a:extLst>
          </p:cNvPr>
          <p:cNvSpPr txBox="1">
            <a:spLocks/>
          </p:cNvSpPr>
          <p:nvPr/>
        </p:nvSpPr>
        <p:spPr>
          <a:xfrm>
            <a:off x="838200" y="928531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Ход игры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29C9BB-181F-49CC-B57C-AFB35CC4F7C7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9730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A52FCED2-2C47-463C-B675-BCAD2FBBAB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6616" y="2744689"/>
            <a:ext cx="9186819" cy="2932056"/>
          </a:xfrm>
          <a:prstGeom prst="rect">
            <a:avLst/>
          </a:prstGeom>
        </p:spPr>
      </p:pic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A4DC5682-DAA5-4687-8EED-E8DF1568FFB4}"/>
              </a:ext>
            </a:extLst>
          </p:cNvPr>
          <p:cNvSpPr txBox="1">
            <a:spLocks/>
          </p:cNvSpPr>
          <p:nvPr/>
        </p:nvSpPr>
        <p:spPr>
          <a:xfrm>
            <a:off x="838200" y="928531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2. Мансийская игра «Ойнас»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5BBA1A-2121-4BA8-99D7-583A92008DAA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AE7DAA-04EA-4895-8E2F-DDDD15DB1530}"/>
              </a:ext>
            </a:extLst>
          </p:cNvPr>
          <p:cNvSpPr txBox="1"/>
          <p:nvPr/>
        </p:nvSpPr>
        <p:spPr>
          <a:xfrm>
            <a:off x="838200" y="1663091"/>
            <a:ext cx="8849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Синявский Н.И., </a:t>
            </a:r>
            <a:r>
              <a:rPr lang="ru-RU" sz="1800" dirty="0" err="1">
                <a:solidFill>
                  <a:srgbClr val="561C03"/>
                </a:solidFill>
              </a:rPr>
              <a:t>Китайкина</a:t>
            </a:r>
            <a:r>
              <a:rPr lang="ru-RU" sz="1800" dirty="0">
                <a:solidFill>
                  <a:srgbClr val="561C03"/>
                </a:solidFill>
              </a:rPr>
              <a:t> Н.А. </a:t>
            </a:r>
            <a:r>
              <a:rPr lang="ru-RU" sz="1800" dirty="0" err="1">
                <a:solidFill>
                  <a:srgbClr val="561C03"/>
                </a:solidFill>
              </a:rPr>
              <a:t>Этнопедагогические</a:t>
            </a:r>
            <a:r>
              <a:rPr lang="ru-RU" sz="1800" dirty="0">
                <a:solidFill>
                  <a:srgbClr val="561C03"/>
                </a:solidFill>
              </a:rPr>
              <a:t> основы физического воспитания народов Севера ханты и манси. Сургут: </a:t>
            </a:r>
            <a:r>
              <a:rPr lang="ru-RU" sz="1800" dirty="0" err="1">
                <a:solidFill>
                  <a:srgbClr val="561C03"/>
                </a:solidFill>
              </a:rPr>
              <a:t>СурГПУ</a:t>
            </a:r>
            <a:r>
              <a:rPr lang="ru-RU" sz="1800" dirty="0">
                <a:solidFill>
                  <a:srgbClr val="561C03"/>
                </a:solidFill>
              </a:rPr>
              <a:t>, 2008. С. 90.</a:t>
            </a:r>
          </a:p>
        </p:txBody>
      </p:sp>
    </p:spTree>
    <p:extLst>
      <p:ext uri="{BB962C8B-B14F-4D97-AF65-F5344CB8AC3E}">
        <p14:creationId xmlns:p14="http://schemas.microsoft.com/office/powerpoint/2010/main" val="1109045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E49BBA-0141-49F3-BBFB-A9D7D8A10E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11973" y="2175870"/>
            <a:ext cx="2839552" cy="348888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31BD234-BBA7-4EAE-BCA3-955EFAF2BB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8199" y="2054614"/>
            <a:ext cx="2418246" cy="373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C5E49-1243-4325-9463-2FCA122CBCD3}"/>
              </a:ext>
            </a:extLst>
          </p:cNvPr>
          <p:cNvSpPr txBox="1"/>
          <p:nvPr/>
        </p:nvSpPr>
        <p:spPr>
          <a:xfrm>
            <a:off x="5064711" y="3831382"/>
            <a:ext cx="24182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561C03"/>
                </a:solidFill>
              </a:rPr>
              <a:t>Научный сотрудник отдела мансийской филологии и фольклористики </a:t>
            </a:r>
            <a:r>
              <a:rPr lang="ru-RU" sz="2000" dirty="0" err="1">
                <a:solidFill>
                  <a:srgbClr val="561C03"/>
                </a:solidFill>
              </a:rPr>
              <a:t>ОУИПИиР</a:t>
            </a:r>
            <a:endParaRPr lang="ru-RU" sz="2000" dirty="0">
              <a:solidFill>
                <a:srgbClr val="561C03"/>
              </a:solidFill>
            </a:endParaRPr>
          </a:p>
          <a:p>
            <a:pPr algn="r"/>
            <a:r>
              <a:rPr lang="ru-RU" sz="2000" dirty="0">
                <a:solidFill>
                  <a:srgbClr val="561C03"/>
                </a:solidFill>
              </a:rPr>
              <a:t>Л.Н. Панченко</a:t>
            </a: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F9C2C51E-4868-4B99-BA8C-912A1B9C6CDC}"/>
              </a:ext>
            </a:extLst>
          </p:cNvPr>
          <p:cNvSpPr txBox="1">
            <a:spLocks/>
          </p:cNvSpPr>
          <p:nvPr/>
        </p:nvSpPr>
        <p:spPr>
          <a:xfrm>
            <a:off x="838200" y="928531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Игра 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верхнесосьвинских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 манси «Ойнас» («Эхо»)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E0BF37-89E1-4412-A6B4-1F8AA9D76BD5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C7F223-A889-4FF1-A4FF-1C2743CE4688}"/>
              </a:ext>
            </a:extLst>
          </p:cNvPr>
          <p:cNvSpPr txBox="1"/>
          <p:nvPr/>
        </p:nvSpPr>
        <p:spPr>
          <a:xfrm>
            <a:off x="3354172" y="2057194"/>
            <a:ext cx="30832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61C03"/>
                </a:solidFill>
              </a:rPr>
              <a:t>Реконструкция устройства для игры в «Ойнас» («Эхо»), в которую играли в роду </a:t>
            </a:r>
            <a:r>
              <a:rPr lang="ru-RU" sz="2000" dirty="0" err="1">
                <a:solidFill>
                  <a:srgbClr val="561C03"/>
                </a:solidFill>
              </a:rPr>
              <a:t>Хозумовых</a:t>
            </a:r>
            <a:endParaRPr lang="ru-RU" sz="2000" dirty="0">
              <a:solidFill>
                <a:srgbClr val="561C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5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002691D-60AB-49E1-9FB3-77870C9D65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9419" y="1686100"/>
            <a:ext cx="4614381" cy="3416252"/>
          </a:xfrm>
        </p:spPr>
      </p:pic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0109473E-D215-47EE-9E80-1BA3E16A07D0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Изготовление игрового устройства для игры в «Ойнас»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20AA41-687D-4E48-BB18-06DB8D10957B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7FB449-5F7B-4C28-AEBB-D404FD2289D6}"/>
              </a:ext>
            </a:extLst>
          </p:cNvPr>
          <p:cNvSpPr txBox="1"/>
          <p:nvPr/>
        </p:nvSpPr>
        <p:spPr>
          <a:xfrm>
            <a:off x="838199" y="1589581"/>
            <a:ext cx="58072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Основа устройства изготавливалась из найденной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 лесу старой берёзы, береста которой осталась цельной, а ствол уже сгнил (</a:t>
            </a:r>
            <a:r>
              <a:rPr lang="ru-RU" i="1" dirty="0" err="1">
                <a:solidFill>
                  <a:srgbClr val="561C03"/>
                </a:solidFill>
              </a:rPr>
              <a:t>курсип</a:t>
            </a:r>
            <a:r>
              <a:rPr lang="ru-RU" i="1" dirty="0">
                <a:solidFill>
                  <a:srgbClr val="561C03"/>
                </a:solidFill>
              </a:rPr>
              <a:t> </a:t>
            </a:r>
            <a:r>
              <a:rPr lang="ru-RU" i="1" dirty="0" err="1">
                <a:solidFill>
                  <a:srgbClr val="561C03"/>
                </a:solidFill>
              </a:rPr>
              <a:t>сāс</a:t>
            </a:r>
            <a:r>
              <a:rPr lang="ru-RU" i="1" dirty="0">
                <a:solidFill>
                  <a:srgbClr val="561C03"/>
                </a:solidFill>
              </a:rPr>
              <a:t> </a:t>
            </a:r>
            <a:r>
              <a:rPr lang="ru-RU" dirty="0">
                <a:solidFill>
                  <a:srgbClr val="561C03"/>
                </a:solidFill>
              </a:rPr>
              <a:t>‘пустая береста’).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Труху из неё вытряхивают, а цельная береста, представляющая собой трубу, идёт на изготовление игрушки.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Из кругляка мастерят плоское днище и крышку с отверстием, которыми она закрывается с обеих сторон.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По бокам делают несколько сквозных отверстий, в которые вставляются палочки примерно 1 см в диаметре или тонкие бруски. Чем больше таких отверстий с палочками, тем лучше.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 верхнее отверстие, расположенное на крышке этого приспособления, вставляется трубочка из полого («пустого») ствола тонкого дерева, чтобы удобнее было в него дуть.</a:t>
            </a:r>
          </a:p>
        </p:txBody>
      </p:sp>
    </p:spTree>
    <p:extLst>
      <p:ext uri="{BB962C8B-B14F-4D97-AF65-F5344CB8AC3E}">
        <p14:creationId xmlns:p14="http://schemas.microsoft.com/office/powerpoint/2010/main" val="308205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7052F-64D5-4E55-9E11-91B252494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799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Версия происхождения игры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640B9-104D-4EB3-A0F4-43435ED59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08015"/>
            <a:ext cx="5181600" cy="475262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Первоначально игровое устройство для игры в «Эхо» могло изготавливаться из цельной бересты из чурочек, выпиленных из крепкого ствола дерева.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Процесс получения таких цельных берестяных заготовок был известен в обско-угорских культурах давно и использовался, например, для изготавливали берестяных ведер.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Для этой цели брались деревья весной до циркуляции берёзового сока, а берестяные заготовки могли применяться и для изготовления соответствующего акустического устройства, игрой в которое могли забавляться в свободное время.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Позднее эта традиция перешла в разряд детских игр, а для изготовления игровых устройств стали использовать «пустую» бересту от сгнивших берез.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Предполагается, что устройство из цельной бересты, применявшейся ранее, было более звучным и, конечно же, не таким хрупким, как из бересты от трухлявого дерева.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6A3ED5-193A-4828-AFC2-0C437FD141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451296"/>
            <a:ext cx="5181600" cy="37627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B2895C-AEB6-4BE0-A187-4D3641499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808"/>
            <a:ext cx="75597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37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B7F2D8A-DCB3-4E84-83DE-BC345B849B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5184" y="1940186"/>
            <a:ext cx="4424116" cy="2977627"/>
          </a:xfrm>
        </p:spPr>
      </p:pic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94D8FCC7-21A6-4EBA-A4E4-F3704D788600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Описание игры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B583C3-3354-4550-B427-FAB97FE719B2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168A6-0D99-463A-8D42-B4C38717AF6F}"/>
              </a:ext>
            </a:extLst>
          </p:cNvPr>
          <p:cNvSpPr txBox="1"/>
          <p:nvPr/>
        </p:nvSpPr>
        <p:spPr>
          <a:xfrm>
            <a:off x="838200" y="1563540"/>
            <a:ext cx="599044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</a:rPr>
              <a:t>Первый вариант </a:t>
            </a:r>
          </a:p>
          <a:p>
            <a:pPr marL="0" indent="0">
              <a:buNone/>
            </a:pPr>
            <a:endParaRPr lang="ru-RU" b="1" dirty="0">
              <a:solidFill>
                <a:srgbClr val="561C03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Это индивидуальная игра, но могут играть вместе и несколько человек. Одну из палочек в описанном устройстве вытаскивают из отверстия.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Дуют в него через трубочку сверху с добавлением голоса. Получается пронзительный протяжный звук с откликом, отдающимся в ушах. Чем длиннее ёмкость, тем этот звук с отзвуком глуше. Затем постепенно вытягивают и другие палочки, и с каждым разом звучание инструмента меняется. </a:t>
            </a:r>
          </a:p>
          <a:p>
            <a:pPr marL="0" indent="0">
              <a:buNone/>
            </a:pPr>
            <a:endParaRPr lang="ru-RU" dirty="0">
              <a:solidFill>
                <a:srgbClr val="561C03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Таким образом, вытаскивая поочередно палочки и дуя в отверстие, игрок меняет звуковой диапазон и запоминает звучание устройства в каждом отдельном положении.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Этот вариант игры предваряет собой игру с другими участниками.</a:t>
            </a:r>
          </a:p>
        </p:txBody>
      </p:sp>
    </p:spTree>
    <p:extLst>
      <p:ext uri="{BB962C8B-B14F-4D97-AF65-F5344CB8AC3E}">
        <p14:creationId xmlns:p14="http://schemas.microsoft.com/office/powerpoint/2010/main" val="1801375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94D8FCC7-21A6-4EBA-A4E4-F3704D788600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Описание игры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B583C3-3354-4550-B427-FAB97FE719B2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E168A6-0D99-463A-8D42-B4C38717AF6F}"/>
              </a:ext>
            </a:extLst>
          </p:cNvPr>
          <p:cNvSpPr txBox="1"/>
          <p:nvPr/>
        </p:nvSpPr>
        <p:spPr>
          <a:xfrm>
            <a:off x="838200" y="1563540"/>
            <a:ext cx="609904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561C03"/>
                </a:solidFill>
              </a:rPr>
              <a:t>Второй вариант </a:t>
            </a:r>
          </a:p>
          <a:p>
            <a:pPr marL="0" indent="0">
              <a:buNone/>
            </a:pPr>
            <a:endParaRPr lang="ru-RU" dirty="0">
              <a:solidFill>
                <a:srgbClr val="561C03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Играют несколько человек, предварительно изучившие звучание игрового устройства. Один из них выступает в роли ведущего, остальные отворачиваются от него – их задача определить по слуху, какая из палочек была вынута – то есть ответить на вопрос: где на данный момент живет «Эхо»?</a:t>
            </a:r>
          </a:p>
          <a:p>
            <a:pPr marL="0" indent="0">
              <a:buNone/>
            </a:pPr>
            <a:endParaRPr lang="ru-RU" dirty="0">
              <a:solidFill>
                <a:srgbClr val="561C03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Ведущий вынимает одну из палочек и дует в отверстие. Угадывающий игрок внимательно слушает и пытается понять какая и палочек вынута и ответить на вопрос ведущего: «Где живет эхо?». Например, «вверху», «в середине», «внизу». Если палочек много, то можно указать какой ярус сверху или снизу.</a:t>
            </a:r>
          </a:p>
        </p:txBody>
      </p:sp>
      <p:pic>
        <p:nvPicPr>
          <p:cNvPr id="9" name="Объект 5">
            <a:extLst>
              <a:ext uri="{FF2B5EF4-FFF2-40B4-BE49-F238E27FC236}">
                <a16:creationId xmlns:a16="http://schemas.microsoft.com/office/drawing/2014/main" id="{98E35832-1070-43E8-A7DB-82D752B10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48" y="1740358"/>
            <a:ext cx="4416552" cy="30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2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089AB-9461-41A6-B058-84B1CA6A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673"/>
            <a:ext cx="10515600" cy="72984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3.	Хантыйские «шахматы» «</a:t>
            </a:r>
            <a:r>
              <a:rPr lang="ru-RU" sz="2400" b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Топис</a:t>
            </a:r>
            <a:r>
              <a:rPr lang="ru-RU" sz="2400" b="1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F6CE56E-EFB2-4B6B-9C15-8B2A4CE8B9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772277"/>
            <a:ext cx="755970" cy="292633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A37673C-4D4A-44A4-9422-83B656656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80682" y="1825625"/>
            <a:ext cx="5473117" cy="137896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Шахматные игры развивают прогностические способности и стратегическое мышление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CD28FC9-48AF-446E-B8EF-7A33563FBD03}"/>
              </a:ext>
            </a:extLst>
          </p:cNvPr>
          <p:cNvSpPr/>
          <p:nvPr/>
        </p:nvSpPr>
        <p:spPr>
          <a:xfrm>
            <a:off x="998290" y="2164359"/>
            <a:ext cx="4345498" cy="2533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61C03"/>
                </a:solidFill>
              </a:rPr>
              <a:t>«Стратегические игры – это задачи с низким порогом и высоким потолком, когда все дети могут легко получить доступ к игре на ее базовом уровне и играть «случайным образом»</a:t>
            </a:r>
          </a:p>
          <a:p>
            <a:pPr algn="r"/>
            <a:endParaRPr lang="ru-RU" dirty="0">
              <a:solidFill>
                <a:srgbClr val="561C03"/>
              </a:solidFill>
            </a:endParaRPr>
          </a:p>
          <a:p>
            <a:pPr algn="r"/>
            <a:r>
              <a:rPr lang="ru-RU" dirty="0">
                <a:solidFill>
                  <a:srgbClr val="561C03"/>
                </a:solidFill>
              </a:rPr>
              <a:t>Д. </a:t>
            </a:r>
            <a:r>
              <a:rPr lang="ru-RU" dirty="0" err="1">
                <a:solidFill>
                  <a:srgbClr val="561C03"/>
                </a:solidFill>
              </a:rPr>
              <a:t>Пенант</a:t>
            </a:r>
            <a:r>
              <a:rPr lang="ru-RU" dirty="0">
                <a:solidFill>
                  <a:srgbClr val="561C03"/>
                </a:solidFill>
              </a:rPr>
              <a:t> и Л. </a:t>
            </a:r>
            <a:r>
              <a:rPr lang="ru-RU" dirty="0" err="1">
                <a:solidFill>
                  <a:srgbClr val="561C03"/>
                </a:solidFill>
              </a:rPr>
              <a:t>Вудхем</a:t>
            </a:r>
            <a:r>
              <a:rPr lang="ru-RU" dirty="0">
                <a:solidFill>
                  <a:srgbClr val="561C03"/>
                </a:solidFill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14EE81-2287-4280-87F4-7BF468CE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682" y="3360928"/>
            <a:ext cx="4661502" cy="245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2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6799"/>
            <a:ext cx="10515600" cy="472775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561C03"/>
                </a:solidFill>
                <a:latin typeface="Arial Black" panose="020B0A04020102020204" pitchFamily="34" charset="0"/>
              </a:rPr>
              <a:t>Вопросы для рассмотрения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18D11CCB-3689-4044-83F9-63112E842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Хантыйская игра «</a:t>
            </a:r>
            <a:r>
              <a:rPr lang="ru-RU" sz="2400" i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Тос</a:t>
            </a:r>
            <a:r>
              <a:rPr lang="ru-RU" sz="2400" i="1" dirty="0">
                <a:solidFill>
                  <a:srgbClr val="561C03"/>
                </a:solidFill>
                <a:latin typeface="Arial Black" panose="020B0A04020102020204" pitchFamily="34" charset="0"/>
              </a:rPr>
              <a:t> щир вой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Мансийская игра «</a:t>
            </a:r>
            <a:r>
              <a:rPr lang="ru-RU" sz="2400" i="1" dirty="0">
                <a:solidFill>
                  <a:srgbClr val="561C03"/>
                </a:solidFill>
                <a:latin typeface="Arial Black" panose="020B0A04020102020204" pitchFamily="34" charset="0"/>
              </a:rPr>
              <a:t>Ойнас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Хантыйские «шахматы» «</a:t>
            </a:r>
            <a:r>
              <a:rPr lang="ru-RU" sz="2400" i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Топис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О происхождении шахматных игр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Ненецкие «шахматы» «</a:t>
            </a:r>
            <a:r>
              <a:rPr lang="ru-RU" sz="2400" i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Тобко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561C03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447699-ED6F-4E7F-8C59-3C93D8E84D80}"/>
              </a:ext>
            </a:extLst>
          </p:cNvPr>
          <p:cNvSpPr/>
          <p:nvPr/>
        </p:nvSpPr>
        <p:spPr>
          <a:xfrm>
            <a:off x="6750633" y="1018509"/>
            <a:ext cx="5462632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28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9264735B-9219-4928-A4C2-4CCABB6AE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25462"/>
            <a:ext cx="5256212" cy="675110"/>
          </a:xfrm>
        </p:spPr>
        <p:txBody>
          <a:bodyPr>
            <a:normAutofit fontScale="85000" lnSpcReduction="10000"/>
          </a:bodyPr>
          <a:lstStyle/>
          <a:p>
            <a:r>
              <a:rPr lang="ru-RU" b="0" dirty="0">
                <a:solidFill>
                  <a:srgbClr val="561C03"/>
                </a:solidFill>
              </a:rPr>
              <a:t>Лукина Н.В. Ханты от </a:t>
            </a:r>
            <a:r>
              <a:rPr lang="ru-RU" b="0" dirty="0" err="1">
                <a:solidFill>
                  <a:srgbClr val="561C03"/>
                </a:solidFill>
              </a:rPr>
              <a:t>Васюганья</a:t>
            </a:r>
            <a:r>
              <a:rPr lang="ru-RU" b="0" dirty="0">
                <a:solidFill>
                  <a:srgbClr val="561C03"/>
                </a:solidFill>
              </a:rPr>
              <a:t> до Заполярья. Том 1. Васюган. 2004. С. 318-319.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31C560E-890A-4751-A501-95C2E95F73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57272" y="2203213"/>
            <a:ext cx="4901079" cy="17455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BAFE29-FA10-47FD-9525-289E03D3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29" y="1534035"/>
            <a:ext cx="2631071" cy="352617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54B0BE6-F99F-4FBE-8AA7-AF4F3A4BC3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3185" y="3897083"/>
            <a:ext cx="5023435" cy="2266184"/>
          </a:xfrm>
          <a:prstGeom prst="rect">
            <a:avLst/>
          </a:prstGeom>
        </p:spPr>
      </p:pic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FEAA0147-6F01-470C-A6F2-8936781DA986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Этнографические материалы об игре «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Топис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FC8ADD4-17C8-4E00-8E1B-7AD1653CB263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46814E-7233-499F-87C5-88523E828648}"/>
              </a:ext>
            </a:extLst>
          </p:cNvPr>
          <p:cNvSpPr txBox="1"/>
          <p:nvPr/>
        </p:nvSpPr>
        <p:spPr>
          <a:xfrm>
            <a:off x="7143729" y="5172098"/>
            <a:ext cx="3990722" cy="9911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0" dirty="0">
                <a:solidFill>
                  <a:srgbClr val="561C03"/>
                </a:solidFill>
              </a:rPr>
              <a:t>Известный северовед,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0" dirty="0">
                <a:solidFill>
                  <a:srgbClr val="561C03"/>
                </a:solidFill>
              </a:rPr>
              <a:t>доктор исторических наук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0" dirty="0">
                <a:solidFill>
                  <a:srgbClr val="561C03"/>
                </a:solidFill>
              </a:rPr>
              <a:t>Н.В. Лукина</a:t>
            </a:r>
          </a:p>
        </p:txBody>
      </p:sp>
    </p:spTree>
    <p:extLst>
      <p:ext uri="{BB962C8B-B14F-4D97-AF65-F5344CB8AC3E}">
        <p14:creationId xmlns:p14="http://schemas.microsoft.com/office/powerpoint/2010/main" val="643167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98688B2B-0C3F-488B-A50A-C2C519CF22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8896" y="1294983"/>
            <a:ext cx="4345872" cy="4881979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19DFD96-9852-4AC9-A224-B75ABD7326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7604" y="1294983"/>
            <a:ext cx="4062437" cy="2696868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F45665-CB6F-4250-886B-F15D8192A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04" y="3823061"/>
            <a:ext cx="4029790" cy="2696868"/>
          </a:xfrm>
          <a:prstGeom prst="rect">
            <a:avLst/>
          </a:prstGeom>
        </p:spPr>
      </p:pic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E4EEBA36-6CF8-4DD5-BB8F-0CC2D3D817F2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Материалы об игре «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Топис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7F19EE-A571-441D-8BDF-D52A2D7C9F99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657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FA94913-97C3-4F3A-B51D-32B480A0C67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2" y="1556441"/>
            <a:ext cx="4959098" cy="278818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5DB60-E91D-49D6-B632-43EE6D733BA4}"/>
              </a:ext>
            </a:extLst>
          </p:cNvPr>
          <p:cNvSpPr txBox="1"/>
          <p:nvPr/>
        </p:nvSpPr>
        <p:spPr>
          <a:xfrm>
            <a:off x="6172202" y="4677016"/>
            <a:ext cx="4750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Комплект для игры в «</a:t>
            </a:r>
            <a:r>
              <a:rPr lang="ru-RU" dirty="0" err="1">
                <a:solidFill>
                  <a:srgbClr val="561C03"/>
                </a:solidFill>
              </a:rPr>
              <a:t>Топис</a:t>
            </a:r>
            <a:r>
              <a:rPr lang="ru-RU" dirty="0">
                <a:solidFill>
                  <a:srgbClr val="561C03"/>
                </a:solidFill>
              </a:rPr>
              <a:t>», изготовленный мастером А. В. </a:t>
            </a:r>
            <a:r>
              <a:rPr lang="ru-RU" dirty="0" err="1">
                <a:solidFill>
                  <a:srgbClr val="561C03"/>
                </a:solidFill>
              </a:rPr>
              <a:t>Вадичуповым</a:t>
            </a:r>
            <a:endParaRPr lang="ru-RU" dirty="0">
              <a:solidFill>
                <a:srgbClr val="561C03"/>
              </a:solidFill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E6027F6-9D02-40C3-8FE2-53F1169805A4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Реконструкция игры «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Топис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0EE4BBD-263A-4632-899A-7FAE6C150AA7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8716B-2169-4B70-9501-9A052B3E4804}"/>
              </a:ext>
            </a:extLst>
          </p:cNvPr>
          <p:cNvSpPr txBox="1"/>
          <p:nvPr/>
        </p:nvSpPr>
        <p:spPr>
          <a:xfrm>
            <a:off x="838198" y="1484690"/>
            <a:ext cx="495909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561C03"/>
                </a:solidFill>
              </a:rPr>
              <a:t>Реконструкция шахматной игры «</a:t>
            </a:r>
            <a:r>
              <a:rPr lang="ru-RU" sz="2400" dirty="0" err="1">
                <a:solidFill>
                  <a:srgbClr val="561C03"/>
                </a:solidFill>
              </a:rPr>
              <a:t>Топис</a:t>
            </a:r>
            <a:r>
              <a:rPr lang="ru-RU" sz="2400" dirty="0">
                <a:solidFill>
                  <a:srgbClr val="561C03"/>
                </a:solidFill>
              </a:rPr>
              <a:t>» легла в основу проекта «Забытые традиции» РО ООО «Ассамблея народов России в ХМАО – Югре» совместно с АУ ХМАО – Югры «Окружной Дом народного творчества»</a:t>
            </a:r>
          </a:p>
        </p:txBody>
      </p:sp>
    </p:spTree>
    <p:extLst>
      <p:ext uri="{BB962C8B-B14F-4D97-AF65-F5344CB8AC3E}">
        <p14:creationId xmlns:p14="http://schemas.microsoft.com/office/powerpoint/2010/main" val="4070289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6B717F-3064-4960-A79E-F31350893B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3810" y="1824553"/>
            <a:ext cx="1126391" cy="1777380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B3B049CD-A5B1-467F-9BAC-49FFC96B6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239" y="1554479"/>
            <a:ext cx="6240561" cy="462248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 игровой комплект входят крестообразные фигуры, напоминающие орнамент, – они олицетворяют собой охотников, а также фигурки «зверей» и «птиц». Это могут быть разные животные: олени, лисы, глухари, рябчики и т. п. Их количество может варьироваться. Известны комплекты до 20 фигур.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Изготавливаются они из кости или дерева, как правило, мягкого, например, осины. В изображённом на рисунке наборе, кроме «охотника» представлены «птица» (эта фигура в наборе могла быть разного размера), «заяц» и «лось».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Доску для «</a:t>
            </a:r>
            <a:r>
              <a:rPr lang="ru-RU" dirty="0" err="1">
                <a:solidFill>
                  <a:srgbClr val="561C03"/>
                </a:solidFill>
              </a:rPr>
              <a:t>Топис</a:t>
            </a:r>
            <a:r>
              <a:rPr lang="ru-RU" dirty="0">
                <a:solidFill>
                  <a:srgbClr val="561C03"/>
                </a:solidFill>
              </a:rPr>
              <a:t>» предпочитают изготавливать из кедровой лесины. Доска окрашивается, как и в классической шахматной доске, – с чередованием тёмных и светлых квадратов. На доске делаются также ямки четырёхугольной формы.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5CA11D-C7F5-4AAB-823A-1DF7D8E5E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359" y="1701413"/>
            <a:ext cx="1914314" cy="19155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3A041D-41B0-4793-B1E3-BDB5720B1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20" y="3896022"/>
            <a:ext cx="1537573" cy="21218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61F00E-FB9D-4978-9C34-FCFCFA57E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071" y="3970927"/>
            <a:ext cx="2024890" cy="2046900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7D61B7C0-6133-4348-BCF1-4B1D5FD41FE2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Комплект шахматной игры «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Топис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99E6277-69B3-4410-A9E9-32526EE11581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648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D0DA649-D700-4206-AC27-324F711833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354057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Тот, кто представляет «охотников», имеет четыре фигуры, а другой играет двумя «зайцами». Соперник, совершая ход, перемещает одну из своих фигур на одну клетку по диагонали: «охотники» двигаются только вперёд, а «зайцы» имеют свободу манёвра: им разрешается ходить как вперед, так и назад.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Задача «охотников» – не пропустить мимо себя ни одного из «зайцев»: в случае удачной игры «охотники» вытесняют «зайцев» на край доски или в угол.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Играющий за «зайцев», соответственно, должен провести через ряд «охотников» хотя бы одну свою фигуру, заставив удачным манёвром раздвинуться шеренге «охотников» и совершить следующий ход в образовавшийся проём.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Таким образом, в соответствии с решением, стоящим перед каждым игроком задачи, зависит исход игры. Тот, кто справится с ней, – выигрывает.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Более простой вариант игры с теми же самыми правилами: один «заяц» и два «охотника» состязаются уже на половине доски.</a:t>
            </a:r>
          </a:p>
        </p:txBody>
      </p:sp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9899A3F0-7506-4644-A8AA-064BF1671B37}"/>
              </a:ext>
            </a:extLst>
          </p:cNvPr>
          <p:cNvSpPr txBox="1">
            <a:spLocks/>
          </p:cNvSpPr>
          <p:nvPr/>
        </p:nvSpPr>
        <p:spPr>
          <a:xfrm>
            <a:off x="838200" y="890910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Вариант «шахматной» игры «Охотники и зайцы»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7CEBB69-3644-4BD3-AA73-787EA0EB9F1C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6359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780EA-DD75-4BD5-A09F-967EBB7FB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44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4. О происхождении шахматных игр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E36130B-5C0F-4E6B-A913-DE96BC2BF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53144" y="1175528"/>
            <a:ext cx="2653454" cy="1825633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7287B1A-0273-4464-9A63-DB7A5BCEC3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32050" y="1090570"/>
            <a:ext cx="2422958" cy="18172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657DF-9BDD-450C-A14A-B66F82356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84" y="581531"/>
            <a:ext cx="755970" cy="292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1E8825-5B4D-4C82-9CF1-CDED4071E7C0}"/>
              </a:ext>
            </a:extLst>
          </p:cNvPr>
          <p:cNvSpPr txBox="1"/>
          <p:nvPr/>
        </p:nvSpPr>
        <p:spPr>
          <a:xfrm>
            <a:off x="562062" y="3086119"/>
            <a:ext cx="29445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</a:rPr>
              <a:t>Персидский набор для игры в </a:t>
            </a:r>
            <a:r>
              <a:rPr lang="ru-RU" sz="1400" b="1" dirty="0">
                <a:solidFill>
                  <a:srgbClr val="561C03"/>
                </a:solidFill>
              </a:rPr>
              <a:t>шатрандж</a:t>
            </a:r>
            <a:r>
              <a:rPr lang="ru-RU" sz="1400" dirty="0">
                <a:solidFill>
                  <a:srgbClr val="561C03"/>
                </a:solidFill>
              </a:rPr>
              <a:t>, XII в. 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Из коллекции Метрополитен-музей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Первое упоминание об игре в </a:t>
            </a:r>
            <a:r>
              <a:rPr lang="en-US" sz="1400" dirty="0">
                <a:solidFill>
                  <a:srgbClr val="561C03"/>
                </a:solidFill>
              </a:rPr>
              <a:t>III</a:t>
            </a:r>
            <a:r>
              <a:rPr lang="ru-RU" sz="1400" dirty="0">
                <a:solidFill>
                  <a:srgbClr val="561C03"/>
                </a:solidFill>
              </a:rPr>
              <a:t> в.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8EACE9-DBE1-4BF8-9FD7-6A5890F0EE80}"/>
              </a:ext>
            </a:extLst>
          </p:cNvPr>
          <p:cNvSpPr txBox="1"/>
          <p:nvPr/>
        </p:nvSpPr>
        <p:spPr>
          <a:xfrm>
            <a:off x="4032051" y="3086119"/>
            <a:ext cx="2192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</a:rPr>
              <a:t>Древнеиндийская игра </a:t>
            </a:r>
            <a:r>
              <a:rPr lang="ru-RU" sz="1400" b="1" dirty="0">
                <a:solidFill>
                  <a:srgbClr val="561C03"/>
                </a:solidFill>
              </a:rPr>
              <a:t>чатуранга</a:t>
            </a:r>
            <a:r>
              <a:rPr lang="ru-RU" sz="1400" dirty="0">
                <a:solidFill>
                  <a:srgbClr val="561C03"/>
                </a:solidFill>
              </a:rPr>
              <a:t>. 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Первые упоминания датируются V в. до </a:t>
            </a:r>
            <a:r>
              <a:rPr lang="ru-RU" sz="1400" dirty="0" err="1">
                <a:solidFill>
                  <a:srgbClr val="561C03"/>
                </a:solidFill>
              </a:rPr>
              <a:t>н.э</a:t>
            </a:r>
            <a:endParaRPr lang="ru-RU" sz="1400" dirty="0">
              <a:solidFill>
                <a:srgbClr val="561C03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ABEF19-3388-463C-A066-8E113EAA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625" y="1090570"/>
            <a:ext cx="2519233" cy="17319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3E7EC6-BE6C-4303-A552-B8BD6A529707}"/>
              </a:ext>
            </a:extLst>
          </p:cNvPr>
          <p:cNvSpPr txBox="1"/>
          <p:nvPr/>
        </p:nvSpPr>
        <p:spPr>
          <a:xfrm>
            <a:off x="6894733" y="2907789"/>
            <a:ext cx="33482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561C03"/>
                </a:solidFill>
              </a:rPr>
              <a:t>Сёги</a:t>
            </a:r>
            <a:r>
              <a:rPr lang="ru-RU" sz="1400" dirty="0">
                <a:solidFill>
                  <a:srgbClr val="561C03"/>
                </a:solidFill>
              </a:rPr>
              <a:t> ( «игра генералов»</a:t>
            </a:r>
            <a:r>
              <a:rPr lang="en-US" sz="1400" dirty="0">
                <a:solidFill>
                  <a:srgbClr val="561C03"/>
                </a:solidFill>
              </a:rPr>
              <a:t>)</a:t>
            </a:r>
            <a:r>
              <a:rPr lang="ru-RU" sz="1400" dirty="0">
                <a:solidFill>
                  <a:srgbClr val="561C03"/>
                </a:solidFill>
              </a:rPr>
              <a:t> – </a:t>
            </a:r>
            <a:r>
              <a:rPr lang="en-US" sz="1400" dirty="0">
                <a:solidFill>
                  <a:srgbClr val="561C03"/>
                </a:solidFill>
              </a:rPr>
              <a:t> </a:t>
            </a:r>
            <a:r>
              <a:rPr lang="ru-RU" sz="1400" dirty="0">
                <a:solidFill>
                  <a:srgbClr val="561C03"/>
                </a:solidFill>
              </a:rPr>
              <a:t>японская настольная логическая игра шахматного типа. Первые археологические находки фигур </a:t>
            </a:r>
            <a:r>
              <a:rPr lang="ru-RU" sz="1400" dirty="0" err="1">
                <a:solidFill>
                  <a:srgbClr val="561C03"/>
                </a:solidFill>
              </a:rPr>
              <a:t>сёги</a:t>
            </a:r>
            <a:r>
              <a:rPr lang="ru-RU" sz="1400" dirty="0">
                <a:solidFill>
                  <a:srgbClr val="561C03"/>
                </a:solidFill>
              </a:rPr>
              <a:t> относятся к XI веку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5698DF-5DF3-4958-BD2B-25D418E41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37" y="4362275"/>
            <a:ext cx="2631785" cy="19738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03961E3-E0CC-4EB8-BBEB-2079913D2012}"/>
              </a:ext>
            </a:extLst>
          </p:cNvPr>
          <p:cNvSpPr txBox="1"/>
          <p:nvPr/>
        </p:nvSpPr>
        <p:spPr>
          <a:xfrm>
            <a:off x="3665989" y="4400593"/>
            <a:ext cx="25586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561C03"/>
                </a:solidFill>
              </a:rPr>
              <a:t>Хнефатафл</a:t>
            </a:r>
            <a:r>
              <a:rPr lang="ru-RU" sz="1400" dirty="0">
                <a:solidFill>
                  <a:srgbClr val="561C03"/>
                </a:solidFill>
              </a:rPr>
              <a:t> — скандинавская настольная игра. Первые упоминания относятся к III веку н. э.</a:t>
            </a:r>
          </a:p>
          <a:p>
            <a:r>
              <a:rPr lang="ru-RU" sz="1400" dirty="0">
                <a:solidFill>
                  <a:srgbClr val="561C03"/>
                </a:solidFill>
              </a:rPr>
              <a:t>Она возникла на основе римской игры </a:t>
            </a:r>
            <a:r>
              <a:rPr lang="ru-RU" sz="1400" b="1" dirty="0" err="1">
                <a:solidFill>
                  <a:srgbClr val="561C03"/>
                </a:solidFill>
              </a:rPr>
              <a:t>латрункули</a:t>
            </a:r>
            <a:r>
              <a:rPr lang="ru-RU" sz="1400" dirty="0">
                <a:solidFill>
                  <a:srgbClr val="561C03"/>
                </a:solidFill>
              </a:rPr>
              <a:t>, первое упоминание о которой оставил римский автор </a:t>
            </a:r>
            <a:r>
              <a:rPr lang="ru-RU" sz="1400" dirty="0" err="1">
                <a:solidFill>
                  <a:srgbClr val="561C03"/>
                </a:solidFill>
              </a:rPr>
              <a:t>Варрон</a:t>
            </a:r>
            <a:r>
              <a:rPr lang="ru-RU" sz="1400" dirty="0">
                <a:solidFill>
                  <a:srgbClr val="561C03"/>
                </a:solidFill>
              </a:rPr>
              <a:t> (116-27 до н. э.)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E7545CE-605C-46CD-A156-970B4F637C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8914" y="4235118"/>
            <a:ext cx="1836622" cy="19499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EB540A0-8EDA-4FA8-8C21-D9594FCB9FB6}"/>
              </a:ext>
            </a:extLst>
          </p:cNvPr>
          <p:cNvSpPr txBox="1"/>
          <p:nvPr/>
        </p:nvSpPr>
        <p:spPr>
          <a:xfrm>
            <a:off x="8573549" y="4235118"/>
            <a:ext cx="166940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 err="1">
                <a:solidFill>
                  <a:srgbClr val="561C03"/>
                </a:solidFill>
              </a:rPr>
              <a:t>Петтейя</a:t>
            </a:r>
            <a:r>
              <a:rPr lang="ru-RU" sz="1400" dirty="0">
                <a:solidFill>
                  <a:srgbClr val="561C03"/>
                </a:solidFill>
              </a:rPr>
              <a:t> –  древнегреческая игра шашечного типа. В поэме Гомера «Одиссея» Пенелопа – любительница игры </a:t>
            </a:r>
            <a:r>
              <a:rPr lang="ru-RU" sz="1400" dirty="0" err="1">
                <a:solidFill>
                  <a:srgbClr val="561C03"/>
                </a:solidFill>
              </a:rPr>
              <a:t>петтейя</a:t>
            </a:r>
            <a:r>
              <a:rPr lang="ru-RU" sz="1400" dirty="0">
                <a:solidFill>
                  <a:srgbClr val="561C03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2090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A4B2196-DFB9-43ED-B492-5212E1B8AE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2932" y="1602181"/>
            <a:ext cx="4653272" cy="3371589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82A4264-7C40-4DDD-B95B-E8A7F0F858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1327" y="1697554"/>
            <a:ext cx="4160940" cy="308417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00935-C3A4-404D-9D44-F9A2EDA0B344}"/>
              </a:ext>
            </a:extLst>
          </p:cNvPr>
          <p:cNvSpPr txBox="1"/>
          <p:nvPr/>
        </p:nvSpPr>
        <p:spPr>
          <a:xfrm>
            <a:off x="6991720" y="5199123"/>
            <a:ext cx="3540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Прототип ненецких «шахмат» –</a:t>
            </a:r>
          </a:p>
          <a:p>
            <a:r>
              <a:rPr lang="ru-RU" dirty="0">
                <a:solidFill>
                  <a:srgbClr val="561C03"/>
                </a:solidFill>
              </a:rPr>
              <a:t>английская игра «Солитер»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9D09E-1F32-4008-B623-F7C704910221}"/>
              </a:ext>
            </a:extLst>
          </p:cNvPr>
          <p:cNvSpPr txBox="1"/>
          <p:nvPr/>
        </p:nvSpPr>
        <p:spPr>
          <a:xfrm>
            <a:off x="1002932" y="5199123"/>
            <a:ext cx="49636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Ненецкие шахматы «</a:t>
            </a:r>
            <a:r>
              <a:rPr lang="ru-RU" dirty="0" err="1">
                <a:solidFill>
                  <a:srgbClr val="561C03"/>
                </a:solidFill>
              </a:rPr>
              <a:t>Тебко</a:t>
            </a:r>
            <a:r>
              <a:rPr lang="ru-RU" dirty="0">
                <a:solidFill>
                  <a:srgbClr val="561C03"/>
                </a:solidFill>
              </a:rPr>
              <a:t>».</a:t>
            </a:r>
          </a:p>
          <a:p>
            <a:r>
              <a:rPr lang="ru-RU" dirty="0">
                <a:solidFill>
                  <a:srgbClr val="561C03"/>
                </a:solidFill>
              </a:rPr>
              <a:t>Из коллекции игрушек Этнокультурного центра</a:t>
            </a:r>
          </a:p>
          <a:p>
            <a:r>
              <a:rPr lang="ru-RU" dirty="0">
                <a:solidFill>
                  <a:srgbClr val="561C03"/>
                </a:solidFill>
              </a:rPr>
              <a:t>Ненецкого автономного округа (г. Нарьян-Мар)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EB84AA8-CFEF-43C8-A48A-30D916DC0E1D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5. Ненецкие «шахматы» «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Тебко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FB8FB08-0AE8-4FB9-8847-8D9D6B8B3164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2189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A487885-A8FE-471C-8387-DA671990BEF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532073"/>
            <a:ext cx="5101206" cy="358182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8B0FFA4-CDE7-49C1-81BE-7B6C00B498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57910" y="2532073"/>
            <a:ext cx="2370142" cy="2925526"/>
          </a:xfrm>
        </p:spPr>
      </p:pic>
      <p:sp>
        <p:nvSpPr>
          <p:cNvPr id="5" name="Заголовок 6">
            <a:extLst>
              <a:ext uri="{FF2B5EF4-FFF2-40B4-BE49-F238E27FC236}">
                <a16:creationId xmlns:a16="http://schemas.microsoft.com/office/drawing/2014/main" id="{A9E505F6-2CDB-4937-ACE2-B8ED51742F46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Ненецкие «шахматы» «</a:t>
            </a:r>
            <a:r>
              <a:rPr lang="ru-RU" sz="2400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Тебко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5ECF90-AD9A-4380-85F6-408F6D55B981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D08E09-6694-4475-B327-696B01500D89}"/>
              </a:ext>
            </a:extLst>
          </p:cNvPr>
          <p:cNvSpPr txBox="1"/>
          <p:nvPr/>
        </p:nvSpPr>
        <p:spPr>
          <a:xfrm>
            <a:off x="838200" y="1400401"/>
            <a:ext cx="9878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61C03"/>
                </a:solidFill>
              </a:rPr>
              <a:t>Для игры в «</a:t>
            </a:r>
            <a:r>
              <a:rPr lang="ru-RU" sz="2400" dirty="0" err="1">
                <a:solidFill>
                  <a:srgbClr val="561C03"/>
                </a:solidFill>
              </a:rPr>
              <a:t>Тебко</a:t>
            </a:r>
            <a:r>
              <a:rPr lang="ru-RU" sz="2400" dirty="0">
                <a:solidFill>
                  <a:srgbClr val="561C03"/>
                </a:solidFill>
              </a:rPr>
              <a:t>» изготавливается деревянная доска с 33-мя отверстиями и 32-мя деревянными фигурными штырями – «гвоздиками».</a:t>
            </a:r>
          </a:p>
        </p:txBody>
      </p:sp>
    </p:spTree>
    <p:extLst>
      <p:ext uri="{BB962C8B-B14F-4D97-AF65-F5344CB8AC3E}">
        <p14:creationId xmlns:p14="http://schemas.microsoft.com/office/powerpoint/2010/main" val="30377051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734FC8F3-6C72-4A36-9093-C0E20844A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928" y="1629121"/>
            <a:ext cx="4805862" cy="35997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3C5A31-1473-4075-98BE-BD2A953C9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486" y="1629121"/>
            <a:ext cx="4805860" cy="3604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8D5689-0871-4695-A2A2-EB1167BA4BCE}"/>
              </a:ext>
            </a:extLst>
          </p:cNvPr>
          <p:cNvSpPr txBox="1"/>
          <p:nvPr/>
        </p:nvSpPr>
        <p:spPr>
          <a:xfrm>
            <a:off x="838200" y="5410288"/>
            <a:ext cx="1862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561C03"/>
                </a:solidFill>
              </a:rPr>
              <a:t>"</a:t>
            </a:r>
            <a:r>
              <a:rPr lang="en-US" sz="2400" i="1" dirty="0" err="1">
                <a:solidFill>
                  <a:srgbClr val="561C03"/>
                </a:solidFill>
              </a:rPr>
              <a:t>cuhkka</a:t>
            </a:r>
            <a:r>
              <a:rPr lang="en-US" sz="2400" i="1" dirty="0">
                <a:solidFill>
                  <a:srgbClr val="561C03"/>
                </a:solidFill>
              </a:rPr>
              <a:t>"</a:t>
            </a:r>
            <a:endParaRPr lang="ru-RU" sz="2400" i="1" dirty="0">
              <a:solidFill>
                <a:srgbClr val="561C0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7EBDA-1211-42BB-A6EC-4E72611AA83F}"/>
              </a:ext>
            </a:extLst>
          </p:cNvPr>
          <p:cNvSpPr txBox="1"/>
          <p:nvPr/>
        </p:nvSpPr>
        <p:spPr>
          <a:xfrm>
            <a:off x="6096000" y="5410288"/>
            <a:ext cx="2004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561C03"/>
                </a:solidFill>
              </a:rPr>
              <a:t> </a:t>
            </a:r>
            <a:r>
              <a:rPr lang="en-US" sz="2400" i="1" dirty="0">
                <a:solidFill>
                  <a:srgbClr val="561C03"/>
                </a:solidFill>
              </a:rPr>
              <a:t>"</a:t>
            </a:r>
            <a:r>
              <a:rPr lang="en-US" sz="2400" i="1" dirty="0" err="1">
                <a:solidFill>
                  <a:srgbClr val="561C03"/>
                </a:solidFill>
              </a:rPr>
              <a:t>sáhkku</a:t>
            </a:r>
            <a:r>
              <a:rPr lang="en-US" sz="2400" i="1" dirty="0">
                <a:solidFill>
                  <a:srgbClr val="561C03"/>
                </a:solidFill>
              </a:rPr>
              <a:t>"</a:t>
            </a:r>
            <a:endParaRPr lang="ru-RU" sz="2400" i="1" dirty="0">
              <a:solidFill>
                <a:srgbClr val="561C03"/>
              </a:solidFill>
            </a:endParaRP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D29E3210-CE75-40B9-8300-8CEEC969161A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Саамские шахматные  игры  "</a:t>
            </a:r>
            <a:r>
              <a:rPr lang="en-US" sz="2400" i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daabloe</a:t>
            </a:r>
            <a:r>
              <a:rPr lang="en-US" sz="2400" dirty="0">
                <a:solidFill>
                  <a:srgbClr val="561C03"/>
                </a:solidFill>
                <a:latin typeface="Arial Black" panose="020B0A04020102020204" pitchFamily="34" charset="0"/>
              </a:rPr>
              <a:t>"</a:t>
            </a:r>
            <a:endParaRPr lang="ru-RU" sz="2400" dirty="0">
              <a:solidFill>
                <a:srgbClr val="561C03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19DA1F9-5EDE-4F30-B7F0-78C5BBEA3AAE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845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25F4-3772-4895-9B95-B1A8ED1A0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571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A77A3A-F438-470C-9D88-B9DF62BD9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240"/>
            <a:ext cx="10515600" cy="468372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1.	Мотивы многих игр </a:t>
            </a:r>
            <a:r>
              <a:rPr lang="ru-RU" dirty="0" err="1">
                <a:solidFill>
                  <a:srgbClr val="561C03"/>
                </a:solidFill>
              </a:rPr>
              <a:t>хантов</a:t>
            </a:r>
            <a:r>
              <a:rPr lang="ru-RU" dirty="0">
                <a:solidFill>
                  <a:srgbClr val="561C03"/>
                </a:solidFill>
              </a:rPr>
              <a:t> и манси восходят к древним </a:t>
            </a:r>
            <a:r>
              <a:rPr lang="ru-RU" dirty="0" err="1">
                <a:solidFill>
                  <a:srgbClr val="561C03"/>
                </a:solidFill>
              </a:rPr>
              <a:t>мифо</a:t>
            </a:r>
            <a:r>
              <a:rPr lang="ru-RU" dirty="0">
                <a:solidFill>
                  <a:srgbClr val="561C03"/>
                </a:solidFill>
              </a:rPr>
              <a:t>-ритуальным традициям, просматривается их связь с традиционным мировоззрением. Наиболее ярко этот аспект отражён в игре «Тось-щир-вой», где представлены изображения небесных светил, духа, определённый набор животных, легендарная птица.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2.	Исконные знания местной природы и физических явлений коренными народами нашли отражение в игровой практике, например в игре на тренировку слуховой памяти «Ойнас», к возникновению которой могло привести использование берестяных ёмкостей.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3.	У обских </a:t>
            </a:r>
            <a:r>
              <a:rPr lang="ru-RU" dirty="0" err="1">
                <a:solidFill>
                  <a:srgbClr val="561C03"/>
                </a:solidFill>
              </a:rPr>
              <a:t>угров</a:t>
            </a:r>
            <a:r>
              <a:rPr lang="ru-RU" dirty="0">
                <a:solidFill>
                  <a:srgbClr val="561C03"/>
                </a:solidFill>
              </a:rPr>
              <a:t> известны шахматные игры на развитие стратегического мышления, прежде всего это игра «</a:t>
            </a:r>
            <a:r>
              <a:rPr lang="ru-RU" dirty="0" err="1">
                <a:solidFill>
                  <a:srgbClr val="561C03"/>
                </a:solidFill>
              </a:rPr>
              <a:t>Топис</a:t>
            </a:r>
            <a:r>
              <a:rPr lang="ru-RU" dirty="0">
                <a:solidFill>
                  <a:srgbClr val="561C03"/>
                </a:solidFill>
              </a:rPr>
              <a:t>», установление происхождения которых – дело будущего.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4.	Реконструкция и возрождение забытых игр обско-угорских народов позволит не только расширить арсенал современных игровых традиций, но и пролить свет на древние межкультурные и этнические связи, лежащие  формировании обско-угорских культур.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5F9CF1-5DD9-4654-BE3C-A22B97CA9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67"/>
            <a:ext cx="75597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9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6432B50-53B6-474C-8CA4-3DAD6D6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097"/>
            <a:ext cx="10515600" cy="47277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1. Хантыйская игра «</a:t>
            </a:r>
            <a:r>
              <a:rPr lang="ru-RU" sz="2400" i="1" dirty="0" err="1">
                <a:solidFill>
                  <a:srgbClr val="561C03"/>
                </a:solidFill>
                <a:latin typeface="Arial Black" panose="020B0A04020102020204" pitchFamily="34" charset="0"/>
              </a:rPr>
              <a:t>Тос</a:t>
            </a:r>
            <a:r>
              <a:rPr lang="ru-RU" sz="2400" i="1" dirty="0">
                <a:solidFill>
                  <a:srgbClr val="561C03"/>
                </a:solidFill>
                <a:latin typeface="Arial Black" panose="020B0A04020102020204" pitchFamily="34" charset="0"/>
              </a:rPr>
              <a:t> щир вой</a:t>
            </a:r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21E4F9-C7CF-40DC-834B-066A643DE4C6}"/>
              </a:ext>
            </a:extLst>
          </p:cNvPr>
          <p:cNvSpPr/>
          <p:nvPr/>
        </p:nvSpPr>
        <p:spPr>
          <a:xfrm>
            <a:off x="-28575" y="1006678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E8A387-BC30-4DA9-933A-A7237D90ACFD}"/>
              </a:ext>
            </a:extLst>
          </p:cNvPr>
          <p:cNvSpPr txBox="1"/>
          <p:nvPr/>
        </p:nvSpPr>
        <p:spPr>
          <a:xfrm>
            <a:off x="838199" y="1790993"/>
            <a:ext cx="533831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развивает пространственное мышление с ориентацией на существенные признаки явлений и предметов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относится к играм бильбоке (от франц.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Bilboquet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, где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bille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 ‘играй в палочки’ и </a:t>
            </a:r>
            <a:r>
              <a:rPr lang="ru-RU" sz="2000" i="1" dirty="0" err="1">
                <a:solidFill>
                  <a:srgbClr val="561C03"/>
                </a:solidFill>
                <a:cs typeface="Calibri" panose="020F0502020204030204" pitchFamily="34" charset="0"/>
              </a:rPr>
              <a:t>bouque</a:t>
            </a:r>
            <a:r>
              <a:rPr lang="ru-RU" sz="2000" i="1" dirty="0">
                <a:solidFill>
                  <a:srgbClr val="561C03"/>
                </a:solidFill>
                <a:cs typeface="Calibri" panose="020F0502020204030204" pitchFamily="34" charset="0"/>
              </a:rPr>
              <a:t> </a:t>
            </a: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‘шарик’)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561C03"/>
              </a:solidFill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561C03"/>
                </a:solidFill>
                <a:cs typeface="Calibri" panose="020F0502020204030204" pitchFamily="34" charset="0"/>
              </a:rPr>
              <a:t>оттачивает ловкость, но также прекрасно развивает память, математические способности и устный счёт</a:t>
            </a:r>
          </a:p>
        </p:txBody>
      </p:sp>
      <p:pic>
        <p:nvPicPr>
          <p:cNvPr id="13" name="Объект 10">
            <a:extLst>
              <a:ext uri="{FF2B5EF4-FFF2-40B4-BE49-F238E27FC236}">
                <a16:creationId xmlns:a16="http://schemas.microsoft.com/office/drawing/2014/main" id="{7531EFA2-66C5-47FF-97F4-6A0C2EEEA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706" y="1816069"/>
            <a:ext cx="5135094" cy="34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00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29E09A0-BF4A-4ABA-A38B-106537208F5A}"/>
              </a:ext>
            </a:extLst>
          </p:cNvPr>
          <p:cNvSpPr/>
          <p:nvPr/>
        </p:nvSpPr>
        <p:spPr>
          <a:xfrm>
            <a:off x="0" y="3240417"/>
            <a:ext cx="12192000" cy="1607628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A2CA85-AAF1-4445-966A-6E6C9382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0522"/>
            <a:ext cx="10515600" cy="82741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297722-DAA4-4825-B0F6-17E184DA58B8}"/>
              </a:ext>
            </a:extLst>
          </p:cNvPr>
          <p:cNvSpPr/>
          <p:nvPr/>
        </p:nvSpPr>
        <p:spPr>
          <a:xfrm>
            <a:off x="-28575" y="954422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550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25F7ECE-492A-4E6D-A680-6D286C0EB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5626" y="1627099"/>
            <a:ext cx="5170784" cy="40983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0A292A-6D82-4D02-BC63-44328B7B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09" y="1552754"/>
            <a:ext cx="1805392" cy="2184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56373E-D089-4685-94D3-A0B0C96FDAC1}"/>
              </a:ext>
            </a:extLst>
          </p:cNvPr>
          <p:cNvSpPr txBox="1"/>
          <p:nvPr/>
        </p:nvSpPr>
        <p:spPr>
          <a:xfrm>
            <a:off x="795802" y="4340491"/>
            <a:ext cx="19498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561C03"/>
                </a:solidFill>
              </a:rPr>
              <a:t>Шухов И.Н. Из отчёта о поездке весной 1914 года к </a:t>
            </a:r>
            <a:r>
              <a:rPr lang="ru-RU" sz="1400" dirty="0" err="1">
                <a:solidFill>
                  <a:srgbClr val="561C03"/>
                </a:solidFill>
              </a:rPr>
              <a:t>казымским</a:t>
            </a:r>
            <a:r>
              <a:rPr lang="ru-RU" sz="1400" dirty="0">
                <a:solidFill>
                  <a:srgbClr val="561C03"/>
                </a:solidFill>
              </a:rPr>
              <a:t> остякам // Сб. музея антропологии и этнографии. 1916. Т. 3.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7CF3BE-889F-42FE-BEE8-8348CF340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176" y="1640457"/>
            <a:ext cx="3288546" cy="4085029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38424276-94F7-4513-80D4-802E32CF2DE5}"/>
              </a:ext>
            </a:extLst>
          </p:cNvPr>
          <p:cNvSpPr txBox="1">
            <a:spLocks/>
          </p:cNvSpPr>
          <p:nvPr/>
        </p:nvSpPr>
        <p:spPr>
          <a:xfrm>
            <a:off x="838200" y="917097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Запись игры И.Н. Шуховым, опубликованная в 1916 г.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FD7FF00-BA98-4217-8CFD-4AF06E58740B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461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112167-9BD0-4FE2-A907-8DB42F9CA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887" y="3852010"/>
            <a:ext cx="2869034" cy="14830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11811-E4FA-408B-B062-6E3F2840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29" y="3964940"/>
            <a:ext cx="1890948" cy="1231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ACAB34-14FD-4398-8A30-CCFA86F8B522}"/>
              </a:ext>
            </a:extLst>
          </p:cNvPr>
          <p:cNvSpPr txBox="1"/>
          <p:nvPr/>
        </p:nvSpPr>
        <p:spPr>
          <a:xfrm>
            <a:off x="2945213" y="3852010"/>
            <a:ext cx="34785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Орнамент </a:t>
            </a:r>
            <a:r>
              <a:rPr lang="ru-RU" dirty="0" err="1">
                <a:solidFill>
                  <a:srgbClr val="561C03"/>
                </a:solidFill>
              </a:rPr>
              <a:t>казымских</a:t>
            </a:r>
            <a:r>
              <a:rPr lang="ru-RU" dirty="0">
                <a:solidFill>
                  <a:srgbClr val="561C03"/>
                </a:solidFill>
              </a:rPr>
              <a:t> </a:t>
            </a:r>
            <a:r>
              <a:rPr lang="ru-RU" dirty="0" err="1">
                <a:solidFill>
                  <a:srgbClr val="561C03"/>
                </a:solidFill>
              </a:rPr>
              <a:t>хантов</a:t>
            </a:r>
            <a:r>
              <a:rPr lang="ru-RU" dirty="0">
                <a:solidFill>
                  <a:srgbClr val="561C03"/>
                </a:solidFill>
              </a:rPr>
              <a:t> </a:t>
            </a:r>
          </a:p>
          <a:p>
            <a:r>
              <a:rPr lang="ru-RU" dirty="0">
                <a:solidFill>
                  <a:srgbClr val="561C03"/>
                </a:solidFill>
              </a:rPr>
              <a:t>«</a:t>
            </a:r>
            <a:r>
              <a:rPr lang="ru-RU" i="1" dirty="0" err="1">
                <a:solidFill>
                  <a:srgbClr val="561C03"/>
                </a:solidFill>
              </a:rPr>
              <a:t>Щорас</a:t>
            </a:r>
            <a:r>
              <a:rPr lang="ru-RU" i="1" dirty="0">
                <a:solidFill>
                  <a:srgbClr val="561C03"/>
                </a:solidFill>
              </a:rPr>
              <a:t> ханы вой</a:t>
            </a:r>
            <a:r>
              <a:rPr lang="ru-RU" dirty="0">
                <a:solidFill>
                  <a:srgbClr val="561C03"/>
                </a:solidFill>
              </a:rPr>
              <a:t>» </a:t>
            </a:r>
          </a:p>
          <a:p>
            <a:r>
              <a:rPr lang="ru-RU" dirty="0">
                <a:solidFill>
                  <a:srgbClr val="561C03"/>
                </a:solidFill>
              </a:rPr>
              <a:t>‘океанское животное (птица)’</a:t>
            </a:r>
          </a:p>
          <a:p>
            <a:r>
              <a:rPr lang="ru-RU" sz="1200" dirty="0" err="1">
                <a:solidFill>
                  <a:srgbClr val="561C03"/>
                </a:solidFill>
              </a:rPr>
              <a:t>Молданова</a:t>
            </a:r>
            <a:r>
              <a:rPr lang="ru-RU" sz="1200" dirty="0">
                <a:solidFill>
                  <a:srgbClr val="561C03"/>
                </a:solidFill>
              </a:rPr>
              <a:t> Т.А. Орнамент </a:t>
            </a:r>
            <a:r>
              <a:rPr lang="ru-RU" sz="1200" dirty="0" err="1">
                <a:solidFill>
                  <a:srgbClr val="561C03"/>
                </a:solidFill>
              </a:rPr>
              <a:t>хантов</a:t>
            </a:r>
            <a:r>
              <a:rPr lang="ru-RU" sz="1200" dirty="0">
                <a:solidFill>
                  <a:srgbClr val="561C03"/>
                </a:solidFill>
              </a:rPr>
              <a:t> </a:t>
            </a:r>
            <a:r>
              <a:rPr lang="ru-RU" sz="1200" dirty="0" err="1">
                <a:solidFill>
                  <a:srgbClr val="561C03"/>
                </a:solidFill>
              </a:rPr>
              <a:t>Казымского</a:t>
            </a:r>
            <a:r>
              <a:rPr lang="ru-RU" sz="1200" dirty="0">
                <a:solidFill>
                  <a:srgbClr val="561C03"/>
                </a:solidFill>
              </a:rPr>
              <a:t> </a:t>
            </a:r>
            <a:r>
              <a:rPr lang="ru-RU" sz="1200" dirty="0" err="1">
                <a:solidFill>
                  <a:srgbClr val="561C03"/>
                </a:solidFill>
              </a:rPr>
              <a:t>Приобья</a:t>
            </a:r>
            <a:r>
              <a:rPr lang="ru-RU" sz="1200" dirty="0">
                <a:solidFill>
                  <a:srgbClr val="561C03"/>
                </a:solidFill>
              </a:rPr>
              <a:t>: семантика, мифология, генезис. Томск: Изд-во Том. ун-та, 1999</a:t>
            </a:r>
            <a:r>
              <a:rPr lang="ru-RU" sz="1100" dirty="0">
                <a:solidFill>
                  <a:srgbClr val="561C03"/>
                </a:solidFill>
              </a:rPr>
              <a:t>.</a:t>
            </a:r>
          </a:p>
        </p:txBody>
      </p:sp>
      <p:sp>
        <p:nvSpPr>
          <p:cNvPr id="10" name="Заголовок 6">
            <a:extLst>
              <a:ext uri="{FF2B5EF4-FFF2-40B4-BE49-F238E27FC236}">
                <a16:creationId xmlns:a16="http://schemas.microsoft.com/office/drawing/2014/main" id="{C2B56DF1-C29E-4EE0-B935-D7633385DB56}"/>
              </a:ext>
            </a:extLst>
          </p:cNvPr>
          <p:cNvSpPr txBox="1">
            <a:spLocks/>
          </p:cNvSpPr>
          <p:nvPr/>
        </p:nvSpPr>
        <p:spPr>
          <a:xfrm>
            <a:off x="838200" y="917097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Этимология названия игры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AF0F04D-CA59-4BD5-9223-AE4BB507B0D6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BFDF7-4F13-45DC-BE3A-5656183B3305}"/>
              </a:ext>
            </a:extLst>
          </p:cNvPr>
          <p:cNvSpPr txBox="1"/>
          <p:nvPr/>
        </p:nvSpPr>
        <p:spPr>
          <a:xfrm>
            <a:off x="894829" y="1661744"/>
            <a:ext cx="603793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И.Н. Шухов зафиксировал игру как «</a:t>
            </a:r>
            <a:r>
              <a:rPr lang="ru-RU" sz="1800" b="1" i="1" dirty="0" err="1">
                <a:solidFill>
                  <a:srgbClr val="561C03"/>
                </a:solidFill>
              </a:rPr>
              <a:t>Тосьчер</a:t>
            </a:r>
            <a:r>
              <a:rPr lang="ru-RU" sz="1800" b="1" i="1" dirty="0">
                <a:solidFill>
                  <a:srgbClr val="561C03"/>
                </a:solidFill>
              </a:rPr>
              <a:t>-вой</a:t>
            </a:r>
            <a:r>
              <a:rPr lang="ru-RU" sz="1800" dirty="0">
                <a:solidFill>
                  <a:srgbClr val="561C03"/>
                </a:solidFill>
              </a:rPr>
              <a:t>». </a:t>
            </a:r>
          </a:p>
          <a:p>
            <a:pPr marL="0" indent="0">
              <a:buNone/>
            </a:pPr>
            <a:endParaRPr lang="ru-RU" dirty="0">
              <a:solidFill>
                <a:srgbClr val="561C03"/>
              </a:solidFill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Наиболее близкие по звучанию хантыйские слова:</a:t>
            </a:r>
          </a:p>
          <a:p>
            <a:pPr marL="1431925" indent="-1250950">
              <a:buNone/>
            </a:pPr>
            <a:r>
              <a:rPr lang="ru-RU" sz="1800" b="1" i="1" dirty="0" err="1">
                <a:solidFill>
                  <a:srgbClr val="561C03"/>
                </a:solidFill>
              </a:rPr>
              <a:t>тос</a:t>
            </a:r>
            <a:r>
              <a:rPr lang="ru-RU" sz="1800" b="1" i="1" dirty="0">
                <a:solidFill>
                  <a:srgbClr val="561C03"/>
                </a:solidFill>
              </a:rPr>
              <a:t>, </a:t>
            </a:r>
            <a:r>
              <a:rPr lang="ru-RU" sz="1800" b="1" i="1" dirty="0" err="1">
                <a:solidFill>
                  <a:srgbClr val="561C03"/>
                </a:solidFill>
              </a:rPr>
              <a:t>тоса</a:t>
            </a:r>
            <a:r>
              <a:rPr lang="ru-RU" sz="1800" b="1" i="1" dirty="0">
                <a:solidFill>
                  <a:srgbClr val="561C03"/>
                </a:solidFill>
              </a:rPr>
              <a:t> </a:t>
            </a:r>
            <a:r>
              <a:rPr lang="ru-RU" sz="1800" dirty="0">
                <a:solidFill>
                  <a:srgbClr val="561C03"/>
                </a:solidFill>
              </a:rPr>
              <a:t>‘</a:t>
            </a:r>
            <a:r>
              <a:rPr lang="ru-RU" sz="1800" i="1" dirty="0">
                <a:solidFill>
                  <a:srgbClr val="561C03"/>
                </a:solidFill>
              </a:rPr>
              <a:t>умелый, правильный</a:t>
            </a:r>
            <a:r>
              <a:rPr lang="ru-RU" sz="1800" dirty="0">
                <a:solidFill>
                  <a:srgbClr val="561C03"/>
                </a:solidFill>
              </a:rPr>
              <a:t>’, </a:t>
            </a:r>
          </a:p>
          <a:p>
            <a:pPr marL="1431925" indent="-1250950">
              <a:buNone/>
            </a:pPr>
            <a:r>
              <a:rPr lang="ru-RU" sz="1800" b="1" i="1" dirty="0" err="1">
                <a:solidFill>
                  <a:srgbClr val="561C03"/>
                </a:solidFill>
              </a:rPr>
              <a:t>тос</a:t>
            </a:r>
            <a:r>
              <a:rPr lang="ru-RU" sz="1800" b="1" i="1" dirty="0">
                <a:solidFill>
                  <a:srgbClr val="561C03"/>
                </a:solidFill>
              </a:rPr>
              <a:t>, </a:t>
            </a:r>
            <a:r>
              <a:rPr lang="ru-RU" sz="1800" b="1" i="1" dirty="0" err="1">
                <a:solidFill>
                  <a:srgbClr val="561C03"/>
                </a:solidFill>
              </a:rPr>
              <a:t>тоса</a:t>
            </a:r>
            <a:r>
              <a:rPr lang="ru-RU" sz="1800" b="1" i="1" dirty="0">
                <a:solidFill>
                  <a:srgbClr val="561C03"/>
                </a:solidFill>
              </a:rPr>
              <a:t>  </a:t>
            </a:r>
            <a:r>
              <a:rPr lang="ru-RU" sz="1800" dirty="0">
                <a:solidFill>
                  <a:srgbClr val="561C03"/>
                </a:solidFill>
              </a:rPr>
              <a:t>‘</a:t>
            </a:r>
            <a:r>
              <a:rPr lang="ru-RU" sz="1800" i="1" dirty="0">
                <a:solidFill>
                  <a:srgbClr val="561C03"/>
                </a:solidFill>
              </a:rPr>
              <a:t>принес, несущий</a:t>
            </a:r>
            <a:r>
              <a:rPr lang="ru-RU" sz="1800" dirty="0">
                <a:solidFill>
                  <a:srgbClr val="561C03"/>
                </a:solidFill>
              </a:rPr>
              <a:t>’ (от глагола </a:t>
            </a:r>
            <a:r>
              <a:rPr lang="ru-RU" sz="1800" b="1" i="1" dirty="0" err="1">
                <a:solidFill>
                  <a:srgbClr val="561C03"/>
                </a:solidFill>
              </a:rPr>
              <a:t>тоты</a:t>
            </a:r>
            <a:r>
              <a:rPr lang="ru-RU" sz="1800" dirty="0">
                <a:solidFill>
                  <a:srgbClr val="561C03"/>
                </a:solidFill>
              </a:rPr>
              <a:t> ‘</a:t>
            </a:r>
            <a:r>
              <a:rPr lang="ru-RU" sz="1800" i="1" dirty="0">
                <a:solidFill>
                  <a:srgbClr val="561C03"/>
                </a:solidFill>
              </a:rPr>
              <a:t>нести</a:t>
            </a:r>
            <a:r>
              <a:rPr lang="ru-RU" sz="1800" dirty="0">
                <a:solidFill>
                  <a:srgbClr val="561C03"/>
                </a:solidFill>
              </a:rPr>
              <a:t>’)</a:t>
            </a:r>
          </a:p>
          <a:p>
            <a:pPr marL="1431925" indent="-1250950">
              <a:buNone/>
            </a:pPr>
            <a:r>
              <a:rPr lang="ru-RU" sz="1800" b="1" i="1" dirty="0">
                <a:solidFill>
                  <a:srgbClr val="561C03"/>
                </a:solidFill>
              </a:rPr>
              <a:t>щир</a:t>
            </a:r>
            <a:r>
              <a:rPr lang="ru-RU" sz="1800" dirty="0">
                <a:solidFill>
                  <a:srgbClr val="561C03"/>
                </a:solidFill>
              </a:rPr>
              <a:t> ‘</a:t>
            </a:r>
            <a:r>
              <a:rPr lang="ru-RU" sz="1800" i="1" dirty="0">
                <a:solidFill>
                  <a:srgbClr val="561C03"/>
                </a:solidFill>
              </a:rPr>
              <a:t>возможность, способ, вид</a:t>
            </a:r>
            <a:r>
              <a:rPr lang="ru-RU" sz="1800" dirty="0">
                <a:solidFill>
                  <a:srgbClr val="561C03"/>
                </a:solidFill>
              </a:rPr>
              <a:t>’, </a:t>
            </a:r>
          </a:p>
          <a:p>
            <a:pPr marL="1431925" indent="-1250950">
              <a:buNone/>
            </a:pPr>
            <a:r>
              <a:rPr lang="ru-RU" sz="1800" b="1" i="1" dirty="0">
                <a:solidFill>
                  <a:srgbClr val="561C03"/>
                </a:solidFill>
              </a:rPr>
              <a:t>вой</a:t>
            </a:r>
            <a:r>
              <a:rPr lang="ru-RU" sz="1800" dirty="0">
                <a:solidFill>
                  <a:srgbClr val="561C03"/>
                </a:solidFill>
              </a:rPr>
              <a:t> ‘</a:t>
            </a:r>
            <a:r>
              <a:rPr lang="ru-RU" sz="1800" i="1" dirty="0">
                <a:solidFill>
                  <a:srgbClr val="561C03"/>
                </a:solidFill>
              </a:rPr>
              <a:t>птица, зверь, животное, насекомое</a:t>
            </a:r>
            <a:r>
              <a:rPr lang="ru-RU" sz="1800" dirty="0">
                <a:solidFill>
                  <a:srgbClr val="561C03"/>
                </a:solidFill>
              </a:rPr>
              <a:t>’.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6D6D0D-B102-4E0A-9488-A8F80DD0A4D9}"/>
              </a:ext>
            </a:extLst>
          </p:cNvPr>
          <p:cNvSpPr txBox="1"/>
          <p:nvPr/>
        </p:nvSpPr>
        <p:spPr>
          <a:xfrm>
            <a:off x="6979683" y="1621275"/>
            <a:ext cx="47608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«</a:t>
            </a:r>
            <a:r>
              <a:rPr lang="ru-RU" b="1" i="1" dirty="0" err="1">
                <a:solidFill>
                  <a:srgbClr val="561C03"/>
                </a:solidFill>
              </a:rPr>
              <a:t>Тос</a:t>
            </a:r>
            <a:r>
              <a:rPr lang="ru-RU" b="1" i="1" dirty="0">
                <a:solidFill>
                  <a:srgbClr val="561C03"/>
                </a:solidFill>
              </a:rPr>
              <a:t> щир вой</a:t>
            </a:r>
            <a:r>
              <a:rPr lang="ru-RU" dirty="0">
                <a:solidFill>
                  <a:srgbClr val="561C03"/>
                </a:solidFill>
              </a:rPr>
              <a:t>» можно перевести как «</a:t>
            </a:r>
            <a:r>
              <a:rPr lang="ru-RU" i="1" dirty="0">
                <a:solidFill>
                  <a:srgbClr val="561C03"/>
                </a:solidFill>
              </a:rPr>
              <a:t>возможности несущее животное / птица</a:t>
            </a:r>
            <a:r>
              <a:rPr lang="ru-RU" dirty="0">
                <a:solidFill>
                  <a:srgbClr val="561C03"/>
                </a:solidFill>
              </a:rPr>
              <a:t>». Это выражение можно также понимать  как «животное/</a:t>
            </a:r>
            <a:r>
              <a:rPr lang="ru-RU" i="1" dirty="0">
                <a:solidFill>
                  <a:srgbClr val="561C03"/>
                </a:solidFill>
              </a:rPr>
              <a:t>птица, способствующее умелому ведению жизнедеятельности</a:t>
            </a:r>
            <a:r>
              <a:rPr lang="ru-RU" dirty="0">
                <a:solidFill>
                  <a:srgbClr val="561C03"/>
                </a:solidFill>
              </a:rPr>
              <a:t>». </a:t>
            </a:r>
          </a:p>
          <a:p>
            <a:pPr marL="0" indent="0">
              <a:buNone/>
            </a:pPr>
            <a:r>
              <a:rPr lang="ru-RU" dirty="0">
                <a:solidFill>
                  <a:srgbClr val="561C03"/>
                </a:solidFill>
              </a:rPr>
              <a:t>В игре также упоминается птица «</a:t>
            </a:r>
            <a:r>
              <a:rPr lang="ru-RU" b="1" i="1" dirty="0" err="1">
                <a:solidFill>
                  <a:srgbClr val="561C03"/>
                </a:solidFill>
              </a:rPr>
              <a:t>черыз</a:t>
            </a:r>
            <a:r>
              <a:rPr lang="ru-RU" b="1" i="1" dirty="0">
                <a:solidFill>
                  <a:srgbClr val="561C03"/>
                </a:solidFill>
              </a:rPr>
              <a:t> хан-вой</a:t>
            </a:r>
            <a:r>
              <a:rPr lang="ru-RU" dirty="0">
                <a:solidFill>
                  <a:srgbClr val="561C03"/>
                </a:solidFill>
              </a:rPr>
              <a:t>» – «</a:t>
            </a:r>
            <a:r>
              <a:rPr lang="ru-RU" b="1" i="1" dirty="0" err="1">
                <a:solidFill>
                  <a:srgbClr val="561C03"/>
                </a:solidFill>
              </a:rPr>
              <a:t>Щорәс</a:t>
            </a:r>
            <a:r>
              <a:rPr lang="ru-RU" b="1" i="1" dirty="0">
                <a:solidFill>
                  <a:srgbClr val="561C03"/>
                </a:solidFill>
              </a:rPr>
              <a:t> ханы вой</a:t>
            </a:r>
            <a:r>
              <a:rPr lang="ru-RU" dirty="0">
                <a:solidFill>
                  <a:srgbClr val="561C03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900328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DFC98A21-FBC6-4656-92C3-61FC65330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22645"/>
            <a:ext cx="5545822" cy="2006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Для игры изготавливается 14 фигурных дощечек с отверстиями посередине, на каждой из них обозначается определённое количество очков.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Фигурки надеваются на верёвочку, к одному концу которой прикрепляется деревянная, слегка заострённая, шпилька, к другому – дощечка с решётчатыми прорезями на концах. 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5B9F8C6-4006-485C-B235-BBB2ADB2F9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535" y="1422645"/>
            <a:ext cx="4802265" cy="33408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FE7030-8AA4-4110-BC4B-F2F0AB5B8B2F}"/>
              </a:ext>
            </a:extLst>
          </p:cNvPr>
          <p:cNvSpPr txBox="1"/>
          <p:nvPr/>
        </p:nvSpPr>
        <p:spPr>
          <a:xfrm>
            <a:off x="897623" y="3506598"/>
            <a:ext cx="51983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561C03"/>
                </a:solidFill>
              </a:rPr>
              <a:t>Баллы обозначены на каждой фигуре засечками двух видов – I и X. </a:t>
            </a:r>
          </a:p>
          <a:p>
            <a:r>
              <a:rPr lang="ru-RU" dirty="0">
                <a:solidFill>
                  <a:srgbClr val="561C03"/>
                </a:solidFill>
              </a:rPr>
              <a:t>Одна засечка в виде I – даёт 5 баллов, </a:t>
            </a:r>
          </a:p>
          <a:p>
            <a:r>
              <a:rPr lang="ru-RU" dirty="0">
                <a:solidFill>
                  <a:srgbClr val="561C03"/>
                </a:solidFill>
              </a:rPr>
              <a:t>две засечки в виде X – даёт 10 баллов.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5E9A613-33CC-4D4C-9582-07D860893FCA}"/>
              </a:ext>
            </a:extLst>
          </p:cNvPr>
          <p:cNvSpPr txBox="1">
            <a:spLocks/>
          </p:cNvSpPr>
          <p:nvPr/>
        </p:nvSpPr>
        <p:spPr>
          <a:xfrm>
            <a:off x="838200" y="744104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Описание игры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7FC098-7112-43BD-842F-737886E32545}"/>
              </a:ext>
            </a:extLst>
          </p:cNvPr>
          <p:cNvSpPr/>
          <p:nvPr/>
        </p:nvSpPr>
        <p:spPr>
          <a:xfrm>
            <a:off x="0" y="833683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07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E0C986AA-E1A9-4457-8D1D-F1BB9A12D3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23959" y="2824232"/>
            <a:ext cx="2946411" cy="3003258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9581D5-96D2-4B64-A990-389D4D963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3" t="5581" r="15041" b="6541"/>
          <a:stretch/>
        </p:blipFill>
        <p:spPr>
          <a:xfrm>
            <a:off x="7120968" y="2699036"/>
            <a:ext cx="2001328" cy="3107592"/>
          </a:xfrm>
          <a:prstGeom prst="rect">
            <a:avLst/>
          </a:prstGeom>
        </p:spPr>
      </p:pic>
      <p:sp>
        <p:nvSpPr>
          <p:cNvPr id="8" name="Заголовок 6">
            <a:extLst>
              <a:ext uri="{FF2B5EF4-FFF2-40B4-BE49-F238E27FC236}">
                <a16:creationId xmlns:a16="http://schemas.microsoft.com/office/drawing/2014/main" id="{1BC3EDFD-C720-4AD8-87E3-75E8014714B8}"/>
              </a:ext>
            </a:extLst>
          </p:cNvPr>
          <p:cNvSpPr txBox="1">
            <a:spLocks/>
          </p:cNvSpPr>
          <p:nvPr/>
        </p:nvSpPr>
        <p:spPr>
          <a:xfrm>
            <a:off x="838200" y="917097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Первая группа фигурок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FBCB7A5-0F0D-44E8-ACA9-4FCF228B9BF9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AC1966-5360-4BC5-A1BC-03D78BFCE3AD}"/>
              </a:ext>
            </a:extLst>
          </p:cNvPr>
          <p:cNvSpPr txBox="1"/>
          <p:nvPr/>
        </p:nvSpPr>
        <p:spPr>
          <a:xfrm>
            <a:off x="836612" y="1789561"/>
            <a:ext cx="6094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561C03"/>
                </a:solidFill>
              </a:rPr>
              <a:t>Хӑтәл</a:t>
            </a:r>
            <a:r>
              <a:rPr lang="ru-RU" sz="2000" b="1" dirty="0">
                <a:solidFill>
                  <a:srgbClr val="561C03"/>
                </a:solidFill>
              </a:rPr>
              <a:t> (Солнце) </a:t>
            </a:r>
          </a:p>
          <a:p>
            <a:r>
              <a:rPr lang="ru-RU" sz="2000" b="0" dirty="0">
                <a:solidFill>
                  <a:srgbClr val="561C03"/>
                </a:solidFill>
              </a:rPr>
              <a:t>50 баллов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CF776-0C29-4D36-A6C0-9CBE19374140}"/>
              </a:ext>
            </a:extLst>
          </p:cNvPr>
          <p:cNvSpPr txBox="1"/>
          <p:nvPr/>
        </p:nvSpPr>
        <p:spPr>
          <a:xfrm>
            <a:off x="5686964" y="1681839"/>
            <a:ext cx="55101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 err="1">
                <a:solidFill>
                  <a:srgbClr val="561C03"/>
                </a:solidFill>
              </a:rPr>
              <a:t>Павәрт</a:t>
            </a:r>
            <a:r>
              <a:rPr lang="ru-RU" b="1" dirty="0">
                <a:solidFill>
                  <a:srgbClr val="561C03"/>
                </a:solidFill>
              </a:rPr>
              <a:t> (Брус)</a:t>
            </a:r>
          </a:p>
          <a:p>
            <a:r>
              <a:rPr lang="ru-RU" sz="1800" b="0" dirty="0">
                <a:solidFill>
                  <a:srgbClr val="561C03"/>
                </a:solidFill>
              </a:rPr>
              <a:t>Попадание в эту фигурку не даёт игроку никаких баллов, но он может спокойно продолжать свою игру.</a:t>
            </a:r>
          </a:p>
        </p:txBody>
      </p:sp>
    </p:spTree>
    <p:extLst>
      <p:ext uri="{BB962C8B-B14F-4D97-AF65-F5344CB8AC3E}">
        <p14:creationId xmlns:p14="http://schemas.microsoft.com/office/powerpoint/2010/main" val="3771566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6618430-7B79-4BF3-8992-3FDF1E352B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8816" y="3129845"/>
            <a:ext cx="3475751" cy="2131794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10D8B37-8253-4038-9554-00E2BFEE6DE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82868" y="2897136"/>
            <a:ext cx="3342619" cy="2441772"/>
          </a:xfrm>
          <a:prstGeom prst="rect">
            <a:avLst/>
          </a:prstGeom>
        </p:spPr>
      </p:pic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E5790566-AC23-4806-8D0F-EB7BA60D0A7C}"/>
              </a:ext>
            </a:extLst>
          </p:cNvPr>
          <p:cNvSpPr txBox="1">
            <a:spLocks/>
          </p:cNvSpPr>
          <p:nvPr/>
        </p:nvSpPr>
        <p:spPr>
          <a:xfrm>
            <a:off x="838200" y="917097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Вторая группа фигурок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B8F98E-C250-4A12-89B0-A15F68D302B0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986FD-3827-43EF-B841-0263E27F510E}"/>
              </a:ext>
            </a:extLst>
          </p:cNvPr>
          <p:cNvSpPr txBox="1"/>
          <p:nvPr/>
        </p:nvSpPr>
        <p:spPr>
          <a:xfrm>
            <a:off x="836612" y="1789561"/>
            <a:ext cx="6094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rgbClr val="561C03"/>
                </a:solidFill>
              </a:rPr>
              <a:t>Ӆ</a:t>
            </a:r>
            <a:r>
              <a:rPr lang="ru-RU" sz="2000" b="1" i="1" dirty="0" err="1">
                <a:solidFill>
                  <a:srgbClr val="561C03"/>
                </a:solidFill>
              </a:rPr>
              <a:t>эщтан</a:t>
            </a:r>
            <a:r>
              <a:rPr lang="ru-RU" sz="2000" b="1" i="1" dirty="0">
                <a:solidFill>
                  <a:srgbClr val="561C03"/>
                </a:solidFill>
              </a:rPr>
              <a:t> (Оселок, точильный брусок) </a:t>
            </a:r>
          </a:p>
          <a:p>
            <a:r>
              <a:rPr lang="ru-RU" sz="2000" i="1" dirty="0">
                <a:solidFill>
                  <a:srgbClr val="561C03"/>
                </a:solidFill>
              </a:rPr>
              <a:t>30 баллов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95828A-F859-4B1C-9738-57F222DE20C6}"/>
              </a:ext>
            </a:extLst>
          </p:cNvPr>
          <p:cNvSpPr txBox="1"/>
          <p:nvPr/>
        </p:nvSpPr>
        <p:spPr>
          <a:xfrm>
            <a:off x="6411584" y="1751817"/>
            <a:ext cx="22493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 err="1">
                <a:solidFill>
                  <a:srgbClr val="561C03"/>
                </a:solidFill>
              </a:rPr>
              <a:t>Кутари</a:t>
            </a:r>
            <a:r>
              <a:rPr lang="ru-RU" sz="2000" b="1" dirty="0">
                <a:solidFill>
                  <a:srgbClr val="561C03"/>
                </a:solidFill>
              </a:rPr>
              <a:t> (Тетерев)</a:t>
            </a:r>
          </a:p>
          <a:p>
            <a:r>
              <a:rPr lang="ru-RU" sz="2000" b="0" dirty="0">
                <a:solidFill>
                  <a:srgbClr val="561C03"/>
                </a:solidFill>
              </a:rPr>
              <a:t>25 баллов</a:t>
            </a:r>
            <a:endParaRPr lang="ru-RU" sz="2000" dirty="0">
              <a:solidFill>
                <a:srgbClr val="561C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24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DE1FC3-1343-4E65-9FA0-2D9590AC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088" y="1894515"/>
            <a:ext cx="2960301" cy="196580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D8A33A-E4D8-4F0A-8D1A-CA2E3260C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4068" y="2335620"/>
            <a:ext cx="2881205" cy="14890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1138E7-0BC8-4053-8645-639F3BE5A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019" y="4364964"/>
            <a:ext cx="2678500" cy="17409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7A7A97-463E-4D0D-ACCB-4BABEA340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380" y="4365510"/>
            <a:ext cx="2874405" cy="17289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94835E-A7E1-4B4C-8D6A-041FE4ACADCD}"/>
              </a:ext>
            </a:extLst>
          </p:cNvPr>
          <p:cNvSpPr txBox="1"/>
          <p:nvPr/>
        </p:nvSpPr>
        <p:spPr>
          <a:xfrm>
            <a:off x="933506" y="1689290"/>
            <a:ext cx="1990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>
                <a:solidFill>
                  <a:srgbClr val="561C03"/>
                </a:solidFill>
              </a:rPr>
              <a:t>Ԓ</a:t>
            </a:r>
            <a:r>
              <a:rPr lang="ru-RU" sz="1800" b="1" i="1" dirty="0" err="1">
                <a:solidFill>
                  <a:srgbClr val="561C03"/>
                </a:solidFill>
              </a:rPr>
              <a:t>ов</a:t>
            </a:r>
            <a:r>
              <a:rPr lang="ru-RU" sz="1800" b="1" dirty="0">
                <a:solidFill>
                  <a:srgbClr val="561C03"/>
                </a:solidFill>
              </a:rPr>
              <a:t> (Лошадь)</a:t>
            </a:r>
          </a:p>
          <a:p>
            <a:r>
              <a:rPr lang="ru-RU" sz="1800" b="0" dirty="0">
                <a:solidFill>
                  <a:srgbClr val="561C03"/>
                </a:solidFill>
              </a:rPr>
              <a:t>25 баллов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BD14E1-4A71-4D4E-B068-63430C4C36FD}"/>
              </a:ext>
            </a:extLst>
          </p:cNvPr>
          <p:cNvSpPr txBox="1"/>
          <p:nvPr/>
        </p:nvSpPr>
        <p:spPr>
          <a:xfrm>
            <a:off x="906197" y="4042345"/>
            <a:ext cx="3164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i="1" u="none" strike="noStrike" baseline="0" dirty="0" err="1">
                <a:solidFill>
                  <a:srgbClr val="561C03"/>
                </a:solidFill>
              </a:rPr>
              <a:t>Мойпәр</a:t>
            </a:r>
            <a:r>
              <a:rPr lang="ru-RU" sz="1800" b="1" i="1" u="none" strike="noStrike" baseline="0" dirty="0">
                <a:solidFill>
                  <a:srgbClr val="561C03"/>
                </a:solidFill>
              </a:rPr>
              <a:t>, </a:t>
            </a:r>
            <a:r>
              <a:rPr lang="ru-RU" sz="1800" b="1" i="1" u="none" strike="noStrike" baseline="0" dirty="0" err="1">
                <a:solidFill>
                  <a:srgbClr val="561C03"/>
                </a:solidFill>
              </a:rPr>
              <a:t>пупи</a:t>
            </a:r>
            <a:r>
              <a:rPr lang="ru-RU" sz="1800" b="1" i="1" u="none" strike="noStrike" baseline="0" dirty="0">
                <a:solidFill>
                  <a:srgbClr val="561C03"/>
                </a:solidFill>
              </a:rPr>
              <a:t> </a:t>
            </a:r>
            <a:r>
              <a:rPr lang="ru-RU" sz="1800" b="1" i="0" u="none" strike="noStrike" baseline="0" dirty="0">
                <a:solidFill>
                  <a:srgbClr val="561C03"/>
                </a:solidFill>
              </a:rPr>
              <a:t>(Медведь)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561C03"/>
                </a:solidFill>
              </a:rPr>
              <a:t>20 баллов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6B43C8-A2D0-4C05-8004-69B779CEBB2F}"/>
              </a:ext>
            </a:extLst>
          </p:cNvPr>
          <p:cNvSpPr txBox="1"/>
          <p:nvPr/>
        </p:nvSpPr>
        <p:spPr>
          <a:xfrm>
            <a:off x="6413384" y="1689290"/>
            <a:ext cx="3852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i="1" dirty="0" err="1">
                <a:solidFill>
                  <a:srgbClr val="561C03"/>
                </a:solidFill>
              </a:rPr>
              <a:t>Щорәс</a:t>
            </a:r>
            <a:r>
              <a:rPr lang="ru-RU" sz="1800" b="1" i="1" dirty="0">
                <a:solidFill>
                  <a:srgbClr val="561C03"/>
                </a:solidFill>
              </a:rPr>
              <a:t> ханы вой </a:t>
            </a:r>
            <a:r>
              <a:rPr lang="ru-RU" sz="1800" b="1" dirty="0">
                <a:solidFill>
                  <a:srgbClr val="561C03"/>
                </a:solidFill>
              </a:rPr>
              <a:t>(Морская птица)</a:t>
            </a:r>
          </a:p>
          <a:p>
            <a:r>
              <a:rPr lang="ru-RU" sz="1800" b="0" dirty="0">
                <a:solidFill>
                  <a:srgbClr val="561C03"/>
                </a:solidFill>
              </a:rPr>
              <a:t>20 баллов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00F523-87C6-4C10-B2F0-E5FF860343CF}"/>
              </a:ext>
            </a:extLst>
          </p:cNvPr>
          <p:cNvSpPr txBox="1"/>
          <p:nvPr/>
        </p:nvSpPr>
        <p:spPr>
          <a:xfrm>
            <a:off x="6413384" y="4042344"/>
            <a:ext cx="2678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i="1" u="none" strike="noStrike" baseline="0" dirty="0" err="1">
                <a:solidFill>
                  <a:srgbClr val="561C03"/>
                </a:solidFill>
              </a:rPr>
              <a:t>Вўлы</a:t>
            </a:r>
            <a:r>
              <a:rPr lang="ru-RU" sz="1800" b="1" i="1" u="none" strike="noStrike" baseline="0" dirty="0">
                <a:solidFill>
                  <a:srgbClr val="561C03"/>
                </a:solidFill>
              </a:rPr>
              <a:t> </a:t>
            </a:r>
            <a:r>
              <a:rPr lang="ru-RU" sz="1800" b="1" i="0" u="none" strike="noStrike" baseline="0" dirty="0">
                <a:solidFill>
                  <a:srgbClr val="561C03"/>
                </a:solidFill>
              </a:rPr>
              <a:t>(Олень)</a:t>
            </a:r>
          </a:p>
          <a:p>
            <a:pPr marL="0" indent="0">
              <a:buNone/>
            </a:pPr>
            <a:r>
              <a:rPr lang="ru-RU" sz="1800" i="0" u="none" strike="noStrike" baseline="0" dirty="0">
                <a:solidFill>
                  <a:srgbClr val="561C03"/>
                </a:solidFill>
              </a:rPr>
              <a:t> 20 баллов</a:t>
            </a:r>
            <a:endParaRPr lang="ru-RU" sz="1800" dirty="0">
              <a:solidFill>
                <a:srgbClr val="561C03"/>
              </a:solidFill>
            </a:endParaRPr>
          </a:p>
        </p:txBody>
      </p:sp>
      <p:sp>
        <p:nvSpPr>
          <p:cNvPr id="21" name="Заголовок 6">
            <a:extLst>
              <a:ext uri="{FF2B5EF4-FFF2-40B4-BE49-F238E27FC236}">
                <a16:creationId xmlns:a16="http://schemas.microsoft.com/office/drawing/2014/main" id="{BD0091E6-04C8-4082-A525-30DD65BEDBD6}"/>
              </a:ext>
            </a:extLst>
          </p:cNvPr>
          <p:cNvSpPr txBox="1">
            <a:spLocks/>
          </p:cNvSpPr>
          <p:nvPr/>
        </p:nvSpPr>
        <p:spPr>
          <a:xfrm>
            <a:off x="838200" y="917097"/>
            <a:ext cx="10515600" cy="472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561C03"/>
                </a:solidFill>
                <a:latin typeface="Arial Black" panose="020B0A04020102020204" pitchFamily="34" charset="0"/>
              </a:rPr>
              <a:t>Третья группа фигурок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01A1915-869B-4A08-A0D6-DAFE82FBBB19}"/>
              </a:ext>
            </a:extLst>
          </p:cNvPr>
          <p:cNvSpPr/>
          <p:nvPr/>
        </p:nvSpPr>
        <p:spPr>
          <a:xfrm>
            <a:off x="0" y="1006676"/>
            <a:ext cx="755009" cy="293615"/>
          </a:xfrm>
          <a:prstGeom prst="rect">
            <a:avLst/>
          </a:prstGeom>
          <a:solidFill>
            <a:srgbClr val="561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32605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2039</Words>
  <Application>Microsoft Office PowerPoint</Application>
  <PresentationFormat>Широкоэкранный</PresentationFormat>
  <Paragraphs>164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Wingdings</vt:lpstr>
      <vt:lpstr>Тема Office</vt:lpstr>
      <vt:lpstr>Презентация PowerPoint</vt:lpstr>
      <vt:lpstr>Вопросы для рассмотрения</vt:lpstr>
      <vt:lpstr>1. Хантыйская игра «Тос щир вой»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Версия происхождения игры</vt:lpstr>
      <vt:lpstr>Презентация PowerPoint</vt:lpstr>
      <vt:lpstr>Презентация PowerPoint</vt:lpstr>
      <vt:lpstr>3. Хантыйские «шахматы» «Топис»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 О происхождении шахматных игр</vt:lpstr>
      <vt:lpstr>Презентация PowerPoint</vt:lpstr>
      <vt:lpstr>Презентация PowerPoint</vt:lpstr>
      <vt:lpstr>Презентация PowerPoint</vt:lpstr>
      <vt:lpstr>Выводы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9 Тема: Реконструкция и возрождение забытых игр обских угров («Ойнас», «Тось-щир-вой», «Топис»)</dc:title>
  <dc:creator>Татьяна Волдина</dc:creator>
  <cp:lastModifiedBy>Татьяна Волдина</cp:lastModifiedBy>
  <cp:revision>92</cp:revision>
  <dcterms:created xsi:type="dcterms:W3CDTF">2022-04-23T16:19:10Z</dcterms:created>
  <dcterms:modified xsi:type="dcterms:W3CDTF">2022-04-25T13:37:01Z</dcterms:modified>
</cp:coreProperties>
</file>