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62" r:id="rId5"/>
    <p:sldId id="258" r:id="rId6"/>
    <p:sldId id="259" r:id="rId7"/>
    <p:sldId id="267" r:id="rId8"/>
    <p:sldId id="260" r:id="rId9"/>
    <p:sldId id="261" r:id="rId10"/>
    <p:sldId id="265" r:id="rId11"/>
    <p:sldId id="272" r:id="rId12"/>
    <p:sldId id="264" r:id="rId13"/>
    <p:sldId id="278" r:id="rId14"/>
    <p:sldId id="268" r:id="rId15"/>
    <p:sldId id="266" r:id="rId16"/>
    <p:sldId id="271" r:id="rId17"/>
    <p:sldId id="279" r:id="rId18"/>
    <p:sldId id="280" r:id="rId19"/>
    <p:sldId id="290" r:id="rId20"/>
    <p:sldId id="281" r:id="rId21"/>
    <p:sldId id="273" r:id="rId22"/>
    <p:sldId id="289" r:id="rId23"/>
    <p:sldId id="282" r:id="rId24"/>
    <p:sldId id="274" r:id="rId25"/>
    <p:sldId id="275" r:id="rId26"/>
    <p:sldId id="269" r:id="rId27"/>
    <p:sldId id="263" r:id="rId28"/>
    <p:sldId id="270" r:id="rId29"/>
    <p:sldId id="284" r:id="rId30"/>
    <p:sldId id="285" r:id="rId31"/>
    <p:sldId id="283" r:id="rId32"/>
    <p:sldId id="286" r:id="rId33"/>
    <p:sldId id="288" r:id="rId34"/>
    <p:sldId id="276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23A80B6-A1BB-4AE1-A4BF-B4673A1ADE84}">
          <p14:sldIdLst>
            <p14:sldId id="256"/>
            <p14:sldId id="257"/>
            <p14:sldId id="277"/>
            <p14:sldId id="262"/>
            <p14:sldId id="258"/>
            <p14:sldId id="259"/>
            <p14:sldId id="267"/>
            <p14:sldId id="260"/>
            <p14:sldId id="261"/>
            <p14:sldId id="265"/>
            <p14:sldId id="272"/>
            <p14:sldId id="264"/>
            <p14:sldId id="278"/>
            <p14:sldId id="268"/>
            <p14:sldId id="266"/>
            <p14:sldId id="271"/>
            <p14:sldId id="279"/>
            <p14:sldId id="280"/>
            <p14:sldId id="290"/>
            <p14:sldId id="281"/>
            <p14:sldId id="273"/>
            <p14:sldId id="289"/>
            <p14:sldId id="282"/>
            <p14:sldId id="274"/>
            <p14:sldId id="275"/>
            <p14:sldId id="269"/>
            <p14:sldId id="263"/>
            <p14:sldId id="270"/>
            <p14:sldId id="284"/>
            <p14:sldId id="285"/>
            <p14:sldId id="283"/>
            <p14:sldId id="286"/>
            <p14:sldId id="288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1C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2113F3-D96E-447D-85FE-7ADAA2152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20496A-0092-46DC-8986-4EF5B43628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6C615A-ECF8-4D78-A74E-779C10529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A749-AA02-4383-BA99-CFC95620E53C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004EC1-9D48-4EEA-AD6B-E06DA59D4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32251D-9EC4-440B-BD94-90BEBB0D9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B37F3-5ECC-42BB-A68A-86FFAF3D9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819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6A11E4-6517-46E5-9C9A-68672179B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A5B540-C90F-412F-901B-2B53A48D4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853DC8-9CA9-4335-BEAF-CA75B5E3C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A749-AA02-4383-BA99-CFC95620E53C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36D983-A48E-4F14-9FCB-922EDAF85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6CD14D-5166-47D1-A127-40769BA47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B37F3-5ECC-42BB-A68A-86FFAF3D9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269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85C1BE6-1BD8-4E11-9398-E6CF31F87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B5C15A-B546-45A0-BE2F-555F85D211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738C8E-C56B-494B-BE2D-85284A889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A749-AA02-4383-BA99-CFC95620E53C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F328E5-201B-4C21-879A-C614AD1F7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DB497B-1366-4989-8DF6-34D0C1660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B37F3-5ECC-42BB-A68A-86FFAF3D9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178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1E2FF-621A-4E0A-B128-1FCCDB3A7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FB160A-D248-459F-9289-963E49C3BE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F9C570-AE57-41C8-86EF-8A39277C2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A749-AA02-4383-BA99-CFC95620E53C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974B0E-B97E-4943-911F-4C3E06AB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50B9E7-E2AA-4EF6-8C46-7A41AF740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B37F3-5ECC-42BB-A68A-86FFAF3D9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63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A4FDE-EE7C-49B8-A625-406CD54A0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25B3FA-F2F1-4EB3-B3D1-19ED09F90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D80920-F386-49FE-A974-E6E75485E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A749-AA02-4383-BA99-CFC95620E53C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07BC12-3286-418B-A737-E8763C557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BF8CA6-6A19-4E70-AA30-D34E1FF97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B37F3-5ECC-42BB-A68A-86FFAF3D9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4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4D66D-D1D4-4A51-9A9E-81BB048F8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620DEF-71F4-48FA-8C64-313105F464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A07902-161F-4191-A85A-A6C29EA5E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F88658-775F-4D5C-A575-4AB304CC7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A749-AA02-4383-BA99-CFC95620E53C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527218-40D9-4040-A962-22750A33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33EAD-F9F5-4376-BFE2-88FF81AD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B37F3-5ECC-42BB-A68A-86FFAF3D9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193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0BF14A-1AE3-43AC-8A47-FD7D1F406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29F8BC-5849-4103-BF47-5E4C85361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2FFB84-B539-4FE9-B290-6A4D6D2E1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A99AEF2-625B-4897-A278-A1FECFDCF1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F381631-F708-4BC6-8E97-C3A4456E6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82DA142-1447-4D7C-9724-21377D70F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A749-AA02-4383-BA99-CFC95620E53C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D919578-97A5-4AE0-B298-CE2048FB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73CA799-29A7-4FC3-8317-69CF8CECC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B37F3-5ECC-42BB-A68A-86FFAF3D9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158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917586-481E-4E3C-9D95-ADB375E5D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A03CBB-EF0F-499A-86C2-CE3B9B818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A749-AA02-4383-BA99-CFC95620E53C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7275BF-423A-4C17-B19C-6FB8C273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B628368-7F5D-42C0-9946-E5EAAD157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B37F3-5ECC-42BB-A68A-86FFAF3D9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482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AEE87C-AE38-41CB-8B19-129AEB62D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A749-AA02-4383-BA99-CFC95620E53C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AC092B-1371-4BD9-9F67-32977CAF8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C8438A-4B28-445E-987C-86551F251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B37F3-5ECC-42BB-A68A-86FFAF3D9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527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336163-A976-436C-93BF-6CDB136D5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D491B0-CD4C-41F1-B531-2617656A8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0883FD-735A-4F69-8147-D18EFC9D3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B486A3-1A49-4E17-9DB1-65C675620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A749-AA02-4383-BA99-CFC95620E53C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8EF6C8-789C-4AFE-AE25-D0333CB04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46C22F-85B4-4B13-AA0D-65DE11842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B37F3-5ECC-42BB-A68A-86FFAF3D9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53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28C08-1183-43E8-8BB1-CC9E42D2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3F30B1B-FCFD-455C-9C56-0869C66948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23F3BF-1E37-4022-B570-9BE79F281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96AB6E-FCE4-41D9-B15A-C6727B53B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A749-AA02-4383-BA99-CFC95620E53C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933061-9812-4A5D-8BD3-85FF539AF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554322-3B66-4954-BC3F-8CB5D7183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B37F3-5ECC-42BB-A68A-86FFAF3D9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517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1D9050-4DA2-4912-B041-E788DA4D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EA14EB-8CF8-4296-BE6A-6E3BD762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1AEE9A-EB85-4E97-889A-972974A95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DA749-AA02-4383-BA99-CFC95620E53C}" type="datetimeFigureOut">
              <a:rPr lang="ru-RU" smtClean="0"/>
              <a:t>07.03.2022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7F52AD-66AB-4B51-8D6C-248DC7665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59AF1A-8A8E-4FEC-96F7-6CC4540FB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B37F3-5ECC-42BB-A68A-86FFAF3D9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27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AE35AE0-87D9-4565-A1E8-37ADB7AB5489}"/>
              </a:ext>
            </a:extLst>
          </p:cNvPr>
          <p:cNvSpPr/>
          <p:nvPr/>
        </p:nvSpPr>
        <p:spPr>
          <a:xfrm>
            <a:off x="3364302" y="1018509"/>
            <a:ext cx="8827698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5FCEA49-5326-4BF2-B380-9A12C2B8D6D7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4E7112-E4DE-41F2-878D-CA467A5FC3D1}"/>
              </a:ext>
            </a:extLst>
          </p:cNvPr>
          <p:cNvSpPr txBox="1"/>
          <p:nvPr/>
        </p:nvSpPr>
        <p:spPr>
          <a:xfrm>
            <a:off x="1235654" y="980650"/>
            <a:ext cx="1619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561C03"/>
                </a:solidFill>
                <a:latin typeface="Arial Black" panose="020B0A04020102020204" pitchFamily="34" charset="0"/>
              </a:rPr>
              <a:t>ЛЕКЦИЯ 2</a:t>
            </a:r>
            <a:endParaRPr lang="ru-RU" dirty="0">
              <a:solidFill>
                <a:srgbClr val="561C03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553AE7D-3AEE-4AAC-8068-2B163AC684AF}"/>
              </a:ext>
            </a:extLst>
          </p:cNvPr>
          <p:cNvSpPr txBox="1">
            <a:spLocks/>
          </p:cNvSpPr>
          <p:nvPr/>
        </p:nvSpPr>
        <p:spPr>
          <a:xfrm>
            <a:off x="769297" y="2088849"/>
            <a:ext cx="10695963" cy="134362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561C03"/>
                </a:solidFill>
                <a:latin typeface="Arial Black" panose="020B0A04020102020204" pitchFamily="34" charset="0"/>
              </a:rPr>
              <a:t>История изучения</a:t>
            </a:r>
            <a:br>
              <a:rPr lang="ru-RU" sz="4000" b="1" dirty="0">
                <a:solidFill>
                  <a:srgbClr val="561C03"/>
                </a:solidFill>
                <a:latin typeface="Arial Black" panose="020B0A04020102020204" pitchFamily="34" charset="0"/>
              </a:rPr>
            </a:br>
            <a:r>
              <a:rPr lang="ru-RU" sz="4000" b="1" dirty="0">
                <a:solidFill>
                  <a:srgbClr val="561C03"/>
                </a:solidFill>
                <a:latin typeface="Arial Black" panose="020B0A04020102020204" pitchFamily="34" charset="0"/>
              </a:rPr>
              <a:t>игровой культуры обских </a:t>
            </a:r>
            <a:r>
              <a:rPr lang="ru-RU" sz="4000" b="1" dirty="0" err="1">
                <a:solidFill>
                  <a:srgbClr val="561C03"/>
                </a:solidFill>
                <a:latin typeface="Arial Black" panose="020B0A04020102020204" pitchFamily="34" charset="0"/>
              </a:rPr>
              <a:t>угров</a:t>
            </a:r>
            <a:endParaRPr lang="ru-RU" sz="4000" b="1" dirty="0">
              <a:solidFill>
                <a:srgbClr val="561C03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40BAAD-9E85-4488-87BE-5B5BEE55BCF9}"/>
              </a:ext>
            </a:extLst>
          </p:cNvPr>
          <p:cNvSpPr txBox="1"/>
          <p:nvPr/>
        </p:nvSpPr>
        <p:spPr>
          <a:xfrm>
            <a:off x="714285" y="3562952"/>
            <a:ext cx="106959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561C03"/>
                </a:solidFill>
                <a:latin typeface="Arial Black" panose="020B0A04020102020204" pitchFamily="34" charset="0"/>
              </a:rPr>
              <a:t>Обзор литературы по играм и игрушкам </a:t>
            </a:r>
            <a:r>
              <a:rPr lang="ru-RU" sz="3200" b="1" dirty="0" err="1">
                <a:solidFill>
                  <a:srgbClr val="561C03"/>
                </a:solidFill>
                <a:latin typeface="Arial Black" panose="020B0A04020102020204" pitchFamily="34" charset="0"/>
              </a:rPr>
              <a:t>хантов</a:t>
            </a:r>
            <a:r>
              <a:rPr lang="ru-RU" sz="3200" b="1" dirty="0">
                <a:solidFill>
                  <a:srgbClr val="561C03"/>
                </a:solidFill>
                <a:latin typeface="Arial Black" panose="020B0A04020102020204" pitchFamily="34" charset="0"/>
              </a:rPr>
              <a:t> и манси</a:t>
            </a:r>
            <a:endParaRPr lang="ru-RU" sz="3000" dirty="0"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8D63847-5816-4F15-8A86-5E94BF069484}"/>
              </a:ext>
            </a:extLst>
          </p:cNvPr>
          <p:cNvSpPr/>
          <p:nvPr/>
        </p:nvSpPr>
        <p:spPr>
          <a:xfrm>
            <a:off x="6568517" y="5168416"/>
            <a:ext cx="5626549" cy="67107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77977956-CF60-4CC2-B7AA-537E17E44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0020" y="5238866"/>
            <a:ext cx="5092116" cy="600625"/>
          </a:xfrm>
        </p:spPr>
        <p:txBody>
          <a:bodyPr>
            <a:normAutofit/>
          </a:bodyPr>
          <a:lstStyle/>
          <a:p>
            <a:pPr algn="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Татьяна Владимировна </a:t>
            </a:r>
            <a:r>
              <a:rPr lang="ru-RU" sz="1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Волдина</a:t>
            </a:r>
            <a:b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этнограф, кандидат исторических наук</a:t>
            </a:r>
          </a:p>
        </p:txBody>
      </p:sp>
    </p:spTree>
    <p:extLst>
      <p:ext uri="{BB962C8B-B14F-4D97-AF65-F5344CB8AC3E}">
        <p14:creationId xmlns:p14="http://schemas.microsoft.com/office/powerpoint/2010/main" val="2130629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2508B-30C7-41E0-93DC-FCFB655B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8106" y="1837663"/>
            <a:ext cx="10515600" cy="84045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Сергей Васильевич Иванов (1895-1986)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AD402F0-1192-4FDD-BAF6-7B21A1B742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36628"/>
            <a:ext cx="2531596" cy="3735815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DD0C9B6D-D4D7-489D-B419-FC1F31C9F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814518"/>
            <a:ext cx="4318493" cy="29579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Иванов С. В. Скульптура народов севера Сибири XIX — первой половины ХХ в. Л., 1970. — 296 с.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BCFB7C-A30D-471C-B413-AC768332B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843" y="2814519"/>
            <a:ext cx="1937440" cy="295792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16D50C2-8B90-4CEC-B8B9-2C0A209DE36E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8A651C-D683-44C3-B72D-708914A47BAF}"/>
              </a:ext>
            </a:extLst>
          </p:cNvPr>
          <p:cNvSpPr txBox="1"/>
          <p:nvPr/>
        </p:nvSpPr>
        <p:spPr>
          <a:xfrm>
            <a:off x="838200" y="962600"/>
            <a:ext cx="110842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00" dirty="0">
                <a:solidFill>
                  <a:srgbClr val="561C03"/>
                </a:solidFill>
                <a:latin typeface="Arial Black" panose="020B0A04020102020204" pitchFamily="34" charset="0"/>
              </a:rPr>
              <a:t>4. Изучение игр и игрушек </a:t>
            </a:r>
            <a:r>
              <a:rPr lang="ru-RU" sz="2100" dirty="0" err="1">
                <a:solidFill>
                  <a:srgbClr val="561C03"/>
                </a:solidFill>
                <a:latin typeface="Arial Black" panose="020B0A04020102020204" pitchFamily="34" charset="0"/>
              </a:rPr>
              <a:t>хантов</a:t>
            </a:r>
            <a:r>
              <a:rPr lang="ru-RU" sz="2100" dirty="0">
                <a:solidFill>
                  <a:srgbClr val="561C03"/>
                </a:solidFill>
                <a:latin typeface="Arial Black" panose="020B0A04020102020204" pitchFamily="34" charset="0"/>
              </a:rPr>
              <a:t> и манси во второй половине XX в.</a:t>
            </a:r>
            <a:br>
              <a:rPr lang="ru-RU" sz="2100" dirty="0">
                <a:solidFill>
                  <a:srgbClr val="561C03"/>
                </a:solidFill>
                <a:latin typeface="Arial Black" panose="020B0A04020102020204" pitchFamily="34" charset="0"/>
              </a:rPr>
            </a:br>
            <a:endParaRPr lang="ru-RU" sz="2100" dirty="0">
              <a:solidFill>
                <a:srgbClr val="561C03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140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A3FDEF-B357-446A-AF6F-1EB821273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2831"/>
            <a:ext cx="10515600" cy="564875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561C03"/>
                </a:solidFill>
                <a:latin typeface="Arial Black" panose="020B0A04020102020204" pitchFamily="34" charset="0"/>
              </a:rPr>
              <a:t>Наталья Николаевна Федорова (1952)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CF486A1-71DD-4C45-84FE-6FB536F718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" r="16213" b="23676"/>
          <a:stretch/>
        </p:blipFill>
        <p:spPr>
          <a:xfrm>
            <a:off x="8682874" y="2093006"/>
            <a:ext cx="2498985" cy="386216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DA93AD-3E67-42B8-AD14-6FF402B513F8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B8D202-305C-4673-AD0C-585DCA168C77}"/>
              </a:ext>
            </a:extLst>
          </p:cNvPr>
          <p:cNvSpPr txBox="1"/>
          <p:nvPr/>
        </p:nvSpPr>
        <p:spPr>
          <a:xfrm>
            <a:off x="874296" y="1324210"/>
            <a:ext cx="6112042" cy="363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искусствовед </a:t>
            </a:r>
            <a:endParaRPr lang="ru-RU" sz="2000" dirty="0"/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2ED05E59-AB3E-48DD-A0A9-E817C59DE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137260"/>
            <a:ext cx="7430311" cy="402655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18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Фёдорова Н. Н. Традиционная детская кукла </a:t>
            </a:r>
            <a:r>
              <a:rPr lang="ru-RU" sz="18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хантов</a:t>
            </a:r>
            <a:r>
              <a:rPr lang="ru-RU" sz="18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Типология. Семантика // Обские </a:t>
            </a:r>
            <a:r>
              <a:rPr lang="ru-RU" sz="18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угры</a:t>
            </a:r>
            <a:r>
              <a:rPr lang="ru-RU" sz="18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материалы II-го Сибирского симпозиума «Культурное наследие народов Западной Сибири» (12–16 декабря,1999 г., Тобольск). Тобольск-Омск: </a:t>
            </a:r>
            <a:r>
              <a:rPr lang="ru-RU" sz="18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ОмГПУ</a:t>
            </a:r>
            <a:r>
              <a:rPr lang="ru-RU" sz="18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1999. С. 205–206.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8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Фёдорова Н. Н. Традиционная игрушка Обского Севера: куклы, олени. Синкретический характер игры и игрушки // Космос Севера. </a:t>
            </a:r>
            <a:r>
              <a:rPr lang="ru-RU" sz="18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</a:t>
            </a:r>
            <a:r>
              <a:rPr lang="ru-RU" sz="18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3. Екатеринбург: Средне-Ур. кн. изд-во, 2002. С. 59–65.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8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Фёдорова Н. Н. Традиционная игрушка </a:t>
            </a:r>
            <a:r>
              <a:rPr lang="ru-RU" sz="18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хантов</a:t>
            </a:r>
            <a:r>
              <a:rPr lang="ru-RU" sz="18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олень и её синкретический характер // </a:t>
            </a:r>
            <a:r>
              <a:rPr lang="ru-RU" sz="18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Системажизнеобеспечения</a:t>
            </a:r>
            <a:r>
              <a:rPr lang="ru-RU" sz="18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традиционных обществ в древности и современности. Теория, методология, практика: материалы докладов XI Западно-Сибирской археолого-этнографической конференции. Томск: Изд-во Том. ун-та, 1998. С. 232–234.</a:t>
            </a:r>
          </a:p>
        </p:txBody>
      </p:sp>
    </p:spTree>
    <p:extLst>
      <p:ext uri="{BB962C8B-B14F-4D97-AF65-F5344CB8AC3E}">
        <p14:creationId xmlns:p14="http://schemas.microsoft.com/office/powerpoint/2010/main" val="3740047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2730C-AA82-4ACE-9EF1-86993953A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7522"/>
            <a:ext cx="10515600" cy="68401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Вольфганг </a:t>
            </a:r>
            <a:r>
              <a:rPr lang="ru-RU" sz="2400" dirty="0" err="1">
                <a:solidFill>
                  <a:srgbClr val="561C03"/>
                </a:solidFill>
                <a:latin typeface="Arial Black" panose="020B0A04020102020204" pitchFamily="34" charset="0"/>
              </a:rPr>
              <a:t>Штейниц</a:t>
            </a: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 (1905-1967)</a:t>
            </a: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891291ED-80EA-4476-9846-D3A5E6A6D6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92606" y="2022816"/>
            <a:ext cx="2450042" cy="275051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481A84E-AC8D-4526-9FD4-F668F55D2F2B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AF859C-34C3-4FBA-99FD-191E43311784}"/>
              </a:ext>
            </a:extLst>
          </p:cNvPr>
          <p:cNvSpPr txBox="1"/>
          <p:nvPr/>
        </p:nvSpPr>
        <p:spPr>
          <a:xfrm>
            <a:off x="5285064" y="2575420"/>
            <a:ext cx="52347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561C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Steinitz W. </a:t>
            </a:r>
            <a:r>
              <a:rPr lang="en-US" sz="1800" dirty="0" err="1">
                <a:solidFill>
                  <a:srgbClr val="561C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Dialektologisches</a:t>
            </a:r>
            <a:r>
              <a:rPr lang="en-US" sz="1800" dirty="0">
                <a:solidFill>
                  <a:srgbClr val="561C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und </a:t>
            </a:r>
            <a:r>
              <a:rPr lang="en-US" sz="1800" dirty="0" err="1">
                <a:solidFill>
                  <a:srgbClr val="561C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etymologisches</a:t>
            </a:r>
            <a:r>
              <a:rPr lang="en-US" sz="1800" dirty="0">
                <a:solidFill>
                  <a:srgbClr val="561C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561C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Wörterbuch</a:t>
            </a:r>
            <a:r>
              <a:rPr lang="en-US" sz="1800" dirty="0">
                <a:solidFill>
                  <a:srgbClr val="561C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der </a:t>
            </a:r>
            <a:r>
              <a:rPr lang="en-US" sz="1800" dirty="0" err="1">
                <a:solidFill>
                  <a:srgbClr val="561C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ostjakischen</a:t>
            </a:r>
            <a:r>
              <a:rPr lang="en-US" sz="1800" dirty="0">
                <a:solidFill>
                  <a:srgbClr val="561C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561C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Sprache</a:t>
            </a:r>
            <a:r>
              <a:rPr lang="en-US" sz="1800" dirty="0">
                <a:solidFill>
                  <a:srgbClr val="561C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dirty="0" err="1">
                <a:solidFill>
                  <a:srgbClr val="561C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Вып</a:t>
            </a:r>
            <a:r>
              <a:rPr lang="en-US" sz="1800" dirty="0">
                <a:solidFill>
                  <a:srgbClr val="561C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 / G. Sauer, L. Hartung, B. Schulze, P. </a:t>
            </a:r>
            <a:r>
              <a:rPr lang="en-US" sz="1800" dirty="0" err="1">
                <a:solidFill>
                  <a:srgbClr val="561C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Hauel</a:t>
            </a:r>
            <a:r>
              <a:rPr lang="en-US" sz="1800" dirty="0">
                <a:solidFill>
                  <a:srgbClr val="561C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Berlin</a:t>
            </a:r>
            <a:r>
              <a:rPr lang="ru-RU" sz="1800" dirty="0">
                <a:solidFill>
                  <a:srgbClr val="561C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>
                <a:solidFill>
                  <a:srgbClr val="561C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Akademie</a:t>
            </a:r>
            <a:r>
              <a:rPr lang="ru-RU" sz="1800" dirty="0">
                <a:solidFill>
                  <a:srgbClr val="561C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1800" dirty="0">
                <a:solidFill>
                  <a:srgbClr val="561C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Verlag</a:t>
            </a:r>
            <a:r>
              <a:rPr lang="ru-RU" sz="1800" dirty="0">
                <a:solidFill>
                  <a:srgbClr val="561C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1988. </a:t>
            </a:r>
            <a:r>
              <a:rPr lang="en-US" sz="1800" dirty="0">
                <a:solidFill>
                  <a:srgbClr val="561C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ru-RU" sz="1800" dirty="0">
                <a:solidFill>
                  <a:srgbClr val="561C0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1498</a:t>
            </a:r>
            <a:endParaRPr lang="ru-RU" dirty="0">
              <a:solidFill>
                <a:srgbClr val="561C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97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02C2727-E1DE-4E87-B9D8-34D35A8F0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630"/>
            <a:ext cx="10515600" cy="85127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561C03"/>
                </a:solidFill>
                <a:latin typeface="Arial Black" panose="020B0A04020102020204" pitchFamily="34" charset="0"/>
              </a:rPr>
              <a:t>Публикации об играх и игрушках обских </a:t>
            </a:r>
            <a:r>
              <a:rPr lang="ru-RU" sz="2400" b="1" dirty="0" err="1">
                <a:solidFill>
                  <a:srgbClr val="561C03"/>
                </a:solidFill>
                <a:latin typeface="Arial Black" panose="020B0A04020102020204" pitchFamily="34" charset="0"/>
              </a:rPr>
              <a:t>угров</a:t>
            </a:r>
            <a:r>
              <a:rPr lang="ru-RU" sz="2400" b="1" dirty="0">
                <a:solidFill>
                  <a:srgbClr val="561C03"/>
                </a:solidFill>
                <a:latin typeface="Arial Black" panose="020B0A04020102020204" pitchFamily="34" charset="0"/>
              </a:rPr>
              <a:t> в журнале «Северные просторы»</a:t>
            </a:r>
          </a:p>
        </p:txBody>
      </p:sp>
      <p:pic>
        <p:nvPicPr>
          <p:cNvPr id="6" name="Объект 4">
            <a:extLst>
              <a:ext uri="{FF2B5EF4-FFF2-40B4-BE49-F238E27FC236}">
                <a16:creationId xmlns:a16="http://schemas.microsoft.com/office/drawing/2014/main" id="{E717F4E8-97E0-499B-BCE8-6233CA9DBA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42414"/>
            <a:ext cx="2761941" cy="3921956"/>
          </a:xfrm>
          <a:prstGeom prst="rect">
            <a:avLst/>
          </a:prstGeom>
        </p:spPr>
      </p:pic>
      <p:sp>
        <p:nvSpPr>
          <p:cNvPr id="7" name="Объект 3">
            <a:extLst>
              <a:ext uri="{FF2B5EF4-FFF2-40B4-BE49-F238E27FC236}">
                <a16:creationId xmlns:a16="http://schemas.microsoft.com/office/drawing/2014/main" id="{CE05B856-2D67-4FD5-8E86-A8EB48A5D8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2265" y="2042414"/>
            <a:ext cx="6629445" cy="4524332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Лозямова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З. Н.,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Нёмысова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Е. А.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Акань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хантыйская кукла // Северные просторы. 1989. № 4. С. 24.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Головнёв А.,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Лезова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С. Игра // Северные просторы.1994. № 2.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Новикова Н. Таинство куклы // Северные просторы. 1995. № 6.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459D259-66BA-42AA-ADD1-E8A4364EA122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6932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3C6BB4-F7D2-492E-9FE2-9259A18E5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6123"/>
            <a:ext cx="10515600" cy="567741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Елена Геннадьевна Фёдорова (1951)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419050C-6E8B-4D83-AA78-A4664A3012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67197" y="2142700"/>
            <a:ext cx="2667655" cy="3259007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D3FEDF8B-ADF5-49ED-8B30-ACEDAB310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98860" y="2027383"/>
            <a:ext cx="645494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Федорова Е.Г. Ребенок в традиционной мансийской семье // Традиционное воспитание детей у народов Сибири. Л.: Наука: Ленинградское отделение, 1988. С.80-95.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2997875-E001-4A34-87B6-199B35E6FCD4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BA6CE2-8D29-4E63-8746-AD0CB3332427}"/>
              </a:ext>
            </a:extLst>
          </p:cNvPr>
          <p:cNvSpPr txBox="1"/>
          <p:nvPr/>
        </p:nvSpPr>
        <p:spPr>
          <a:xfrm>
            <a:off x="838200" y="1408172"/>
            <a:ext cx="61120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этнограф</a:t>
            </a:r>
            <a:endParaRPr lang="ru-RU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114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05349-0D80-43D3-A389-0B5CA6CFE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6132"/>
            <a:ext cx="10515600" cy="554705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Владислав Михайлович </a:t>
            </a:r>
            <a:r>
              <a:rPr lang="ru-RU" sz="2400" dirty="0" err="1">
                <a:solidFill>
                  <a:srgbClr val="561C03"/>
                </a:solidFill>
                <a:latin typeface="Arial Black" panose="020B0A04020102020204" pitchFamily="34" charset="0"/>
              </a:rPr>
              <a:t>Кулемзин</a:t>
            </a: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 (1938-2021)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A950B34-B676-4BB3-AFE7-276D05986D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74049"/>
            <a:ext cx="2472400" cy="354320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6CF4D60-CDF0-436A-9C9D-ACFCE7A97BDC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DE3C74-ED2E-4BD8-9565-4B0F3BF040B8}"/>
              </a:ext>
            </a:extLst>
          </p:cNvPr>
          <p:cNvSpPr txBox="1"/>
          <p:nvPr/>
        </p:nvSpPr>
        <p:spPr>
          <a:xfrm>
            <a:off x="838200" y="1380752"/>
            <a:ext cx="61120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этнограф</a:t>
            </a:r>
            <a:r>
              <a:rPr lang="ru-RU" sz="1800" dirty="0">
                <a:solidFill>
                  <a:srgbClr val="561C03"/>
                </a:solidFill>
                <a:latin typeface="Arial Black" panose="020B0A04020102020204" pitchFamily="34" charset="0"/>
              </a:rPr>
              <a:t> </a:t>
            </a:r>
            <a:endParaRPr lang="ru-RU" dirty="0"/>
          </a:p>
        </p:txBody>
      </p:sp>
      <p:sp>
        <p:nvSpPr>
          <p:cNvPr id="7" name="Объект 3">
            <a:extLst>
              <a:ext uri="{FF2B5EF4-FFF2-40B4-BE49-F238E27FC236}">
                <a16:creationId xmlns:a16="http://schemas.microsoft.com/office/drawing/2014/main" id="{D28BD5EA-64D3-4DA7-AD9B-DBECAB9A5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29974" y="2074049"/>
            <a:ext cx="7423825" cy="4102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Кулемзин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 М. Игра в культуре и культура в игре // Этносы Сибири: язык и культура: материалы международной конференции (часть 1). Томск: Том. гос. пед. ун-т, 1997. С. 71–74.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Кулемзин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 М.,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Нёмысова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Е. А. Игра как феномен культуры // Игры детей обско-угорских народов. СПб: ТОО «Алфавит», 1999. С. 3–9.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Кулемзин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 М. Игра в жизни и жизнь в игре // Культурологические исследования в Сибири, 2002, № 2. С.95-99.</a:t>
            </a:r>
          </a:p>
        </p:txBody>
      </p:sp>
    </p:spTree>
    <p:extLst>
      <p:ext uri="{BB962C8B-B14F-4D97-AF65-F5344CB8AC3E}">
        <p14:creationId xmlns:p14="http://schemas.microsoft.com/office/powerpoint/2010/main" val="1797018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A6C20-376C-448D-8597-F27469F7B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2021"/>
            <a:ext cx="10515600" cy="607431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Александра Матвеевна </a:t>
            </a:r>
            <a:r>
              <a:rPr lang="ru-RU" sz="2400" dirty="0" err="1">
                <a:solidFill>
                  <a:srgbClr val="561C03"/>
                </a:solidFill>
                <a:latin typeface="Arial Black" panose="020B0A04020102020204" pitchFamily="34" charset="0"/>
              </a:rPr>
              <a:t>Тахтуева</a:t>
            </a: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 (1924-2012)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C0EF9A1-D89F-4814-ABC5-64F5B612CC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41068" y="2074530"/>
            <a:ext cx="2179638" cy="29926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A5298E-D12C-40F7-B0F1-49A332A7E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557" y="3041567"/>
            <a:ext cx="2312492" cy="299263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CE5693F-2067-4A06-8AE2-98A2DC2364F7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E16613-20AC-4ACD-9E6A-4A792D376A00}"/>
              </a:ext>
            </a:extLst>
          </p:cNvPr>
          <p:cNvSpPr txBox="1"/>
          <p:nvPr/>
        </p:nvSpPr>
        <p:spPr>
          <a:xfrm>
            <a:off x="838200" y="1309721"/>
            <a:ext cx="61075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педагог, исследователь </a:t>
            </a:r>
            <a:endParaRPr lang="ru-RU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E9E524-6E6D-4B58-93F9-F233903DAE26}"/>
              </a:ext>
            </a:extLst>
          </p:cNvPr>
          <p:cNvSpPr txBox="1"/>
          <p:nvPr/>
        </p:nvSpPr>
        <p:spPr>
          <a:xfrm>
            <a:off x="5400473" y="2008849"/>
            <a:ext cx="610897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Тахтуева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 М. </a:t>
            </a: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Пакы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кукла юганских ханты // Югра. 1992. № 8. С. 58–59. 45. </a:t>
            </a:r>
          </a:p>
          <a:p>
            <a:pPr marL="514350" indent="-514350" algn="just">
              <a:buAutoNum type="arabicPeriod"/>
            </a:pP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Тахтуева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 М. Хантыйская колыбель, детская одежда и кукла ребенка // Народы Северо-Западной Сибири. </a:t>
            </a: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1. Томск: Изд-во Том. ун-та, 1994. С. 15–20.</a:t>
            </a:r>
          </a:p>
          <a:p>
            <a:pPr marL="514350" indent="-514350" algn="just">
              <a:buAutoNum type="arabicPeriod"/>
            </a:pP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Тахтуева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 М. Игры и игрушки обских </a:t>
            </a: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угров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традиционном воспитании хантыйской семьи // Народы Северо-Западной Сибири. </a:t>
            </a: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3. Томск: Изд-во Том. ун-та, 1996. С. 58–65. 44. </a:t>
            </a:r>
          </a:p>
          <a:p>
            <a:pPr marL="514350" indent="-514350" algn="just">
              <a:buAutoNum type="arabicPeriod"/>
            </a:pP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Тахтуева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 М. Игры и игрушки обских </a:t>
            </a: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угров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традиционном воспитании детей // Игры детей обско-угорских народов. СПб.: ТОО «Алфавит», 1999. С. 10–24. 43. </a:t>
            </a:r>
          </a:p>
          <a:p>
            <a:pPr marL="514350" indent="-514350" algn="just">
              <a:buFont typeface="Arial" panose="020B0604020202020204" pitchFamily="34" charset="0"/>
              <a:buAutoNum type="arabicPeriod"/>
            </a:pP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Тахтуева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 М. Игры и игрушки обских </a:t>
            </a: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угров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</a:t>
            </a: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Югория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Энциклопедия Ханты-Мансийского автономного округа. Ханты-Мансийск: ИД «Сократ», 2000. Т. 1. С. 359–360. 42. </a:t>
            </a:r>
          </a:p>
          <a:p>
            <a:pPr marL="514350" indent="-514350" algn="just">
              <a:buAutoNum type="arabicPeriod"/>
            </a:pP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Финно-угорский мир в куклах и игрушках А. М. </a:t>
            </a: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Тахтуевой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 Ханты-Мансийск : Полиграфист, 2006. - 142 с.</a:t>
            </a:r>
          </a:p>
        </p:txBody>
      </p:sp>
    </p:spTree>
    <p:extLst>
      <p:ext uri="{BB962C8B-B14F-4D97-AF65-F5344CB8AC3E}">
        <p14:creationId xmlns:p14="http://schemas.microsoft.com/office/powerpoint/2010/main" val="1771381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A6C20-376C-448D-8597-F27469F7B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561C03"/>
                </a:solidFill>
                <a:latin typeface="Arial Black" panose="020B0A04020102020204" pitchFamily="34" charset="0"/>
              </a:rPr>
              <a:t>Сборники, включающие в себя игры обских </a:t>
            </a:r>
            <a:r>
              <a:rPr lang="ru-RU" sz="2400" b="1" dirty="0" err="1">
                <a:solidFill>
                  <a:srgbClr val="561C03"/>
                </a:solidFill>
                <a:latin typeface="Arial Black" panose="020B0A04020102020204" pitchFamily="34" charset="0"/>
              </a:rPr>
              <a:t>угров</a:t>
            </a:r>
            <a:endParaRPr lang="ru-RU" sz="2400" dirty="0">
              <a:solidFill>
                <a:srgbClr val="561C03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CE5693F-2067-4A06-8AE2-98A2DC2364F7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Объект 5">
            <a:extLst>
              <a:ext uri="{FF2B5EF4-FFF2-40B4-BE49-F238E27FC236}">
                <a16:creationId xmlns:a16="http://schemas.microsoft.com/office/drawing/2014/main" id="{D0FBDC67-04B6-41E1-9B17-4AAB00FF88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6803" y="1825625"/>
            <a:ext cx="2653309" cy="3609932"/>
          </a:xfrm>
          <a:prstGeom prst="rect">
            <a:avLst/>
          </a:prstGeom>
        </p:spPr>
      </p:pic>
      <p:sp>
        <p:nvSpPr>
          <p:cNvPr id="12" name="Объект 4">
            <a:extLst>
              <a:ext uri="{FF2B5EF4-FFF2-40B4-BE49-F238E27FC236}">
                <a16:creationId xmlns:a16="http://schemas.microsoft.com/office/drawing/2014/main" id="{415A68C7-B65A-4914-A10A-A05027D18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98059" y="1825625"/>
            <a:ext cx="6177793" cy="4764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Олемба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Традиционные игры финно-угорских и самодийских народов / Сост. И. Б. Семакова. Петрозаводск: [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б.и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], 1999. 95 с. </a:t>
            </a:r>
          </a:p>
        </p:txBody>
      </p:sp>
    </p:spTree>
    <p:extLst>
      <p:ext uri="{BB962C8B-B14F-4D97-AF65-F5344CB8AC3E}">
        <p14:creationId xmlns:p14="http://schemas.microsoft.com/office/powerpoint/2010/main" val="533371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F82DBE-FC32-4A69-8DB0-30ACCE46BF2C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id="{7ECECC08-B799-4547-9B0B-FC85D1A39A5D}"/>
              </a:ext>
            </a:extLst>
          </p:cNvPr>
          <p:cNvSpPr txBox="1">
            <a:spLocks/>
          </p:cNvSpPr>
          <p:nvPr/>
        </p:nvSpPr>
        <p:spPr>
          <a:xfrm>
            <a:off x="4598238" y="2759977"/>
            <a:ext cx="6580464" cy="3611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ru-RU" sz="2000" dirty="0">
                <a:solidFill>
                  <a:srgbClr val="561C03"/>
                </a:solidFill>
              </a:rPr>
              <a:t>Солдатова Г. Е. </a:t>
            </a:r>
            <a:r>
              <a:rPr lang="ru-RU" sz="2000" dirty="0" err="1">
                <a:solidFill>
                  <a:srgbClr val="561C03"/>
                </a:solidFill>
              </a:rPr>
              <a:t>Фоноинструментарий</a:t>
            </a:r>
            <a:r>
              <a:rPr lang="ru-RU" sz="2000" dirty="0">
                <a:solidFill>
                  <a:srgbClr val="561C03"/>
                </a:solidFill>
              </a:rPr>
              <a:t> манси: состав, функционирование, жанровая специфика // Музыка и танец в культуре обско-угорских народов. Томск: Изд-во Том. ун-та, 2001. С. 24–48.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>
                <a:solidFill>
                  <a:srgbClr val="561C03"/>
                </a:solidFill>
              </a:rPr>
              <a:t>Солдатова Г. Е. Музыкальный фольклор обских </a:t>
            </a:r>
            <a:r>
              <a:rPr lang="ru-RU" sz="2000" dirty="0" err="1">
                <a:solidFill>
                  <a:srgbClr val="561C03"/>
                </a:solidFill>
              </a:rPr>
              <a:t>угров</a:t>
            </a:r>
            <a:r>
              <a:rPr lang="ru-RU" sz="2000" dirty="0">
                <a:solidFill>
                  <a:srgbClr val="561C03"/>
                </a:solidFill>
              </a:rPr>
              <a:t> // В звуках купающиеся люди. Ханты-Мансийск: Принт-Класс, 2012. С. 4–15.</a:t>
            </a:r>
          </a:p>
        </p:txBody>
      </p:sp>
      <p:pic>
        <p:nvPicPr>
          <p:cNvPr id="12" name="Объект 8">
            <a:extLst>
              <a:ext uri="{FF2B5EF4-FFF2-40B4-BE49-F238E27FC236}">
                <a16:creationId xmlns:a16="http://schemas.microsoft.com/office/drawing/2014/main" id="{465475F7-CAF7-44CF-926F-F129012BA2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6434" y="3127767"/>
            <a:ext cx="3213100" cy="2179595"/>
          </a:xfr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7A7BA7E6-F094-4CAA-AA91-BEE7518D214B}"/>
              </a:ext>
            </a:extLst>
          </p:cNvPr>
          <p:cNvSpPr txBox="1">
            <a:spLocks/>
          </p:cNvSpPr>
          <p:nvPr/>
        </p:nvSpPr>
        <p:spPr>
          <a:xfrm>
            <a:off x="838200" y="1753081"/>
            <a:ext cx="10951723" cy="855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err="1">
                <a:solidFill>
                  <a:srgbClr val="561C03"/>
                </a:solidFill>
                <a:latin typeface="Arial Black" panose="020B0A04020102020204" pitchFamily="34" charset="0"/>
              </a:rPr>
              <a:t>Этномузыковедческое</a:t>
            </a: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 направление в изучении</a:t>
            </a:r>
            <a:b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обско-угорских игр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1790D8-8866-4FEF-9FAC-D7EC08FD5FC5}"/>
              </a:ext>
            </a:extLst>
          </p:cNvPr>
          <p:cNvSpPr txBox="1"/>
          <p:nvPr/>
        </p:nvSpPr>
        <p:spPr>
          <a:xfrm>
            <a:off x="1006679" y="939567"/>
            <a:ext cx="99926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561C03"/>
                </a:solidFill>
              </a:rPr>
              <a:t>4. Изучение обско-угорских игр и игрушек в первые десятилетия XXI в</a:t>
            </a:r>
            <a:r>
              <a:rPr lang="ru-RU" b="1" dirty="0">
                <a:solidFill>
                  <a:srgbClr val="561C03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26675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5D8B55-1E72-4274-9D16-D20ED007E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err="1">
                <a:solidFill>
                  <a:srgbClr val="561C03"/>
                </a:solidFill>
                <a:latin typeface="Arial Black" panose="020B0A04020102020204" pitchFamily="34" charset="0"/>
              </a:rPr>
              <a:t>Этнопедагогическое</a:t>
            </a: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 направление, его области: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F0BAB9-6113-4917-825F-D82AC424FF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dirty="0">
                <a:solidFill>
                  <a:srgbClr val="561C03"/>
                </a:solidFill>
              </a:rPr>
              <a:t>первая базируется на одной из центральных тем – традиционной кукле, а также других игрушках как предметах народного искусства</a:t>
            </a:r>
            <a:r>
              <a:rPr lang="ru-RU" dirty="0"/>
              <a:t>.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111091-6117-489C-A91C-BF9BC89D1F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561C03"/>
                </a:solidFill>
              </a:rPr>
              <a:t>вторая область сформировалась благодаря педагогам физического воспитания, уделивших внимание подвижным играм и состязаниям обско-угорских народов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2851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6432B50-53B6-474C-8CA4-3DAD6D61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6799"/>
            <a:ext cx="10515600" cy="472775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561C03"/>
                </a:solidFill>
                <a:latin typeface="Arial Black" panose="020B0A04020102020204" pitchFamily="34" charset="0"/>
              </a:rPr>
              <a:t>Вопросы для </a:t>
            </a:r>
            <a:r>
              <a:rPr lang="ru-RU" sz="3100" dirty="0">
                <a:solidFill>
                  <a:srgbClr val="561C03"/>
                </a:solidFill>
                <a:latin typeface="Arial Black" panose="020B0A04020102020204" pitchFamily="34" charset="0"/>
              </a:rPr>
              <a:t>рассмотрения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18D11CCB-3689-4044-83F9-63112E842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1. Этнические игры как предмет научного изучения.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2. Начало изучения обско-угорских игр в конце XIX – начале XX вв.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3. Изучение обско-угорских игр и игрушек в первой половине XX в.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4. Изучение игр и игрушек </a:t>
            </a:r>
            <a:r>
              <a:rPr lang="ru-RU" sz="2000" dirty="0" err="1">
                <a:solidFill>
                  <a:srgbClr val="561C03"/>
                </a:solidFill>
                <a:latin typeface="Arial Black" panose="020B0A04020102020204" pitchFamily="34" charset="0"/>
              </a:rPr>
              <a:t>хантов</a:t>
            </a:r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 и манси во второй половине XX в.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5. Изучение обско-угорских игр и игрушек в начале XXI в.</a:t>
            </a:r>
          </a:p>
          <a:p>
            <a:pPr marL="0" indent="0">
              <a:buNone/>
            </a:pPr>
            <a:endParaRPr lang="ru-RU" sz="2000" dirty="0">
              <a:solidFill>
                <a:srgbClr val="561C03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21E4F9-C7CF-40DC-834B-066A643DE4C6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447699-ED6F-4E7F-8C59-3C93D8E84D80}"/>
              </a:ext>
            </a:extLst>
          </p:cNvPr>
          <p:cNvSpPr/>
          <p:nvPr/>
        </p:nvSpPr>
        <p:spPr>
          <a:xfrm>
            <a:off x="6750633" y="1018509"/>
            <a:ext cx="5462632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2283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F82DBE-FC32-4A69-8DB0-30ACCE46BF2C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7A7BA7E6-F094-4CAA-AA91-BEE7518D214B}"/>
              </a:ext>
            </a:extLst>
          </p:cNvPr>
          <p:cNvSpPr txBox="1">
            <a:spLocks/>
          </p:cNvSpPr>
          <p:nvPr/>
        </p:nvSpPr>
        <p:spPr>
          <a:xfrm>
            <a:off x="844983" y="1006678"/>
            <a:ext cx="10951723" cy="397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Раиса Германовна Решетникова (1959)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06520E-A7FF-4A40-8F64-9A15ED283013}"/>
              </a:ext>
            </a:extLst>
          </p:cNvPr>
          <p:cNvSpPr txBox="1"/>
          <p:nvPr/>
        </p:nvSpPr>
        <p:spPr>
          <a:xfrm>
            <a:off x="844983" y="1300293"/>
            <a:ext cx="61089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561C03"/>
                </a:solidFill>
                <a:latin typeface="Arial Black" panose="020B0A04020102020204" pitchFamily="34" charset="0"/>
              </a:rPr>
              <a:t>этнопедагог</a:t>
            </a:r>
            <a:endParaRPr lang="ru-RU" sz="2000" dirty="0"/>
          </a:p>
        </p:txBody>
      </p:sp>
      <p:pic>
        <p:nvPicPr>
          <p:cNvPr id="10" name="Объект 4">
            <a:extLst>
              <a:ext uri="{FF2B5EF4-FFF2-40B4-BE49-F238E27FC236}">
                <a16:creationId xmlns:a16="http://schemas.microsoft.com/office/drawing/2014/main" id="{77B3C4B6-0183-4F89-87CA-6F267D8D72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53165" y="1991299"/>
            <a:ext cx="2377605" cy="3566408"/>
          </a:xfrm>
          <a:prstGeom prst="rect">
            <a:avLst/>
          </a:prstGeom>
        </p:spPr>
      </p:pic>
      <p:pic>
        <p:nvPicPr>
          <p:cNvPr id="13" name="Объект 5">
            <a:extLst>
              <a:ext uri="{FF2B5EF4-FFF2-40B4-BE49-F238E27FC236}">
                <a16:creationId xmlns:a16="http://schemas.microsoft.com/office/drawing/2014/main" id="{8FC62EDD-7D55-4B9A-B4AE-AB7F25AFE6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160347" y="1929518"/>
            <a:ext cx="3367993" cy="435958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18CF2F8-1FC1-4DC4-A673-948F9BBA1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366" y="3938127"/>
            <a:ext cx="1819275" cy="2514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9F2726F-8751-41F6-8419-495074B7D51F}"/>
              </a:ext>
            </a:extLst>
          </p:cNvPr>
          <p:cNvSpPr txBox="1"/>
          <p:nvPr/>
        </p:nvSpPr>
        <p:spPr>
          <a:xfrm>
            <a:off x="7868873" y="1951672"/>
            <a:ext cx="32297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Решетникова Р. Г. Игры и игрушки обских </a:t>
            </a:r>
            <a:r>
              <a:rPr lang="ru-RU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хантов</a:t>
            </a:r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Игры детей обско-угорских народов. СПб.: ТОО «Алфавит», 1999. С. 25–30.</a:t>
            </a:r>
          </a:p>
        </p:txBody>
      </p:sp>
    </p:spTree>
    <p:extLst>
      <p:ext uri="{BB962C8B-B14F-4D97-AF65-F5344CB8AC3E}">
        <p14:creationId xmlns:p14="http://schemas.microsoft.com/office/powerpoint/2010/main" val="3017885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6FCE6E-F3F4-4629-BC9C-26EAE1BF6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480"/>
            <a:ext cx="10515600" cy="68401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Ольга Александровна Кравченко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86FDCD4-214F-4252-A634-64B9DF44BB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76867" y="2194020"/>
            <a:ext cx="2627714" cy="3098218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B8298142-6BE2-4F2F-A770-A15D05933A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38479" y="2194020"/>
            <a:ext cx="2105445" cy="309821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9A27439-EE79-490E-9755-7B619D2DAA6F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D7A85A-2779-4C25-9E3C-4F1D0D31652B}"/>
              </a:ext>
            </a:extLst>
          </p:cNvPr>
          <p:cNvSpPr txBox="1"/>
          <p:nvPr/>
        </p:nvSpPr>
        <p:spPr>
          <a:xfrm>
            <a:off x="844983" y="1300293"/>
            <a:ext cx="61089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561C03"/>
                </a:solidFill>
                <a:latin typeface="Arial Black" panose="020B0A04020102020204" pitchFamily="34" charset="0"/>
              </a:rPr>
              <a:t>этнопедагог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96374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D613F6-7164-4511-B789-D668118B5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81036"/>
            <a:ext cx="680207" cy="31725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A04596-ACF1-4936-9577-0F519E0CF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2556"/>
          </a:xfrm>
        </p:spPr>
        <p:txBody>
          <a:bodyPr/>
          <a:lstStyle/>
          <a:p>
            <a:r>
              <a:rPr lang="ru-RU" dirty="0"/>
              <a:t>     </a:t>
            </a:r>
            <a:r>
              <a:rPr lang="ru-RU" sz="2400" b="1" dirty="0">
                <a:solidFill>
                  <a:srgbClr val="561C03"/>
                </a:solidFill>
                <a:latin typeface="Arial Black" panose="020B0A04020102020204" pitchFamily="34" charset="0"/>
              </a:rPr>
              <a:t>Величко Наталья Ивановна (1969)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C655D59-B899-42ED-B16D-DE56E75793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62698" y="1473592"/>
            <a:ext cx="4028716" cy="3336862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00F9C519-E3BF-403B-93E4-0E115EC93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313897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Величко Н.И. Народное искусство обских </a:t>
            </a:r>
            <a:r>
              <a:rPr lang="ru-RU" dirty="0" err="1">
                <a:solidFill>
                  <a:srgbClr val="561C03"/>
                </a:solidFill>
              </a:rPr>
              <a:t>угров</a:t>
            </a:r>
            <a:r>
              <a:rPr lang="ru-RU" dirty="0">
                <a:solidFill>
                  <a:srgbClr val="561C03"/>
                </a:solidFill>
              </a:rPr>
              <a:t> (куклы </a:t>
            </a:r>
            <a:r>
              <a:rPr lang="ru-RU" dirty="0" err="1">
                <a:solidFill>
                  <a:srgbClr val="561C03"/>
                </a:solidFill>
              </a:rPr>
              <a:t>акань</a:t>
            </a:r>
            <a:r>
              <a:rPr lang="ru-RU" dirty="0">
                <a:solidFill>
                  <a:srgbClr val="561C03"/>
                </a:solidFill>
              </a:rPr>
              <a:t>, </a:t>
            </a:r>
            <a:r>
              <a:rPr lang="ru-RU" dirty="0" err="1">
                <a:solidFill>
                  <a:srgbClr val="561C03"/>
                </a:solidFill>
              </a:rPr>
              <a:t>пакы</a:t>
            </a:r>
            <a:r>
              <a:rPr lang="ru-RU" dirty="0">
                <a:solidFill>
                  <a:srgbClr val="561C03"/>
                </a:solidFill>
              </a:rPr>
              <a:t>). Методические рекомендации в образовательной области «Технология». Ханты-Мансийск: ИРО, 2015. 24 с.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42E83D-220C-4EBE-BF26-D0CB421A3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2055303"/>
            <a:ext cx="1841251" cy="260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6FCE6E-F3F4-4629-BC9C-26EAE1BF6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8288"/>
            <a:ext cx="10368064" cy="684010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561C03"/>
                </a:solidFill>
                <a:latin typeface="Arial Black" panose="020B0A04020102020204" pitchFamily="34" charset="0"/>
              </a:rPr>
              <a:t>Публикации об играх сотрудников Белоярского фольклорного архива – филиала </a:t>
            </a:r>
            <a:r>
              <a:rPr lang="ru-RU" sz="2200" b="1" dirty="0" err="1">
                <a:solidFill>
                  <a:srgbClr val="561C03"/>
                </a:solidFill>
                <a:latin typeface="Arial Black" panose="020B0A04020102020204" pitchFamily="34" charset="0"/>
              </a:rPr>
              <a:t>ОУИПИиР</a:t>
            </a:r>
            <a:endParaRPr lang="ru-RU" sz="2200" dirty="0">
              <a:solidFill>
                <a:srgbClr val="561C03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9A27439-EE79-490E-9755-7B619D2DAA6F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Объект 4">
            <a:extLst>
              <a:ext uri="{FF2B5EF4-FFF2-40B4-BE49-F238E27FC236}">
                <a16:creationId xmlns:a16="http://schemas.microsoft.com/office/drawing/2014/main" id="{2B1A370F-8511-49AA-8037-B49194A3BA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53341" y="1968135"/>
            <a:ext cx="2384170" cy="4351338"/>
          </a:xfrm>
          <a:prstGeom prst="rect">
            <a:avLst/>
          </a:prstGeom>
        </p:spPr>
      </p:pic>
      <p:sp>
        <p:nvSpPr>
          <p:cNvPr id="12" name="Объект 3">
            <a:extLst>
              <a:ext uri="{FF2B5EF4-FFF2-40B4-BE49-F238E27FC236}">
                <a16:creationId xmlns:a16="http://schemas.microsoft.com/office/drawing/2014/main" id="{7281B411-8F00-42A2-BD35-B86B53E9D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8036" y="1940859"/>
            <a:ext cx="5370768" cy="50030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16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Пятникова</a:t>
            </a:r>
            <a:r>
              <a:rPr lang="ru-RU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Т. Р. Детские игрушки, игры и народные обряды // Детский фольклор обских </a:t>
            </a:r>
            <a:r>
              <a:rPr lang="ru-RU" sz="16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угров</a:t>
            </a:r>
            <a:r>
              <a:rPr lang="ru-RU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материалы научно-практической конференции. Ханты-Мансийск: Полиграфист, 2008. С. 77–82.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16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Слепенкова</a:t>
            </a:r>
            <a:r>
              <a:rPr lang="ru-RU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Р. К. Игровой фольклор </a:t>
            </a:r>
            <a:r>
              <a:rPr lang="ru-RU" sz="16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усть-казымских</a:t>
            </a:r>
            <a:r>
              <a:rPr lang="ru-RU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ханты (подвижные игры) // Детский фольклор обских </a:t>
            </a:r>
            <a:r>
              <a:rPr lang="ru-RU" sz="16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угров</a:t>
            </a:r>
            <a:r>
              <a:rPr lang="ru-RU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матер. науч.-</a:t>
            </a:r>
            <a:r>
              <a:rPr lang="ru-RU" sz="16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</a:t>
            </a:r>
            <a:r>
              <a:rPr lang="ru-RU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конф</a:t>
            </a:r>
            <a:r>
              <a:rPr lang="ru-RU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Ханты-Мансийск: Полиграфист, 2008. С. 83–88.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16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Слепенкова</a:t>
            </a:r>
            <a:r>
              <a:rPr lang="ru-RU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Р. К. Функции куклы-</a:t>
            </a:r>
            <a:r>
              <a:rPr lang="ru-RU" sz="16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акань</a:t>
            </a:r>
            <a:r>
              <a:rPr lang="ru-RU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культуре народа ханты </a:t>
            </a:r>
            <a:r>
              <a:rPr lang="ru-RU" sz="16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Полноватского</a:t>
            </a:r>
            <a:r>
              <a:rPr lang="ru-RU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Приобья</a:t>
            </a:r>
            <a:r>
              <a:rPr lang="ru-RU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Коренные малочисленные народы Севера, Сибири и Дальнего Востока: традиции и инновации: матер. науч.-</a:t>
            </a:r>
            <a:r>
              <a:rPr lang="ru-RU" sz="16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</a:t>
            </a:r>
            <a:r>
              <a:rPr lang="ru-RU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конф</a:t>
            </a:r>
            <a:r>
              <a:rPr lang="ru-RU" sz="16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IX Югорские чтения (20.12.2010 г., г. Ханты-Мансийск). Ханты-Мансийск: ОАО «Информационно-издательский центр», 2012. С. 181–189.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BDC230-1A8C-406D-A7B4-D3527D1C8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96" y="1968135"/>
            <a:ext cx="1712160" cy="211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5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97B0D-A77C-4F21-A75F-B1B5F4154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5974"/>
            <a:ext cx="10515600" cy="68401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Буклеты об играх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2AF807-75F8-4FFF-A90F-0680B2E54F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8423" y="1715019"/>
            <a:ext cx="1781175" cy="256732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9D5B95F-8A28-4232-B607-89E6142DE9E0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720E0D-0BAD-431F-88BC-790319F6ED49}"/>
              </a:ext>
            </a:extLst>
          </p:cNvPr>
          <p:cNvSpPr txBox="1"/>
          <p:nvPr/>
        </p:nvSpPr>
        <p:spPr>
          <a:xfrm>
            <a:off x="4674019" y="1852021"/>
            <a:ext cx="610897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 народа ханты «</a:t>
            </a:r>
            <a:r>
              <a:rPr lang="ru-RU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Щёл</a:t>
            </a:r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/ Сост. Р. </a:t>
            </a:r>
            <a:r>
              <a:rPr lang="ru-RU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Потпот</a:t>
            </a:r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Казым – Ханты-Мансийск: [</a:t>
            </a:r>
            <a:r>
              <a:rPr lang="ru-RU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б.и</a:t>
            </a:r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], 2005. 7 с.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Игрушки и игры детей </a:t>
            </a:r>
            <a:r>
              <a:rPr lang="ru-RU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среднесосьвинских</a:t>
            </a:r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манси д. </a:t>
            </a:r>
            <a:r>
              <a:rPr lang="ru-RU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Хулимсунт</a:t>
            </a:r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Сост. Т. Сивцова. Ханты-Мансийск: ООО «Печатный мир», 2012.26 с. 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 народа ханты /Сост. С. А. Ковтун. Теги: [</a:t>
            </a:r>
            <a:r>
              <a:rPr lang="ru-RU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б.и</a:t>
            </a:r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], 2013. 16 с. 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Легенды, сказки, игры и игрушки обско-угорских народов. Методический поиск. </a:t>
            </a:r>
            <a:r>
              <a:rPr lang="ru-RU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</a:t>
            </a:r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3. Сургут: [</a:t>
            </a:r>
            <a:r>
              <a:rPr lang="ru-RU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б.и</a:t>
            </a:r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], 2012. 20 с</a:t>
            </a:r>
          </a:p>
          <a:p>
            <a:pPr marL="514350" indent="-514350">
              <a:buAutoNum type="arabicPeriod"/>
            </a:pPr>
            <a:endParaRPr lang="ru-RU" dirty="0">
              <a:solidFill>
                <a:srgbClr val="561C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24DF84-400C-453A-A8D4-E670D7815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323" y="1710597"/>
            <a:ext cx="178117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22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D1DE1-E134-4926-BDDD-8C33D753C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4575"/>
            <a:ext cx="10515600" cy="402896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Публикации музейных и личных коллекций</a:t>
            </a:r>
            <a:b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обско-угорских игрушек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12925A1-DF3A-4E7C-BB1D-0FB2C8A7BA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4598" y="2206537"/>
            <a:ext cx="2355572" cy="33703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19672E3-E2BF-4C52-BAE6-568219E29B45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бъект 3">
            <a:extLst>
              <a:ext uri="{FF2B5EF4-FFF2-40B4-BE49-F238E27FC236}">
                <a16:creationId xmlns:a16="http://schemas.microsoft.com/office/drawing/2014/main" id="{598FC10B-D447-4C05-B4CC-E9C5221E9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38249" y="2206537"/>
            <a:ext cx="7715551" cy="4252629"/>
          </a:xfrm>
        </p:spPr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Куклы и игрушки Агана. Каталог работ персональной коллекции Бондаренко Фёклы Семёновны / Ф. С. Бондаренко, А. Н.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Сидаш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Нижневартовск: [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б.и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], 2003. 32 с.</a:t>
            </a:r>
          </a:p>
          <a:p>
            <a:pPr marL="514350" indent="-514350">
              <a:buAutoNum type="arabicPeriod"/>
            </a:pP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Игрушки обских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угров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Сост. Е. А. Иваненко. Ханты-Мансийск: Полиграфист, 2007. 80 с. </a:t>
            </a:r>
          </a:p>
          <a:p>
            <a:pPr marL="514350" indent="-514350">
              <a:buAutoNum type="arabicPeriod"/>
            </a:pP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Хантыйская детская игрушка / Сост. И. М. Сенькина, Т. Р. Николаенко. Лянтор: [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б.и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.], 2011. 16 с.</a:t>
            </a:r>
          </a:p>
        </p:txBody>
      </p:sp>
    </p:spTree>
    <p:extLst>
      <p:ext uri="{BB962C8B-B14F-4D97-AF65-F5344CB8AC3E}">
        <p14:creationId xmlns:p14="http://schemas.microsoft.com/office/powerpoint/2010/main" val="2130003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E3712-31B4-4AD4-A28C-000299B79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945" y="1604049"/>
            <a:ext cx="10515600" cy="43233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Виктор Иванович Прокопенко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6E00B9B-5152-4BD1-9BAA-B4DC566DF5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39596" y="2597907"/>
            <a:ext cx="2577595" cy="3044404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CF4D07F-3F0B-4539-9397-0256BF03EA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925949" y="2597905"/>
            <a:ext cx="1692077" cy="23638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C7926A-2C7F-4690-B358-E2BE13137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099" y="2597906"/>
            <a:ext cx="1593474" cy="23638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FA80AB-1048-447A-96A2-AD8784240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026" y="2597906"/>
            <a:ext cx="1716697" cy="23638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B14A53-683B-4339-869D-D9CBBF6D67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439" y="2597907"/>
            <a:ext cx="1930211" cy="236382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F811569-0B3E-42FE-BDD5-EFC752D705EC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A677F3-FD18-429F-AA13-39D5001815C0}"/>
              </a:ext>
            </a:extLst>
          </p:cNvPr>
          <p:cNvSpPr txBox="1"/>
          <p:nvPr/>
        </p:nvSpPr>
        <p:spPr>
          <a:xfrm>
            <a:off x="856945" y="1968102"/>
            <a:ext cx="111114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педагог, судья всероссийской категории по национальным видам спорта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22723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5D7D65-A22B-4349-8FEF-9E994633D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4595"/>
            <a:ext cx="10515600" cy="61193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Красильников Валерий Павлович (1950)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022AAD-C0E7-4836-9F2E-089A0398A1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21548" y="2297191"/>
            <a:ext cx="2368602" cy="3333588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41F93E60-131A-42B4-B103-FD6ED74830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63298" y="2350101"/>
            <a:ext cx="2373459" cy="31423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25CDAC-1B84-4AD7-9C52-48B0407FC10D}"/>
              </a:ext>
            </a:extLst>
          </p:cNvPr>
          <p:cNvSpPr txBox="1"/>
          <p:nvPr/>
        </p:nvSpPr>
        <p:spPr>
          <a:xfrm>
            <a:off x="6301852" y="2117325"/>
            <a:ext cx="502186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Красильников В. П. </a:t>
            </a:r>
            <a:r>
              <a:rPr lang="ru-RU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Этнопедагогические</a:t>
            </a:r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условия использования народных игр традиционного физического воспитания </a:t>
            </a:r>
            <a:r>
              <a:rPr lang="ru-RU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хантов</a:t>
            </a:r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</a:t>
            </a:r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… канд. </a:t>
            </a:r>
            <a:r>
              <a:rPr lang="ru-RU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</a:t>
            </a:r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наук.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Красильников В.П. Игры и состязания в традиционном физическом воспитании </a:t>
            </a:r>
            <a:r>
              <a:rPr lang="ru-RU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хантов</a:t>
            </a:r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2000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Красильников В.П. Традиционное воспитание коренных малочисленных народов Сибири. 2004. </a:t>
            </a:r>
          </a:p>
          <a:p>
            <a:pPr marL="342900" indent="-342900">
              <a:buAutoNum type="arabicPeriod"/>
            </a:pPr>
            <a:r>
              <a:rPr lang="ru-RU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Красильников В.П. Игры и состязания в воспитательном процессе финно-угорских и самодийских народов. 2006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012F340-6860-4C3C-916D-DE660E233B7E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E3DF7C-BC6F-44DF-A3FA-6DD726CFDD87}"/>
              </a:ext>
            </a:extLst>
          </p:cNvPr>
          <p:cNvSpPr txBox="1"/>
          <p:nvPr/>
        </p:nvSpPr>
        <p:spPr>
          <a:xfrm>
            <a:off x="838200" y="1390838"/>
            <a:ext cx="100223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этнограф, тренер-преподаватель по северному многоборью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89977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48D82E-9FC3-4649-A4FF-BCF22D7FA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218"/>
            <a:ext cx="10515600" cy="834501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561C03"/>
                </a:solidFill>
                <a:latin typeface="Arial Black" panose="020B0A04020102020204" pitchFamily="34" charset="0"/>
              </a:rPr>
              <a:t>Сборники Николая Ивановича Синявского в соавторстве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AEBE2BA-DB81-4E29-A881-275C4952C5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05998" y="3760568"/>
            <a:ext cx="1816611" cy="2549882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A38F5CF8-37E1-48A4-87BE-B564429BA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203" y="2149042"/>
            <a:ext cx="6906831" cy="4346649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18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Синявский Н.И., Власов В.В., </a:t>
            </a:r>
            <a:r>
              <a:rPr lang="ru-RU" sz="18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Фынтынэ</a:t>
            </a:r>
            <a:r>
              <a:rPr lang="ru-RU" sz="18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О.А. Игры, состязания и самобытные физические упражнения народов Севера. Учебно-методическое пособие. Ханты-Мансийск: ИРО, 2003. 83 с.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8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Синявский Н.И., </a:t>
            </a:r>
            <a:r>
              <a:rPr lang="ru-RU" sz="18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Китайкина</a:t>
            </a:r>
            <a:r>
              <a:rPr lang="ru-RU" sz="18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Н.А. </a:t>
            </a:r>
            <a:r>
              <a:rPr lang="ru-RU" sz="18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Этнопедагогические</a:t>
            </a:r>
            <a:r>
              <a:rPr lang="ru-RU" sz="18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основы воспитания народов Севера ханты и манси. Сургут: </a:t>
            </a:r>
            <a:r>
              <a:rPr lang="ru-RU" sz="18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СурГПУ</a:t>
            </a:r>
            <a:r>
              <a:rPr lang="ru-RU" sz="18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2008. 172 с.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40338D-00D6-4FA0-AE37-3464834C2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34" y="3760568"/>
            <a:ext cx="1771971" cy="254988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F82DBE-FC32-4A69-8DB0-30ACCE46BF2C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A15F05-6298-40D8-BA67-3776BBAEE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198" y="1598075"/>
            <a:ext cx="200025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87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D1DE1-E134-4926-BDDD-8C33D753C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037"/>
            <a:ext cx="10515600" cy="402896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Публикации Т.В. </a:t>
            </a:r>
            <a:r>
              <a:rPr lang="ru-RU" sz="2400" dirty="0" err="1">
                <a:solidFill>
                  <a:srgbClr val="561C03"/>
                </a:solidFill>
                <a:latin typeface="Arial Black" panose="020B0A04020102020204" pitchFamily="34" charset="0"/>
              </a:rPr>
              <a:t>Волдиной</a:t>
            </a:r>
            <a:endParaRPr lang="ru-RU" sz="2400" dirty="0">
              <a:solidFill>
                <a:srgbClr val="561C03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19672E3-E2BF-4C52-BAE6-568219E29B45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бъект 3">
            <a:extLst>
              <a:ext uri="{FF2B5EF4-FFF2-40B4-BE49-F238E27FC236}">
                <a16:creationId xmlns:a16="http://schemas.microsoft.com/office/drawing/2014/main" id="{598FC10B-D447-4C05-B4CC-E9C5221E9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53334"/>
            <a:ext cx="10515600" cy="4252629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Волдина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Т.В. Игра как элемент традиционной культуры обских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угров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(напольные игры с камешками и палочками: сравнительно-сопоставительный анализ) // Вестник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угроведения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2018. Т. 8, № 3. С. 503–524. </a:t>
            </a:r>
          </a:p>
          <a:p>
            <a:pPr marL="514350" indent="-514350">
              <a:buAutoNum type="arabicPeriod"/>
            </a:pP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Волдина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Т.В.Традиционные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обско-угорские игры с косточками и другими роговидными материалами: структурно-типологический анализ // Вестник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угроведения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2019. Т. 9, № 3. С. 520–532. </a:t>
            </a:r>
          </a:p>
          <a:p>
            <a:pPr marL="514350" indent="-514350">
              <a:buAutoNum type="arabicPeriod"/>
            </a:pP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Волдина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Т.В.Обско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-угорская игра «Бери и помни» как отголосок древнего обычая предсказания или жеребьёвки // Научно-популярный иллюстрированный альманах о традиционной культуре народов Среднего Урала «Колесо». № 18, 2020 г. Екатеринбург, 2020. С. 18-19.</a:t>
            </a:r>
          </a:p>
          <a:p>
            <a:pPr marL="514350" indent="-514350">
              <a:buAutoNum type="arabicPeriod"/>
            </a:pP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Волдина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Т.В. Обско-угорская игра-сказка «Голова щуки»: структурно-типологический анализ //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Междисциплинарность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научных исследований как фактор инновационного развития: Сборник статей международной научно-практической конференции (12 октября 2020, г. Иркутск). Уфа: OMEGA SCIENCE, 2020. С. 200-203.</a:t>
            </a:r>
          </a:p>
          <a:p>
            <a:pPr marL="514350" indent="-514350">
              <a:buAutoNum type="arabicPeriod"/>
            </a:pP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Волдина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Т.В.Обско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-угорские игры с палочками для развития памяти и логического мышления // Наука и инновации в XXI веке: актуальные вопросы, открытия и достижения: Сборник статей по итогам Международной научно-практической конференции (Таганрог, 4 ноября 2020 г.). Стерлитамак: АМИ, 2020. С.281-283.</a:t>
            </a:r>
          </a:p>
          <a:p>
            <a:pPr marL="514350" indent="-514350">
              <a:buAutoNum type="arabicPeriod"/>
            </a:pP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Волдина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Т.В.«Мыслительные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игры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numӑs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junt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nomt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joŋil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как одно из направлений игровой культуры обских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угров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Вестник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угроведения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2021. Т. 11. № 1. С. 149-157.</a:t>
            </a:r>
          </a:p>
        </p:txBody>
      </p:sp>
    </p:spTree>
    <p:extLst>
      <p:ext uri="{BB962C8B-B14F-4D97-AF65-F5344CB8AC3E}">
        <p14:creationId xmlns:p14="http://schemas.microsoft.com/office/powerpoint/2010/main" val="18263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6432B50-53B6-474C-8CA4-3DAD6D61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6799"/>
            <a:ext cx="10515600" cy="472775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1. </a:t>
            </a:r>
            <a:r>
              <a:rPr lang="ru-RU" sz="2400" b="1" dirty="0">
                <a:solidFill>
                  <a:srgbClr val="561C03"/>
                </a:solidFill>
                <a:latin typeface="Arial Black" panose="020B0A04020102020204" pitchFamily="34" charset="0"/>
              </a:rPr>
              <a:t>Этнические игры как предмет научного изучения</a:t>
            </a:r>
            <a:endParaRPr lang="ru-RU" sz="2400" dirty="0">
              <a:solidFill>
                <a:srgbClr val="561C03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18D11CCB-3689-4044-83F9-63112E842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73425"/>
            <a:ext cx="10515600" cy="28797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Являясь частью фольклорной традиции, традиционные детские забавы являются не только отдельным предметом изучения, но в контексте с другими элементами этнической культуры позволяют понять и осмыслить многие её явления и сферы, включая межкультурные связи между народами, служат прекрасным историко-этнографическим источником.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21E4F9-C7CF-40DC-834B-066A643DE4C6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D9B98A-D7B0-401F-887D-5622A2D1F5C2}"/>
              </a:ext>
            </a:extLst>
          </p:cNvPr>
          <p:cNvSpPr txBox="1"/>
          <p:nvPr/>
        </p:nvSpPr>
        <p:spPr>
          <a:xfrm>
            <a:off x="838200" y="1856022"/>
            <a:ext cx="10401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800" b="1" i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Природа игры не менее загадочна для науки, чем смысловое поле культуры».</a:t>
            </a:r>
          </a:p>
          <a:p>
            <a:pPr marL="0" indent="0" algn="r">
              <a:buNone/>
            </a:pPr>
            <a:r>
              <a:rPr lang="ru-RU" sz="1800" b="1" i="1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О.М. Рындина</a:t>
            </a:r>
            <a:endParaRPr lang="ru-RU" sz="1800" b="1" dirty="0">
              <a:solidFill>
                <a:srgbClr val="561C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813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19672E3-E2BF-4C52-BAE6-568219E29B45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13CB6901-985E-4563-93BE-D646A86EF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407" y="637511"/>
            <a:ext cx="10515600" cy="1325563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«Библиотека </a:t>
            </a:r>
            <a:r>
              <a:rPr lang="ru-RU" sz="2400" dirty="0" err="1">
                <a:solidFill>
                  <a:srgbClr val="561C03"/>
                </a:solidFill>
                <a:latin typeface="Arial Black" panose="020B0A04020102020204" pitchFamily="34" charset="0"/>
              </a:rPr>
              <a:t>Этноигротеки</a:t>
            </a: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» Обско-угорского института прикладных исследований и разработок</a:t>
            </a:r>
          </a:p>
        </p:txBody>
      </p:sp>
      <p:pic>
        <p:nvPicPr>
          <p:cNvPr id="13" name="Объект 5">
            <a:extLst>
              <a:ext uri="{FF2B5EF4-FFF2-40B4-BE49-F238E27FC236}">
                <a16:creationId xmlns:a16="http://schemas.microsoft.com/office/drawing/2014/main" id="{52EF1D58-362E-47BD-AA11-00ED94722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332"/>
          <a:stretch/>
        </p:blipFill>
        <p:spPr>
          <a:xfrm>
            <a:off x="6420853" y="2320691"/>
            <a:ext cx="2254367" cy="26470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FB02C9A-9F09-449D-A078-55F067BB0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1198" y="2320692"/>
            <a:ext cx="2253589" cy="26470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F0F4E26-01DA-4D07-AD73-DB1587A97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407" y="2289621"/>
            <a:ext cx="2186403" cy="267814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624FCA4-8CB1-47AD-9A3A-F0AD15752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788" y="2289621"/>
            <a:ext cx="2254367" cy="26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49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D1DE1-E134-4926-BDDD-8C33D753C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4575"/>
            <a:ext cx="10515600" cy="40289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561C03"/>
                </a:solidFill>
                <a:latin typeface="Arial Black" panose="020B0A04020102020204" pitchFamily="34" charset="0"/>
              </a:rPr>
              <a:t>Публикации о межэтнических связях в игровой культуре обских </a:t>
            </a:r>
            <a:r>
              <a:rPr lang="ru-RU" sz="2400" b="1" dirty="0" err="1">
                <a:solidFill>
                  <a:srgbClr val="561C03"/>
                </a:solidFill>
                <a:latin typeface="Arial Black" panose="020B0A04020102020204" pitchFamily="34" charset="0"/>
              </a:rPr>
              <a:t>угров</a:t>
            </a:r>
            <a:r>
              <a:rPr lang="ru-RU" sz="2400" b="1" dirty="0">
                <a:solidFill>
                  <a:srgbClr val="561C03"/>
                </a:solidFill>
                <a:latin typeface="Arial Black" panose="020B0A04020102020204" pitchFamily="34" charset="0"/>
              </a:rPr>
              <a:t> с другими народами</a:t>
            </a:r>
            <a:endParaRPr lang="ru-RU" sz="2400" dirty="0">
              <a:solidFill>
                <a:srgbClr val="561C03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19672E3-E2BF-4C52-BAE6-568219E29B45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бъект 6">
            <a:extLst>
              <a:ext uri="{FF2B5EF4-FFF2-40B4-BE49-F238E27FC236}">
                <a16:creationId xmlns:a16="http://schemas.microsoft.com/office/drawing/2014/main" id="{BF5EC42E-6552-4A56-B763-9DDB664B08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620966" cy="4351338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Волдина Т.В., </a:t>
            </a: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Хакназаров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С.Х. К вопросу об угро-иранском культурном родстве: игры с камнями у </a:t>
            </a: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хантов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таджиков // Природные богатства Югры в культуре обских </a:t>
            </a: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угров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Материалы IV научно-практической конференции (Ханты-Мансийск, 4 апреля 2007 г.). Ханты-Мансийск: Полиграфист, 2008.  С. 69-77.</a:t>
            </a:r>
          </a:p>
          <a:p>
            <a:pPr marL="514350" indent="-514350">
              <a:buAutoNum type="arabicPeriod"/>
            </a:pP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Рассыхаев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 Н. Игровая культура ижемских оленеводов: к вопросу о коми-ненецких межкультурных контактах // Вестник </a:t>
            </a: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угроведения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2017. № 2. С. 119–126. </a:t>
            </a:r>
          </a:p>
          <a:p>
            <a:pPr marL="514350" indent="-514350">
              <a:buAutoNum type="arabicPeriod"/>
            </a:pP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Сподина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 И. От Илима до Казыма: к вопросу о названии одной хантыйской игры с палочками // Вестник </a:t>
            </a: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угроведения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2019. Т. 9. № 1. С. 133–143</a:t>
            </a:r>
          </a:p>
          <a:p>
            <a:pPr marL="514350" indent="-514350">
              <a:buAutoNum type="arabicPeriod"/>
            </a:pP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Волдина Т. В., Ледков В. К. </a:t>
            </a: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Усть-цилёмская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игра «Барашки» как часть культурного наследия Низовой Печоры // Вестник </a:t>
            </a: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угроведения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2020. Т. 10. № 2. С. 350–358. </a:t>
            </a:r>
          </a:p>
          <a:p>
            <a:pPr marL="514350" indent="-514350">
              <a:buAutoNum type="arabicPeriod"/>
            </a:pP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Шагапова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 Р. Этнокультурные контакты предков </a:t>
            </a: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хантов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манси по материалам игровой культуры // Вестник </a:t>
            </a: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угроведения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2020. Т. 10. № 4. С. 748–758.</a:t>
            </a:r>
          </a:p>
        </p:txBody>
      </p:sp>
      <p:pic>
        <p:nvPicPr>
          <p:cNvPr id="11" name="Объект 9">
            <a:extLst>
              <a:ext uri="{FF2B5EF4-FFF2-40B4-BE49-F238E27FC236}">
                <a16:creationId xmlns:a16="http://schemas.microsoft.com/office/drawing/2014/main" id="{33898EB6-418B-416F-8107-D7CE07140A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89633" y="1864536"/>
            <a:ext cx="4327180" cy="3147412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A37FF1-51B8-4E7E-8696-5C5AFF207C11}"/>
              </a:ext>
            </a:extLst>
          </p:cNvPr>
          <p:cNvSpPr txBox="1"/>
          <p:nvPr/>
        </p:nvSpPr>
        <p:spPr>
          <a:xfrm>
            <a:off x="6682136" y="5097403"/>
            <a:ext cx="48054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Гулькай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Рахимьяновна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Шагапова</a:t>
            </a:r>
            <a:r>
              <a:rPr lang="ru-RU" sz="1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этнограф, исследователь игр народов мира</a:t>
            </a:r>
          </a:p>
        </p:txBody>
      </p:sp>
    </p:spTree>
    <p:extLst>
      <p:ext uri="{BB962C8B-B14F-4D97-AF65-F5344CB8AC3E}">
        <p14:creationId xmlns:p14="http://schemas.microsoft.com/office/powerpoint/2010/main" val="32883130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0E8F8A9-9FE5-40A2-9A95-7CA31F1C9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2692"/>
            <a:ext cx="10515600" cy="302004"/>
          </a:xfrm>
        </p:spPr>
        <p:txBody>
          <a:bodyPr>
            <a:noAutofit/>
          </a:bodyPr>
          <a:lstStyle/>
          <a:p>
            <a:b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Выводы:</a:t>
            </a:r>
            <a:b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</a:br>
            <a:endParaRPr lang="ru-RU" sz="2400" dirty="0">
              <a:solidFill>
                <a:srgbClr val="561C03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7D0457-D1F8-41A7-A780-FDE7FD1C3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4679"/>
            <a:ext cx="10515600" cy="432228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Важно отметить, что каждый из исследователей этнической игровой культуры обских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угров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касался данной тематики с позиций своей научной специализации: этнографа, педагога, краеведа, искусствоведа,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этномузыковеда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археолога или лингвиста.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 изучению игровой культуры обских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угров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было положено в конце XIX в. в работах по этнографии и фольклору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хантов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манси, где стали появляться упоминания об отдельных состязаниях и играх.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первой половины XX в. стали появляться первые обобщающие статьи, представляющие игрушки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хантов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манси, а также продолжены фиксации их отдельных игр. В основном это работы педагогов, и их исследования носили преимущественно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этнопедагогический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характер (И. Гудков, П.М.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Оберталлер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А.н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Рейнсон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-Правдин).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61C1536-964F-4546-AA1C-10C5CD7AEF28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03922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0E8F8A9-9FE5-40A2-9A95-7CA31F1C9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2692"/>
            <a:ext cx="10515600" cy="302004"/>
          </a:xfrm>
        </p:spPr>
        <p:txBody>
          <a:bodyPr>
            <a:noAutofit/>
          </a:bodyPr>
          <a:lstStyle/>
          <a:p>
            <a:b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Выводы:</a:t>
            </a:r>
            <a:b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</a:br>
            <a:endParaRPr lang="ru-RU" sz="2400" dirty="0">
              <a:solidFill>
                <a:srgbClr val="561C03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7D0457-D1F8-41A7-A780-FDE7FD1C3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4679"/>
            <a:ext cx="10515600" cy="432228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второй половине XX в. этническая игровая культура становится предметом внимания исследователей народного искусства. Появляются работы этнографов (В.М.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Кулемзин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где впервые показано значение игры на развитие культуры. В процесс её изучение  включились представители самих народов. К концу периода стали появляться публикации музейных и личных коллекций игрушек обских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угров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первые десятилетия XXI в. представлены все направления. Появились крупные работы педагогов физического воспитания по подвижным игр обских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угров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включающие в себя коллекции народных игр и состязаний (В.И. Прокопенко, В.П. Красильников и др.). Отдельным направлениям в изучении этнической игровой культуры народов ханты и манси становится изучение народных напольных и интеллектуальных игр (Т.В.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Волдина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Можно также выделить зарождение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этномузыковедческого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направления (Г.Е. Солдатова). А также появляются работы, рассматривающие отражение в играх межэтническое взаимовлияния и культурных связей (А.Н.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Рассыхаев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В.И.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Сподина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Т.В.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Волдина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В.К. Ледков, Г.Р.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Шагапова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61C1536-964F-4546-AA1C-10C5CD7AEF28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7102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5C8F6F0-2479-4E51-B669-3CD10F893731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D328617C-F41B-4750-B85A-44E6DCFCC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4450"/>
            <a:ext cx="10515600" cy="82741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561C03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  <a:endParaRPr lang="ru-RU" sz="2400" dirty="0">
              <a:solidFill>
                <a:srgbClr val="561C03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F56D0E-44EF-48FE-A5BC-576DE0D2C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204" y="1300293"/>
            <a:ext cx="4967592" cy="326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10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E3996E0-C032-408E-ABC7-5E3CF21A8D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9671" y="2077042"/>
            <a:ext cx="2414250" cy="351753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E8A1674-59F6-46C8-8C8E-F0EA95C2A3F3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бъект 3">
            <a:extLst>
              <a:ext uri="{FF2B5EF4-FFF2-40B4-BE49-F238E27FC236}">
                <a16:creationId xmlns:a16="http://schemas.microsoft.com/office/drawing/2014/main" id="{60C94300-3E6F-4316-AE5B-081D88B837CA}"/>
              </a:ext>
            </a:extLst>
          </p:cNvPr>
          <p:cNvSpPr txBox="1">
            <a:spLocks/>
          </p:cNvSpPr>
          <p:nvPr/>
        </p:nvSpPr>
        <p:spPr>
          <a:xfrm>
            <a:off x="3972584" y="2077042"/>
            <a:ext cx="7383899" cy="2540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Певгова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Л.В. Национальные игры детей народов Севера. Л., 1939.</a:t>
            </a:r>
          </a:p>
          <a:p>
            <a:pPr marL="514350" indent="-514350">
              <a:buAutoNum type="arabicPeriod"/>
            </a:pP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Базанов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 Г.,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Певгова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Л. В. Игры детей народов Крайнего Севера. Л.: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Учпедгиз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Мин. просвещения РСФСР, Ленинградское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отд-ние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1949. 75 с.</a:t>
            </a:r>
          </a:p>
          <a:p>
            <a:pPr marL="514350" indent="-514350">
              <a:buAutoNum type="arabicPeriod"/>
            </a:pP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Богораз В.Г. Игры малых народностей Севера // Сб. Музея антропологии и этнографии. М.-Л., 1949. № 5-8.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138834-FFC2-46FA-AC92-1541436CF7B8}"/>
              </a:ext>
            </a:extLst>
          </p:cNvPr>
          <p:cNvSpPr txBox="1"/>
          <p:nvPr/>
        </p:nvSpPr>
        <p:spPr>
          <a:xfrm>
            <a:off x="930761" y="1341244"/>
            <a:ext cx="73838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этнограф</a:t>
            </a:r>
            <a:endParaRPr lang="ru-RU" sz="2000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966FE633-7670-4BAC-9119-849F223FC3C8}"/>
              </a:ext>
            </a:extLst>
          </p:cNvPr>
          <p:cNvSpPr txBox="1">
            <a:spLocks/>
          </p:cNvSpPr>
          <p:nvPr/>
        </p:nvSpPr>
        <p:spPr>
          <a:xfrm>
            <a:off x="930761" y="836223"/>
            <a:ext cx="9730754" cy="6345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Владимир Германович Богораз (1865-1936)</a:t>
            </a:r>
            <a:endParaRPr lang="ru-RU" sz="2400" b="1" dirty="0">
              <a:solidFill>
                <a:srgbClr val="561C03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264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0B7F4C-4A79-4586-963D-77F61073B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643"/>
            <a:ext cx="11353800" cy="63452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561C03"/>
                </a:solidFill>
                <a:latin typeface="Arial Black" panose="020B0A04020102020204" pitchFamily="34" charset="0"/>
              </a:rPr>
              <a:t>2. Начало изучения обско-угорских игр в кон. XIX – нач. XX вв.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DC86BA6-63F7-4FF6-81E1-4E99053464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30906" y="1926056"/>
            <a:ext cx="2483383" cy="3923026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A6F38C43-A441-4C61-BAF5-122003A19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7710" y="3577145"/>
            <a:ext cx="7383899" cy="229564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 остяцкого богатыря по остяцким и былинам и героическим сказаниям // Живая старина. — 1891. — III—IV.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Стародавняя жизнь остяков и их богатырей по былинам и сказаниям // Живая старина. СПб., 1891.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3-4.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>
              <a:solidFill>
                <a:srgbClr val="561C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endParaRPr lang="ru-RU" sz="2000" dirty="0">
              <a:solidFill>
                <a:srgbClr val="561C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255E1F1-1EA8-472B-81CA-80C0DE1A26A0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A0369E-5A73-49A3-8220-5F4E6DEDE322}"/>
              </a:ext>
            </a:extLst>
          </p:cNvPr>
          <p:cNvSpPr txBox="1"/>
          <p:nvPr/>
        </p:nvSpPr>
        <p:spPr>
          <a:xfrm>
            <a:off x="877711" y="2265193"/>
            <a:ext cx="73838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561C03"/>
                </a:solidFill>
                <a:latin typeface="Arial Black" panose="020B0A04020102020204" pitchFamily="34" charset="0"/>
              </a:rPr>
              <a:t>чиновник-статист, этнограф, действительный член Русского императорского географического общества </a:t>
            </a:r>
            <a:endParaRPr lang="ru-RU" sz="200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381D53D-EDCB-4A1E-BCE6-AE58E7133298}"/>
              </a:ext>
            </a:extLst>
          </p:cNvPr>
          <p:cNvSpPr txBox="1">
            <a:spLocks/>
          </p:cNvSpPr>
          <p:nvPr/>
        </p:nvSpPr>
        <p:spPr>
          <a:xfrm>
            <a:off x="877711" y="1773699"/>
            <a:ext cx="7760451" cy="6345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561C03"/>
                </a:solidFill>
                <a:latin typeface="Arial Black" panose="020B0A04020102020204" pitchFamily="34" charset="0"/>
              </a:rPr>
              <a:t>Серафим </a:t>
            </a:r>
            <a:r>
              <a:rPr lang="ru-RU" sz="2400" b="1" dirty="0" err="1">
                <a:solidFill>
                  <a:srgbClr val="561C03"/>
                </a:solidFill>
                <a:latin typeface="Arial Black" panose="020B0A04020102020204" pitchFamily="34" charset="0"/>
              </a:rPr>
              <a:t>Керопович</a:t>
            </a:r>
            <a:r>
              <a:rPr lang="ru-RU" sz="2400" b="1" dirty="0">
                <a:solidFill>
                  <a:srgbClr val="561C03"/>
                </a:solidFill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solidFill>
                  <a:srgbClr val="561C03"/>
                </a:solidFill>
                <a:latin typeface="Arial Black" panose="020B0A04020102020204" pitchFamily="34" charset="0"/>
              </a:rPr>
              <a:t>Патканов</a:t>
            </a:r>
            <a:r>
              <a:rPr lang="ru-RU" sz="2400" b="1" dirty="0">
                <a:solidFill>
                  <a:srgbClr val="561C03"/>
                </a:solidFill>
                <a:latin typeface="Arial Black" panose="020B0A04020102020204" pitchFamily="34" charset="0"/>
              </a:rPr>
              <a:t> (1860 -1918)</a:t>
            </a:r>
          </a:p>
        </p:txBody>
      </p:sp>
    </p:spTree>
    <p:extLst>
      <p:ext uri="{BB962C8B-B14F-4D97-AF65-F5344CB8AC3E}">
        <p14:creationId xmlns:p14="http://schemas.microsoft.com/office/powerpoint/2010/main" val="906851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FFECA3C6-F371-4D92-8107-6E64F11A9A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4984" y="2014946"/>
            <a:ext cx="2418330" cy="3401606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7DBCD7E-DCA0-478E-B516-E6E8594941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179799" y="2014947"/>
            <a:ext cx="2386201" cy="340160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873BC14-F071-48BA-8C77-7FDD20EF5895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бъект 3">
            <a:extLst>
              <a:ext uri="{FF2B5EF4-FFF2-40B4-BE49-F238E27FC236}">
                <a16:creationId xmlns:a16="http://schemas.microsoft.com/office/drawing/2014/main" id="{96E7FE2F-CD4F-4805-BF43-9CCC8A26F3E1}"/>
              </a:ext>
            </a:extLst>
          </p:cNvPr>
          <p:cNvSpPr txBox="1">
            <a:spLocks/>
          </p:cNvSpPr>
          <p:nvPr/>
        </p:nvSpPr>
        <p:spPr>
          <a:xfrm>
            <a:off x="6866729" y="1977260"/>
            <a:ext cx="4514633" cy="146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Sirelius</a:t>
            </a:r>
            <a:r>
              <a:rPr lang="de-DE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U.T. Reise zu den Ostjaken. Helsinki, 1983. 342 s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695ECC-D8C1-43D1-94C3-435391271408}"/>
              </a:ext>
            </a:extLst>
          </p:cNvPr>
          <p:cNvSpPr txBox="1"/>
          <p:nvPr/>
        </p:nvSpPr>
        <p:spPr>
          <a:xfrm>
            <a:off x="1021348" y="1342736"/>
            <a:ext cx="73838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этнограф</a:t>
            </a:r>
            <a:endParaRPr lang="ru-RU" sz="200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56F8B502-DDC1-41D9-92AF-D994EEE83F73}"/>
              </a:ext>
            </a:extLst>
          </p:cNvPr>
          <p:cNvSpPr txBox="1">
            <a:spLocks/>
          </p:cNvSpPr>
          <p:nvPr/>
        </p:nvSpPr>
        <p:spPr>
          <a:xfrm>
            <a:off x="1021349" y="836223"/>
            <a:ext cx="7383899" cy="6345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err="1">
                <a:solidFill>
                  <a:srgbClr val="561C03"/>
                </a:solidFill>
                <a:latin typeface="Arial Black" panose="020B0A04020102020204" pitchFamily="34" charset="0"/>
              </a:rPr>
              <a:t>Ууно</a:t>
            </a: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561C03"/>
                </a:solidFill>
                <a:latin typeface="Arial Black" panose="020B0A04020102020204" pitchFamily="34" charset="0"/>
              </a:rPr>
              <a:t>Таави</a:t>
            </a: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561C03"/>
                </a:solidFill>
                <a:latin typeface="Arial Black" panose="020B0A04020102020204" pitchFamily="34" charset="0"/>
              </a:rPr>
              <a:t>Сирелиус</a:t>
            </a: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 (1872-1929)</a:t>
            </a:r>
            <a:endParaRPr lang="ru-RU" sz="2400" b="1" dirty="0">
              <a:solidFill>
                <a:srgbClr val="561C03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221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9E9A1-FABA-4C01-98C2-BED624F9F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4076"/>
            <a:ext cx="10515600" cy="68401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Иннокентий Николаевич Шухов (1894-1956)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99AB63-D4BA-4F28-8557-7EC035F6FA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5532" y="2222096"/>
            <a:ext cx="2961314" cy="358551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824E9C6-0F92-4353-AB2C-97AC90CC169E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A4CF32-90EA-4522-81C4-2DC3AEBD65F4}"/>
              </a:ext>
            </a:extLst>
          </p:cNvPr>
          <p:cNvSpPr txBox="1"/>
          <p:nvPr/>
        </p:nvSpPr>
        <p:spPr>
          <a:xfrm>
            <a:off x="838200" y="1338031"/>
            <a:ext cx="61120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орнитолог, краевед </a:t>
            </a:r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id="{420BC9D2-8B68-4ED8-9BBA-68ED84F39F3A}"/>
              </a:ext>
            </a:extLst>
          </p:cNvPr>
          <p:cNvSpPr txBox="1">
            <a:spLocks/>
          </p:cNvSpPr>
          <p:nvPr/>
        </p:nvSpPr>
        <p:spPr>
          <a:xfrm>
            <a:off x="4160343" y="2222096"/>
            <a:ext cx="7383899" cy="2540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Шухов И.Н. Из отчёта о поездке весной 1914 года к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казымским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остякам // Сб. музея антропологии и этнографии. 1916. Т. 3.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Шухов И. Н. Река Казым и её обитатели // Ежегодник Тобольского губернского музея. 1916. </a:t>
            </a: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26. С. 55–56.</a:t>
            </a:r>
          </a:p>
          <a:p>
            <a:pPr marL="0" indent="0">
              <a:buNone/>
            </a:pPr>
            <a:endParaRPr lang="ru-RU" sz="1800" dirty="0">
              <a:solidFill>
                <a:srgbClr val="561C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294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F4A6E5-800F-426F-9C4D-20D3636F3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2368"/>
            <a:ext cx="10515600" cy="501149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Петр Михайлович </a:t>
            </a:r>
            <a:r>
              <a:rPr lang="ru-RU" sz="2400" dirty="0" err="1">
                <a:solidFill>
                  <a:srgbClr val="561C03"/>
                </a:solidFill>
                <a:latin typeface="Arial Black" panose="020B0A04020102020204" pitchFamily="34" charset="0"/>
              </a:rPr>
              <a:t>Оберталлер</a:t>
            </a: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 (1908-1938)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BAC45F0-C680-4A47-B7DE-3EEA028B7D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4488" r="10849"/>
          <a:stretch/>
        </p:blipFill>
        <p:spPr>
          <a:xfrm>
            <a:off x="8469698" y="1963021"/>
            <a:ext cx="2802143" cy="2811193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9EE53DA2-B101-4429-8A51-9D85B411B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3016957"/>
            <a:ext cx="6413735" cy="10457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Оберталлер</a:t>
            </a:r>
            <a:r>
              <a:rPr lang="ru-RU" sz="20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П.М. Материалы о хантыйских куклах // Советская этнография, 1935. № 3.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121DC4-EE43-409F-A292-38EF29C4371B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59B79F-DF2D-4C6A-808C-F4E3E1E0E517}"/>
              </a:ext>
            </a:extLst>
          </p:cNvPr>
          <p:cNvSpPr txBox="1"/>
          <p:nvPr/>
        </p:nvSpPr>
        <p:spPr>
          <a:xfrm>
            <a:off x="838200" y="2323895"/>
            <a:ext cx="61120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педагог</a:t>
            </a:r>
            <a:endParaRPr lang="ru-RU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FEE671-0BD8-4857-A502-58FA981AA7E5}"/>
              </a:ext>
            </a:extLst>
          </p:cNvPr>
          <p:cNvSpPr txBox="1"/>
          <p:nvPr/>
        </p:nvSpPr>
        <p:spPr>
          <a:xfrm>
            <a:off x="838200" y="938041"/>
            <a:ext cx="109906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561C03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Изучение обско-угорских игр и игрушек в первой половине XX в</a:t>
            </a:r>
            <a:endParaRPr lang="ru-RU" sz="2200" dirty="0">
              <a:solidFill>
                <a:srgbClr val="561C03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0369D8-490F-4B63-AD55-1035C864E30F}"/>
              </a:ext>
            </a:extLst>
          </p:cNvPr>
          <p:cNvSpPr txBox="1"/>
          <p:nvPr/>
        </p:nvSpPr>
        <p:spPr>
          <a:xfrm>
            <a:off x="920159" y="3246430"/>
            <a:ext cx="59183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dirty="0">
              <a:solidFill>
                <a:srgbClr val="561C03"/>
              </a:solidFill>
              <a:latin typeface="Arial Black" panose="020B0A04020102020204" pitchFamily="34" charset="0"/>
            </a:endParaRPr>
          </a:p>
          <a:p>
            <a:endParaRPr lang="ru-RU" dirty="0">
              <a:solidFill>
                <a:srgbClr val="561C03"/>
              </a:solidFill>
              <a:latin typeface="Arial Black" panose="020B0A04020102020204" pitchFamily="34" charset="0"/>
            </a:endParaRPr>
          </a:p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И.С. Гудков</a:t>
            </a:r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91D9B5-2AAD-4D43-A547-E6CD56FEB8C6}"/>
              </a:ext>
            </a:extLst>
          </p:cNvPr>
          <p:cNvSpPr txBox="1"/>
          <p:nvPr/>
        </p:nvSpPr>
        <p:spPr>
          <a:xfrm>
            <a:off x="920159" y="4491566"/>
            <a:ext cx="7284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Гудков И.С. Игрушка детей Обского Севера // Игрушка. 1939. № 1.</a:t>
            </a:r>
          </a:p>
        </p:txBody>
      </p:sp>
    </p:spTree>
    <p:extLst>
      <p:ext uri="{BB962C8B-B14F-4D97-AF65-F5344CB8AC3E}">
        <p14:creationId xmlns:p14="http://schemas.microsoft.com/office/powerpoint/2010/main" val="2862028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D495D-909F-483D-B33E-FD5741335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5762"/>
            <a:ext cx="10515600" cy="51961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Алексей Николаевич </a:t>
            </a:r>
            <a:r>
              <a:rPr lang="ru-RU" sz="2400" dirty="0" err="1">
                <a:solidFill>
                  <a:srgbClr val="561C03"/>
                </a:solidFill>
                <a:latin typeface="Arial Black" panose="020B0A04020102020204" pitchFamily="34" charset="0"/>
              </a:rPr>
              <a:t>Рейнсон</a:t>
            </a: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-Правдин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0CBB59-2896-4618-B4EA-CF37BD94C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150409"/>
            <a:ext cx="10515600" cy="402655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2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Рейнсон</a:t>
            </a:r>
            <a:r>
              <a:rPr lang="ru-RU" sz="2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-Правдин А.Н. Игра и игрушка  народов Обского Севера (</a:t>
            </a:r>
            <a:r>
              <a:rPr lang="ru-RU" sz="2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хантов</a:t>
            </a:r>
            <a:r>
              <a:rPr lang="ru-RU" sz="2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манси и ненцев): </a:t>
            </a:r>
            <a:r>
              <a:rPr lang="ru-RU" sz="2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Дисс</a:t>
            </a:r>
            <a:r>
              <a:rPr lang="ru-RU" sz="2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r>
              <a:rPr lang="ru-RU" sz="2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канд.ист</a:t>
            </a:r>
            <a:r>
              <a:rPr lang="ru-RU" sz="2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наук. М., 1946/1947. рукопись.</a:t>
            </a:r>
          </a:p>
          <a:p>
            <a:pPr marL="514350" indent="-514350">
              <a:buAutoNum type="arabicPeriod"/>
            </a:pPr>
            <a:r>
              <a:rPr lang="ru-RU" sz="2400" dirty="0" err="1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Рейнсон</a:t>
            </a:r>
            <a:r>
              <a:rPr lang="ru-RU" sz="2400" dirty="0">
                <a:solidFill>
                  <a:srgbClr val="56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-Правдин А.Н. Игра и игрушка народов Обского Севера: социальные корни игры // Советская этнография. 1949. № 3.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86FAD53-63F3-4808-9577-955CBDB85D5A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051805-CB46-4394-BE02-E0A417754648}"/>
              </a:ext>
            </a:extLst>
          </p:cNvPr>
          <p:cNvSpPr txBox="1"/>
          <p:nvPr/>
        </p:nvSpPr>
        <p:spPr>
          <a:xfrm>
            <a:off x="838200" y="1338031"/>
            <a:ext cx="61120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561C03"/>
                </a:solidFill>
                <a:latin typeface="Arial Black" panose="020B0A04020102020204" pitchFamily="34" charset="0"/>
              </a:rPr>
              <a:t>художник, педагог</a:t>
            </a:r>
          </a:p>
        </p:txBody>
      </p:sp>
    </p:spTree>
    <p:extLst>
      <p:ext uri="{BB962C8B-B14F-4D97-AF65-F5344CB8AC3E}">
        <p14:creationId xmlns:p14="http://schemas.microsoft.com/office/powerpoint/2010/main" val="24103973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1531</TotalTime>
  <Words>2755</Words>
  <Application>Microsoft Office PowerPoint</Application>
  <PresentationFormat>Широкоэкранный</PresentationFormat>
  <Paragraphs>136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Вопросы для рассмотрения</vt:lpstr>
      <vt:lpstr>1. Этнические игры как предмет научного изучения</vt:lpstr>
      <vt:lpstr>Презентация PowerPoint</vt:lpstr>
      <vt:lpstr>2. Начало изучения обско-угорских игр в кон. XIX – нач. XX вв.</vt:lpstr>
      <vt:lpstr>Презентация PowerPoint</vt:lpstr>
      <vt:lpstr>Иннокентий Николаевич Шухов (1894-1956)</vt:lpstr>
      <vt:lpstr>Петр Михайлович Оберталлер (1908-1938)</vt:lpstr>
      <vt:lpstr>Алексей Николаевич Рейнсон-Правдин</vt:lpstr>
      <vt:lpstr>Сергей Васильевич Иванов (1895-1986)</vt:lpstr>
      <vt:lpstr>Наталья Николаевна Федорова (1952)</vt:lpstr>
      <vt:lpstr>Вольфганг Штейниц (1905-1967)</vt:lpstr>
      <vt:lpstr>Публикации об играх и игрушках обских угров в журнале «Северные просторы»</vt:lpstr>
      <vt:lpstr>Елена Геннадьевна Фёдорова (1951)</vt:lpstr>
      <vt:lpstr>Владислав Михайлович Кулемзин (1938-2021)</vt:lpstr>
      <vt:lpstr>Александра Матвеевна Тахтуева (1924-2012)</vt:lpstr>
      <vt:lpstr>Сборники, включающие в себя игры обских угров</vt:lpstr>
      <vt:lpstr>Презентация PowerPoint</vt:lpstr>
      <vt:lpstr>Этнопедагогическое направление, его области:</vt:lpstr>
      <vt:lpstr>Презентация PowerPoint</vt:lpstr>
      <vt:lpstr>Ольга Александровна Кравченко</vt:lpstr>
      <vt:lpstr>     Величко Наталья Ивановна (1969)</vt:lpstr>
      <vt:lpstr>Публикации об играх сотрудников Белоярского фольклорного архива – филиала ОУИПИиР</vt:lpstr>
      <vt:lpstr>Буклеты об играх</vt:lpstr>
      <vt:lpstr>Публикации музейных и личных коллекций обско-угорских игрушек</vt:lpstr>
      <vt:lpstr>Виктор Иванович Прокопенко</vt:lpstr>
      <vt:lpstr>Красильников Валерий Павлович (1950)</vt:lpstr>
      <vt:lpstr>Сборники Николая Ивановича Синявского в соавторстве</vt:lpstr>
      <vt:lpstr>Публикации Т.В. Волдиной</vt:lpstr>
      <vt:lpstr>«Библиотека Этноигротеки» Обско-угорского института прикладных исследований и разработок</vt:lpstr>
      <vt:lpstr>Публикации о межэтнических связях в игровой культуре обских угров с другими народами</vt:lpstr>
      <vt:lpstr> Выводы: </vt:lpstr>
      <vt:lpstr> Выводы: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Волдина</dc:creator>
  <cp:lastModifiedBy>Татьяна Волдина</cp:lastModifiedBy>
  <cp:revision>71</cp:revision>
  <dcterms:created xsi:type="dcterms:W3CDTF">2022-03-02T14:45:44Z</dcterms:created>
  <dcterms:modified xsi:type="dcterms:W3CDTF">2022-03-07T13:27:56Z</dcterms:modified>
</cp:coreProperties>
</file>