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59" r:id="rId4"/>
    <p:sldId id="282" r:id="rId5"/>
    <p:sldId id="285" r:id="rId6"/>
    <p:sldId id="265" r:id="rId7"/>
    <p:sldId id="260" r:id="rId8"/>
    <p:sldId id="284" r:id="rId9"/>
    <p:sldId id="262" r:id="rId10"/>
    <p:sldId id="261" r:id="rId11"/>
    <p:sldId id="263" r:id="rId12"/>
    <p:sldId id="266" r:id="rId13"/>
    <p:sldId id="267" r:id="rId14"/>
    <p:sldId id="268" r:id="rId15"/>
    <p:sldId id="269" r:id="rId16"/>
    <p:sldId id="270" r:id="rId17"/>
    <p:sldId id="286" r:id="rId18"/>
    <p:sldId id="271" r:id="rId19"/>
    <p:sldId id="272" r:id="rId20"/>
    <p:sldId id="274" r:id="rId21"/>
    <p:sldId id="273" r:id="rId22"/>
    <p:sldId id="275" r:id="rId23"/>
    <p:sldId id="276" r:id="rId24"/>
    <p:sldId id="277" r:id="rId25"/>
    <p:sldId id="279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1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3F732-6289-40C3-8E99-6C416CAB6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721E9C-367E-48BF-A353-9772C2276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DCC39-BFC9-4A5B-9FA7-4CDA61B9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7B69B2-9308-4947-8241-7CF3D970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9A1BDD-97EE-41E7-A697-F38DDC8C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32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C9464-91AD-414B-98F9-556F2D2C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4DDF73-0C8A-490D-80DA-EC56FA600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0777C2-22D6-46B0-825E-7840599A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B5C62-67C6-4B0D-A050-2C258B52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26C3E7-5C38-416C-9D6F-EE5B3F92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88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603F6F-92B6-4401-903A-DC868C57C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6DAE1D-139D-4119-A19B-1C28A9AF4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1EC23-653A-4143-8FF6-55464927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BF332-722C-44AE-9B91-743524AA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0F60C-C955-463E-BEEA-F238E4A7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2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B2EB1-D3FF-49A3-8AEB-AD8A452EC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8BB2C0-2EBD-4338-8575-EA7E34900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F48012-8472-4B0A-8373-4C3A6C1BF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5830E7-9CF4-49FB-ABB9-90FB6425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2BAD99-85DC-445F-82D2-5B050ED9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8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1EFDB-4777-43D6-902C-B63146E6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A0C24-91BC-4E0B-BD5C-2CCDF2EA3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801A01-9C2D-4061-A74E-4D5508C26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0B4B98-2439-4A86-B9FF-0068EABA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7BBFB5-7C40-4182-9547-667465B1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7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BB0C5-DE49-4DD5-8735-B05F7F9E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6D07DA-78DC-4E3C-95AE-D78314527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EB3DB4-7DB9-4911-9555-2AD99154A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652DA-0091-4E2C-9171-E19AB765D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F7946C-EE55-4EB9-9A53-E70475E2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E16D2-2696-42B9-B39B-94DD71F4C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4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31521-E482-43C8-B3E5-39075621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BC9C9C-7078-478B-87E1-30A1EA1CF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6E1C34-699E-4949-89B9-CAF04D455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E2382E-3BE1-4A86-B3AB-347997F23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CEE058-94C2-48AE-B473-A13503141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A72B42-C62C-43CD-B1DB-528BBB56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878857-D050-419D-8341-8E106C2C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0B25BF-EA89-4C35-BB8C-BEFB80DF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13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9EE01-162E-449F-95FD-6D03B21B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237B3C-DBBA-47BD-9951-DD28228C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B6B5C8-86D8-42EE-BACF-E1B30AF80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486181-B0D1-4D81-B3FF-E5D72874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25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DCB243-F9B2-4BEA-9DCD-F83223E9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2BA45B-327C-41EB-8905-4B2FF7A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161F48-CB39-410A-B45A-E812A8F7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0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07A61-D0D3-4CEA-9686-68FAAAF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19E2B5-5FE3-4B7B-A83C-01890F409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F1B988-3E77-4B64-B481-ACC173466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0D0DFB-2F20-4E50-A3FF-64685B12B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E2C79B-AF22-4167-9C8E-9BC94A4FB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8F5877-43C2-4551-A975-7006ED95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50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01439-DC6D-47BC-B1E2-0AB754A19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AE3E28-E9D8-40D8-B0C0-7E5D92D98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EDE80D-0EBF-4370-AEA5-00D341132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2B1FFE-9C92-41A3-8980-1BE8F7ED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0AC319-EC72-4550-AD36-CA788283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DDCF02-E00B-4C13-9030-7BCE1ED5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49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8B8F4-C095-448A-B280-7ED41BEC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C5E5F-B166-4CCC-8E90-ED353AC79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955983-F125-4AC7-9D94-49AA046E3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5F021-BB44-4022-9898-66BDACEB9BD6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E8558-A368-4347-A036-89D08D37B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8F7D6-B057-46BE-931B-FF7C07621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B2E09-A617-4C9C-97D8-A339C971A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40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E35AE0-87D9-4565-A1E8-37ADB7AB5489}"/>
              </a:ext>
            </a:extLst>
          </p:cNvPr>
          <p:cNvSpPr/>
          <p:nvPr/>
        </p:nvSpPr>
        <p:spPr>
          <a:xfrm>
            <a:off x="3364302" y="1018509"/>
            <a:ext cx="8827698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FCEA49-5326-4BF2-B380-9A12C2B8D6D7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E7112-E4DE-41F2-878D-CA467A5FC3D1}"/>
              </a:ext>
            </a:extLst>
          </p:cNvPr>
          <p:cNvSpPr txBox="1"/>
          <p:nvPr/>
        </p:nvSpPr>
        <p:spPr>
          <a:xfrm>
            <a:off x="1235654" y="980650"/>
            <a:ext cx="1619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61C03"/>
                </a:solidFill>
                <a:latin typeface="Arial Black" panose="020B0A04020102020204" pitchFamily="34" charset="0"/>
              </a:rPr>
              <a:t>ЛЕКЦИЯ 7</a:t>
            </a:r>
            <a:endParaRPr lang="ru-RU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553AE7D-3AEE-4AAC-8068-2B163AC684AF}"/>
              </a:ext>
            </a:extLst>
          </p:cNvPr>
          <p:cNvSpPr txBox="1">
            <a:spLocks/>
          </p:cNvSpPr>
          <p:nvPr/>
        </p:nvSpPr>
        <p:spPr>
          <a:xfrm>
            <a:off x="769297" y="2757189"/>
            <a:ext cx="10695963" cy="134362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  <a:t>Верёвочные игры </a:t>
            </a:r>
            <a:r>
              <a:rPr lang="ru-RU" sz="40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хантов</a:t>
            </a:r>
            <a: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  <a:t> и манси. </a:t>
            </a:r>
            <a:b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  <a:t>Обско-угорские головоломки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63847-5816-4F15-8A86-5E94BF069484}"/>
              </a:ext>
            </a:extLst>
          </p:cNvPr>
          <p:cNvSpPr/>
          <p:nvPr/>
        </p:nvSpPr>
        <p:spPr>
          <a:xfrm>
            <a:off x="6568517" y="5168416"/>
            <a:ext cx="5626549" cy="67107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77977956-CF60-4CC2-B7AA-537E17E44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0020" y="5238866"/>
            <a:ext cx="5092116" cy="600625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Татьяна Владимировна </a:t>
            </a:r>
            <a:r>
              <a:rPr lang="ru-RU" sz="1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Волдина</a:t>
            </a:r>
            <a:b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этнограф, кандидат исторических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213062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227D5D8-EFDE-44E0-A4EA-EF34B3DC1F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1289" y="1346346"/>
            <a:ext cx="4185373" cy="495280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A658D8C-623D-4429-82C7-5854F72E66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6121" y="2056728"/>
            <a:ext cx="7257835" cy="3532037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F854EA-7F6E-4354-949B-9352EA661F83}"/>
              </a:ext>
            </a:extLst>
          </p:cNvPr>
          <p:cNvSpPr/>
          <p:nvPr/>
        </p:nvSpPr>
        <p:spPr>
          <a:xfrm>
            <a:off x="-28575" y="58523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43C4E-FFCD-4F04-8A5B-513C76200FBC}"/>
              </a:ext>
            </a:extLst>
          </p:cNvPr>
          <p:cNvSpPr txBox="1"/>
          <p:nvPr/>
        </p:nvSpPr>
        <p:spPr>
          <a:xfrm>
            <a:off x="968677" y="509516"/>
            <a:ext cx="6107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Австралийские аборигены. Квинсленд</a:t>
            </a:r>
          </a:p>
        </p:txBody>
      </p:sp>
    </p:spTree>
    <p:extLst>
      <p:ext uri="{BB962C8B-B14F-4D97-AF65-F5344CB8AC3E}">
        <p14:creationId xmlns:p14="http://schemas.microsoft.com/office/powerpoint/2010/main" val="1710011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E3794D0-0925-4AEC-B737-F780A605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66721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11BFA4-569B-46BB-9478-AFBAAAA27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6917" y="719558"/>
            <a:ext cx="3922252" cy="2231843"/>
          </a:xfrm>
        </p:spPr>
        <p:txBody>
          <a:bodyPr>
            <a:normAutofit/>
          </a:bodyPr>
          <a:lstStyle/>
          <a:p>
            <a:br>
              <a:rPr lang="ru-RU" sz="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600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AF03CB-6B6D-449F-9899-86B4744C0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6" t="9388" r="8678" b="13021"/>
          <a:stretch/>
        </p:blipFill>
        <p:spPr>
          <a:xfrm>
            <a:off x="4706466" y="810321"/>
            <a:ext cx="2331652" cy="1694755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FECC140-393E-4E57-BCF0-3B853EA1161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59876" y="2547323"/>
            <a:ext cx="2205576" cy="3229593"/>
          </a:xfrm>
          <a:prstGeom prst="rect">
            <a:avLst/>
          </a:prstGeom>
        </p:spPr>
      </p:pic>
      <p:pic>
        <p:nvPicPr>
          <p:cNvPr id="26" name="Объект 25">
            <a:extLst>
              <a:ext uri="{FF2B5EF4-FFF2-40B4-BE49-F238E27FC236}">
                <a16:creationId xmlns:a16="http://schemas.microsoft.com/office/drawing/2014/main" id="{8E7ABA8C-6DAF-4790-A161-F8CC5532E9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17106" y="4035519"/>
            <a:ext cx="2875953" cy="16482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6B9246-CD9C-474F-BECA-044CFAB66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523" y="2505076"/>
            <a:ext cx="3791824" cy="3304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B02430-4AC6-4024-8F03-1B9537FDE9DA}"/>
              </a:ext>
            </a:extLst>
          </p:cNvPr>
          <p:cNvSpPr txBox="1"/>
          <p:nvPr/>
        </p:nvSpPr>
        <p:spPr>
          <a:xfrm>
            <a:off x="4899169" y="5863013"/>
            <a:ext cx="973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209D71-7EF8-4EEB-9857-FD8B077A7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079" y="1476273"/>
            <a:ext cx="1507936" cy="14097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301BAB-CF38-4049-AC30-A20A3EDF9ABA}"/>
              </a:ext>
            </a:extLst>
          </p:cNvPr>
          <p:cNvSpPr txBox="1"/>
          <p:nvPr/>
        </p:nvSpPr>
        <p:spPr>
          <a:xfrm>
            <a:off x="7683287" y="2885991"/>
            <a:ext cx="3525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Индейцы пуэбло. Нью-Мексика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ABD8F0-FF26-4CD3-8A91-D56CB7551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9575" y="650932"/>
            <a:ext cx="1467065" cy="22350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3F68B9-4190-4A8C-89BD-C400E8343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4885" y="3649604"/>
            <a:ext cx="1097476" cy="21810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83AEB2-B1B5-4927-88FD-7378422AA3AC}"/>
              </a:ext>
            </a:extLst>
          </p:cNvPr>
          <p:cNvSpPr txBox="1"/>
          <p:nvPr/>
        </p:nvSpPr>
        <p:spPr>
          <a:xfrm>
            <a:off x="7656625" y="5863013"/>
            <a:ext cx="3525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Индейцы навахо – фигура «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хоган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2F7F60-5919-4F7A-9D35-7F3E927CF885}"/>
              </a:ext>
            </a:extLst>
          </p:cNvPr>
          <p:cNvSpPr txBox="1"/>
          <p:nvPr/>
        </p:nvSpPr>
        <p:spPr>
          <a:xfrm>
            <a:off x="1094727" y="5830665"/>
            <a:ext cx="3156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Нигерия (Африка)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C7D99AD-9F06-454E-ADE5-D3CA4E352928}"/>
              </a:ext>
            </a:extLst>
          </p:cNvPr>
          <p:cNvSpPr/>
          <p:nvPr/>
        </p:nvSpPr>
        <p:spPr>
          <a:xfrm>
            <a:off x="-28575" y="58523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8F4C13-46EA-4227-80D1-C3562A36E8EB}"/>
              </a:ext>
            </a:extLst>
          </p:cNvPr>
          <p:cNvSpPr txBox="1"/>
          <p:nvPr/>
        </p:nvSpPr>
        <p:spPr>
          <a:xfrm>
            <a:off x="1023323" y="2097665"/>
            <a:ext cx="3743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Фигура «Метла», </a:t>
            </a:r>
          </a:p>
          <a:p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о-вах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Торресова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пролива фигуру называют «гарпун», </a:t>
            </a:r>
          </a:p>
          <a:p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Африке «кокосовой пальмой», </a:t>
            </a:r>
          </a:p>
          <a:p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Аляске «острогой»…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793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6A392-CB50-4647-9964-881385254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681"/>
            <a:ext cx="10515600" cy="89322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2. Обско-угорские верёвочные игры, развивающие творческое мышление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6F2E2F9-11F1-4C5D-AEA6-59783C4D5B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744" y="2717312"/>
            <a:ext cx="3171738" cy="213747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922C130-E398-45A2-AA32-55C9FBDD7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49232" y="2717312"/>
            <a:ext cx="3182985" cy="2137475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45F06A-BBB8-4A10-9543-6A1DE4569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967" y="2717312"/>
            <a:ext cx="3173148" cy="2137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DE9C40-2C99-47C1-A09F-AD016DB589F5}"/>
              </a:ext>
            </a:extLst>
          </p:cNvPr>
          <p:cNvSpPr txBox="1"/>
          <p:nvPr/>
        </p:nvSpPr>
        <p:spPr>
          <a:xfrm>
            <a:off x="838200" y="2032053"/>
            <a:ext cx="54849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</a:t>
            </a:r>
            <a:r>
              <a:rPr lang="ru-RU" sz="2000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Ԓ</a:t>
            </a:r>
            <a:r>
              <a:rPr lang="ru-RU" sz="2000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ысаԓты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‘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Петляние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0AB28D-5CE0-4029-BDA1-38F21D6CAA1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292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97B15-DC14-48B3-B65C-8B791602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996" y="832708"/>
            <a:ext cx="10515600" cy="64155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</a:t>
            </a:r>
            <a:r>
              <a:rPr lang="ru-RU" sz="2400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Ԓ</a:t>
            </a:r>
            <a:r>
              <a:rPr lang="ru-RU" sz="2400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ысаԓты</a:t>
            </a:r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</a:t>
            </a:r>
            <a:r>
              <a:rPr lang="ru-RU" sz="2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Петляние</a:t>
            </a:r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ACB415C-D966-42C6-94A6-72EFC53C13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568272"/>
            <a:ext cx="2425553" cy="2171699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542DA5C-0E19-45E0-85C2-A20B61790D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46185" y="4212210"/>
            <a:ext cx="2131368" cy="177411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901929-06E1-475E-966F-5FAC72A0D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702" y="1965857"/>
            <a:ext cx="2656274" cy="17741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AF0790-92A1-45AA-8C7E-6798F93A6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56" y="3922204"/>
            <a:ext cx="2468946" cy="1530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E8426A-F114-496F-9CF6-5F9B6FBC1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288" y="1568272"/>
            <a:ext cx="2547922" cy="17741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6BF865-1259-4AE4-A170-209CA1396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2479" y="3591577"/>
            <a:ext cx="2606117" cy="21918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C0E6A6-4B79-4622-8F09-DCF52A36A42E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77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CA295-5834-4197-95BD-F87810C6E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9921"/>
            <a:ext cx="10515600" cy="61638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Хантыйские наименования получаемых узоров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17C4074-C799-48A7-BE52-792794052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0296"/>
            <a:ext cx="2498929" cy="208006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520753-343E-46C0-8EA7-CEC43DC670D3}"/>
              </a:ext>
            </a:extLst>
          </p:cNvPr>
          <p:cNvSpPr txBox="1"/>
          <p:nvPr/>
        </p:nvSpPr>
        <p:spPr>
          <a:xfrm>
            <a:off x="792922" y="4320449"/>
            <a:ext cx="32150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пищма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хот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(«конверт»)</a:t>
            </a:r>
          </a:p>
          <a:p>
            <a:endParaRPr lang="ru-RU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нымǝ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ӆ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(«охотничьи лыжи, подбитые шкурой»)</a:t>
            </a:r>
          </a:p>
          <a:p>
            <a:endParaRPr lang="ru-RU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(«дом»)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0C13D2-09DD-495D-B679-C6992B1C8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02" y="1732957"/>
            <a:ext cx="2798632" cy="2530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8665D7-DE5B-42AD-98E4-470A9882BA2E}"/>
              </a:ext>
            </a:extLst>
          </p:cNvPr>
          <p:cNvSpPr txBox="1"/>
          <p:nvPr/>
        </p:nvSpPr>
        <p:spPr>
          <a:xfrm>
            <a:off x="5001236" y="4906326"/>
            <a:ext cx="2189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юш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(«дорога»)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1C7BC5-C559-4927-B2AE-637B8CB61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721" y="1773316"/>
            <a:ext cx="3105599" cy="29496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25EF15-8E54-488D-AE6E-BD79E9C72B26}"/>
              </a:ext>
            </a:extLst>
          </p:cNvPr>
          <p:cNvSpPr txBox="1"/>
          <p:nvPr/>
        </p:nvSpPr>
        <p:spPr>
          <a:xfrm>
            <a:off x="7983962" y="4906326"/>
            <a:ext cx="3415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юх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(«деревянная посуда»)</a:t>
            </a:r>
          </a:p>
          <a:p>
            <a:endParaRPr lang="ru-RU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(«корыто»)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9FD483-D3C4-45EF-84F3-2065208131E1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99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383806-D2A4-44E0-B502-888AB69A7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10" b="5058"/>
          <a:stretch/>
        </p:blipFill>
        <p:spPr>
          <a:xfrm>
            <a:off x="1156861" y="1854312"/>
            <a:ext cx="3706091" cy="142921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DF087D-A0E4-41B9-BE60-4058973E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520" y="3102126"/>
            <a:ext cx="4228864" cy="15746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7EBC2E-655F-401C-AC61-F6716DF84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681" y="4763264"/>
            <a:ext cx="4074809" cy="1557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74794D-2DFC-4EBA-84B1-43041C42C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670" y="1834771"/>
            <a:ext cx="4228864" cy="17754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8BCF86-AC28-4404-9BDD-D300E419C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670" y="3889470"/>
            <a:ext cx="3803213" cy="232328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80A9DA-6581-484D-A9F6-928FD9B36D7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C8017F2-DA76-4080-9CEB-516BF8189043}"/>
              </a:ext>
            </a:extLst>
          </p:cNvPr>
          <p:cNvSpPr txBox="1">
            <a:spLocks/>
          </p:cNvSpPr>
          <p:nvPr/>
        </p:nvSpPr>
        <p:spPr>
          <a:xfrm>
            <a:off x="838200" y="902099"/>
            <a:ext cx="10515600" cy="556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«Сорочья лапка»</a:t>
            </a:r>
          </a:p>
        </p:txBody>
      </p:sp>
    </p:spTree>
    <p:extLst>
      <p:ext uri="{BB962C8B-B14F-4D97-AF65-F5344CB8AC3E}">
        <p14:creationId xmlns:p14="http://schemas.microsoft.com/office/powerpoint/2010/main" val="287642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BDBD8-3275-49BC-902A-779E5E73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752"/>
            <a:ext cx="10515600" cy="91000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3. Разгадывание и решение задач, тренирующих быструю реакцию, внимательность, сообразительность и смекалку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80E159-796E-4053-BE15-9997A4DBD485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28CF6C-CD49-4207-87C6-885CF5831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4" y="2937433"/>
            <a:ext cx="4838053" cy="13475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CC38DF-B3D5-47DB-B78D-F6DA2794F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37433"/>
            <a:ext cx="5182466" cy="26097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2B4D3D-E1FF-4F2A-8A35-60353BB4B8D6}"/>
              </a:ext>
            </a:extLst>
          </p:cNvPr>
          <p:cNvSpPr txBox="1"/>
          <p:nvPr/>
        </p:nvSpPr>
        <p:spPr>
          <a:xfrm>
            <a:off x="838200" y="2143855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Разминочная игра с веревочкой для маленьких</a:t>
            </a:r>
          </a:p>
        </p:txBody>
      </p:sp>
    </p:spTree>
    <p:extLst>
      <p:ext uri="{BB962C8B-B14F-4D97-AF65-F5344CB8AC3E}">
        <p14:creationId xmlns:p14="http://schemas.microsoft.com/office/powerpoint/2010/main" val="2759711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F37C8-9C42-475D-A2FF-285053AD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61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561C03"/>
                </a:solidFill>
                <a:latin typeface="Arial Black" panose="020B0A04020102020204" pitchFamily="34" charset="0"/>
              </a:rPr>
              <a:t>Верёвочные головоломки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6451A93-4810-4971-B3E8-7A5C79374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299" y="3084539"/>
            <a:ext cx="4128434" cy="32273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F4C3E2-6997-4086-ABC5-FF1FC30DB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0" y="534720"/>
            <a:ext cx="755970" cy="29263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4B033D-0847-41A2-8713-09994228EB8A}"/>
              </a:ext>
            </a:extLst>
          </p:cNvPr>
          <p:cNvSpPr/>
          <p:nvPr/>
        </p:nvSpPr>
        <p:spPr>
          <a:xfrm>
            <a:off x="8527005" y="693622"/>
            <a:ext cx="2894338" cy="5304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561C03"/>
                </a:solidFill>
              </a:rPr>
              <a:t>головоломки с предметами </a:t>
            </a:r>
            <a:r>
              <a:rPr lang="ru-RU" sz="2000" dirty="0">
                <a:solidFill>
                  <a:srgbClr val="561C03"/>
                </a:solidFill>
              </a:rPr>
              <a:t>(логические задачи с обычными бытовыми предметами);</a:t>
            </a:r>
          </a:p>
          <a:p>
            <a:pPr algn="ctr"/>
            <a:endParaRPr lang="ru-RU" sz="2000" b="1" dirty="0">
              <a:solidFill>
                <a:srgbClr val="561C03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561C03"/>
                </a:solidFill>
              </a:rPr>
              <a:t>головоломки на расцепление и распутывание </a:t>
            </a:r>
            <a:r>
              <a:rPr lang="ru-RU" sz="2000" dirty="0">
                <a:solidFill>
                  <a:srgbClr val="561C03"/>
                </a:solidFill>
              </a:rPr>
              <a:t>(</a:t>
            </a:r>
            <a:r>
              <a:rPr lang="ru-RU" sz="2000" dirty="0" err="1">
                <a:solidFill>
                  <a:srgbClr val="561C03"/>
                </a:solidFill>
              </a:rPr>
              <a:t>шнурковые</a:t>
            </a:r>
            <a:r>
              <a:rPr lang="ru-RU" sz="2000" dirty="0">
                <a:solidFill>
                  <a:srgbClr val="561C03"/>
                </a:solidFill>
              </a:rPr>
              <a:t>);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561C03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561C03"/>
                </a:solidFill>
              </a:rPr>
              <a:t>механические головоломки             </a:t>
            </a:r>
            <a:r>
              <a:rPr lang="ru-RU" sz="2000" dirty="0">
                <a:solidFill>
                  <a:srgbClr val="561C03"/>
                </a:solidFill>
              </a:rPr>
              <a:t>(«не распадающиеся»).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4F0CE5E-9D4A-45A8-8954-5C559835B32D}"/>
              </a:ext>
            </a:extLst>
          </p:cNvPr>
          <p:cNvSpPr/>
          <p:nvPr/>
        </p:nvSpPr>
        <p:spPr>
          <a:xfrm>
            <a:off x="654341" y="1115736"/>
            <a:ext cx="7709483" cy="17868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561C03"/>
                </a:solidFill>
              </a:rPr>
              <a:t>Верëвочные</a:t>
            </a:r>
            <a:r>
              <a:rPr lang="ru-RU" sz="2000" b="1" i="1" dirty="0">
                <a:solidFill>
                  <a:srgbClr val="561C03"/>
                </a:solidFill>
              </a:rPr>
              <a:t> </a:t>
            </a:r>
            <a:r>
              <a:rPr lang="ru-RU" sz="2000" b="1" i="1" dirty="0" err="1">
                <a:solidFill>
                  <a:srgbClr val="561C03"/>
                </a:solidFill>
              </a:rPr>
              <a:t>головолóмки</a:t>
            </a:r>
            <a:r>
              <a:rPr lang="ru-RU" sz="2000" b="1" i="1" dirty="0">
                <a:solidFill>
                  <a:srgbClr val="561C03"/>
                </a:solidFill>
              </a:rPr>
              <a:t> </a:t>
            </a:r>
            <a:r>
              <a:rPr lang="ru-RU" sz="2000" i="1" dirty="0">
                <a:solidFill>
                  <a:srgbClr val="561C03"/>
                </a:solidFill>
              </a:rPr>
              <a:t>- разновидность механических головоломок, где для решения необходимо разъединить детали, связанные веревкой, или же снять саму веревку.</a:t>
            </a:r>
          </a:p>
          <a:p>
            <a:pPr algn="ctr"/>
            <a:endParaRPr lang="ru-RU" sz="2000" i="1" dirty="0">
              <a:solidFill>
                <a:srgbClr val="561C03"/>
              </a:solidFill>
            </a:endParaRPr>
          </a:p>
          <a:p>
            <a:pPr algn="ctr"/>
            <a:r>
              <a:rPr lang="ru-RU" sz="2000" i="1" dirty="0">
                <a:solidFill>
                  <a:srgbClr val="561C03"/>
                </a:solidFill>
              </a:rPr>
              <a:t> Развязывать узлы, разрезать или разрывать веревку, снимать фиксаторы с концов веревки запрещается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74E26-0659-4249-8411-B16607FEA31B}"/>
              </a:ext>
            </a:extLst>
          </p:cNvPr>
          <p:cNvSpPr txBox="1"/>
          <p:nvPr/>
        </p:nvSpPr>
        <p:spPr>
          <a:xfrm>
            <a:off x="5654180" y="4058540"/>
            <a:ext cx="25586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Картина французского живописца Жана-Симона Бартелеми «</a:t>
            </a:r>
            <a:r>
              <a:rPr lang="ru-RU" b="1" i="1" dirty="0">
                <a:solidFill>
                  <a:srgbClr val="561C03"/>
                </a:solidFill>
              </a:rPr>
              <a:t>Александр Македонский рассекает гордиев узел</a:t>
            </a:r>
            <a:r>
              <a:rPr lang="ru-RU" dirty="0">
                <a:solidFill>
                  <a:srgbClr val="561C03"/>
                </a:solidFill>
              </a:rPr>
              <a:t>», 1767 год</a:t>
            </a:r>
          </a:p>
        </p:txBody>
      </p:sp>
    </p:spTree>
    <p:extLst>
      <p:ext uri="{BB962C8B-B14F-4D97-AF65-F5344CB8AC3E}">
        <p14:creationId xmlns:p14="http://schemas.microsoft.com/office/powerpoint/2010/main" val="2323654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92D40D-0D65-41DF-AC6F-4221320B642D}"/>
              </a:ext>
            </a:extLst>
          </p:cNvPr>
          <p:cNvSpPr txBox="1"/>
          <p:nvPr/>
        </p:nvSpPr>
        <p:spPr>
          <a:xfrm>
            <a:off x="2163372" y="5646227"/>
            <a:ext cx="29109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вариант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2A551A-D425-4888-BDAA-1333F519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244" y="3064267"/>
            <a:ext cx="3854461" cy="2249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B587D6-272C-49C6-BD93-BCD80F093ADC}"/>
              </a:ext>
            </a:extLst>
          </p:cNvPr>
          <p:cNvSpPr txBox="1"/>
          <p:nvPr/>
        </p:nvSpPr>
        <p:spPr>
          <a:xfrm>
            <a:off x="6951396" y="5644441"/>
            <a:ext cx="3313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вариант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A78FB7-7481-4F84-8CB3-922D4B24DCF5}"/>
              </a:ext>
            </a:extLst>
          </p:cNvPr>
          <p:cNvSpPr txBox="1"/>
          <p:nvPr/>
        </p:nvSpPr>
        <p:spPr>
          <a:xfrm>
            <a:off x="2793663" y="1979845"/>
            <a:ext cx="6291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Веревочная головоломка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F316F0-B756-4B3F-8D60-0C2FA73E2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24" y="2766084"/>
            <a:ext cx="4268164" cy="286168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73DB812-E8FA-46E6-9E77-81735DB873D4}"/>
              </a:ext>
            </a:extLst>
          </p:cNvPr>
          <p:cNvSpPr txBox="1">
            <a:spLocks/>
          </p:cNvSpPr>
          <p:nvPr/>
        </p:nvSpPr>
        <p:spPr>
          <a:xfrm>
            <a:off x="838200" y="908752"/>
            <a:ext cx="10515600" cy="910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3.1. Обско-угорские головоломки на расцепление и распутывание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BB36D4F-F8E5-49F7-A4AE-A1B4C2737DD2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762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20A4EB-B8C6-401F-8675-23533FA0D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292" y="1829933"/>
            <a:ext cx="2787750" cy="19415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1C984B-E0CA-4F1B-8407-569E83230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84" y="1829933"/>
            <a:ext cx="2735567" cy="19415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4CDFDA-B3E8-4113-8DDA-6BC5FE68D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294" y="1829933"/>
            <a:ext cx="2758725" cy="19415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F5830F-1E30-402E-85A0-803D4BE8B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89" y="3910702"/>
            <a:ext cx="2735567" cy="19365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7A6319-1DA3-4419-B5DF-592E64424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292" y="3910701"/>
            <a:ext cx="2768184" cy="19685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4C2E52-3CCB-448E-B6AC-4BF7FB4D31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4633"/>
          <a:stretch/>
        </p:blipFill>
        <p:spPr>
          <a:xfrm>
            <a:off x="6728294" y="3910700"/>
            <a:ext cx="2886540" cy="198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9F93D8-C069-4432-8F7D-37FFC381BA80}"/>
              </a:ext>
            </a:extLst>
          </p:cNvPr>
          <p:cNvSpPr txBox="1"/>
          <p:nvPr/>
        </p:nvSpPr>
        <p:spPr>
          <a:xfrm>
            <a:off x="838200" y="6032425"/>
            <a:ext cx="10053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Головоломку с арканом демонстрирует оленевод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О.В.Максаров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Фотографии О.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Хандыбиной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2006 г.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31925DF-448D-4CFB-94D8-2FA3E899CC72}"/>
              </a:ext>
            </a:extLst>
          </p:cNvPr>
          <p:cNvSpPr txBox="1">
            <a:spLocks/>
          </p:cNvSpPr>
          <p:nvPr/>
        </p:nvSpPr>
        <p:spPr>
          <a:xfrm>
            <a:off x="838200" y="448250"/>
            <a:ext cx="10515600" cy="733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3.2. Обско-угорские головоломки с предметами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92762E8-7A6D-4AA1-ACA6-47D8551F93E2}"/>
              </a:ext>
            </a:extLst>
          </p:cNvPr>
          <p:cNvSpPr/>
          <p:nvPr/>
        </p:nvSpPr>
        <p:spPr>
          <a:xfrm>
            <a:off x="-28575" y="668360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5BB985-2864-4C67-812A-A0632365534C}"/>
              </a:ext>
            </a:extLst>
          </p:cNvPr>
          <p:cNvSpPr txBox="1"/>
          <p:nvPr/>
        </p:nvSpPr>
        <p:spPr>
          <a:xfrm>
            <a:off x="838200" y="1248995"/>
            <a:ext cx="6107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Головоломка с арканом</a:t>
            </a:r>
          </a:p>
        </p:txBody>
      </p:sp>
    </p:spTree>
    <p:extLst>
      <p:ext uri="{BB962C8B-B14F-4D97-AF65-F5344CB8AC3E}">
        <p14:creationId xmlns:p14="http://schemas.microsoft.com/office/powerpoint/2010/main" val="905553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799"/>
            <a:ext cx="10515600" cy="47277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561C03"/>
                </a:solidFill>
                <a:latin typeface="Arial Black" panose="020B0A04020102020204" pitchFamily="34" charset="0"/>
              </a:rPr>
              <a:t>Вопросы для </a:t>
            </a:r>
            <a:r>
              <a:rPr lang="ru-RU" sz="3100" dirty="0">
                <a:solidFill>
                  <a:srgbClr val="561C03"/>
                </a:solidFill>
                <a:latin typeface="Arial Black" panose="020B0A04020102020204" pitchFamily="34" charset="0"/>
              </a:rPr>
              <a:t>рассмотрения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8D11CCB-3689-4044-83F9-63112E842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1. Игра с веревочкой – древнейшая головоломка человечества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2. Веревочные игры обских </a:t>
            </a:r>
            <a:r>
              <a:rPr lang="ru-RU" sz="20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угров</a:t>
            </a: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, развивающие творческое мышление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3. Разгадывание и решение задач, тренирующих быструю реакцию, внимательность, сообразительность и смекалку</a:t>
            </a:r>
          </a:p>
          <a:p>
            <a:pPr marL="1081088" indent="-1081088" defTabSz="541338">
              <a:buNone/>
              <a:tabLst>
                <a:tab pos="984250" algn="l"/>
              </a:tabLst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      </a:t>
            </a:r>
            <a:r>
              <a:rPr lang="ru-RU" sz="1800" dirty="0">
                <a:solidFill>
                  <a:srgbClr val="561C03"/>
                </a:solidFill>
                <a:latin typeface="Arial Black" panose="020B0A04020102020204" pitchFamily="34" charset="0"/>
              </a:rPr>
              <a:t>3.1. 	Обско-угорские головоломки на расцепление и распутывание (</a:t>
            </a:r>
            <a:r>
              <a:rPr lang="ru-RU" sz="18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шнурковые</a:t>
            </a:r>
            <a:r>
              <a:rPr lang="ru-RU" sz="1800" dirty="0">
                <a:solidFill>
                  <a:srgbClr val="561C03"/>
                </a:solidFill>
                <a:latin typeface="Arial Black" panose="020B0A04020102020204" pitchFamily="34" charset="0"/>
              </a:rPr>
              <a:t>)</a:t>
            </a:r>
          </a:p>
          <a:p>
            <a:pPr marL="0" indent="0" defTabSz="541338">
              <a:buNone/>
              <a:tabLst>
                <a:tab pos="984250" algn="l"/>
              </a:tabLst>
            </a:pPr>
            <a:r>
              <a:rPr lang="ru-RU" sz="1800" dirty="0">
                <a:solidFill>
                  <a:srgbClr val="561C03"/>
                </a:solidFill>
                <a:latin typeface="Arial Black" panose="020B0A04020102020204" pitchFamily="34" charset="0"/>
              </a:rPr>
              <a:t>       3.2.	Обско-угорские головоломки с предметами </a:t>
            </a:r>
          </a:p>
          <a:p>
            <a:pPr marL="0" indent="0" defTabSz="541338">
              <a:buNone/>
              <a:tabLst>
                <a:tab pos="984250" algn="l"/>
              </a:tabLst>
            </a:pPr>
            <a:r>
              <a:rPr lang="ru-RU" sz="1800" dirty="0">
                <a:solidFill>
                  <a:srgbClr val="561C03"/>
                </a:solidFill>
                <a:latin typeface="Arial Black" panose="020B0A04020102020204" pitchFamily="34" charset="0"/>
              </a:rPr>
              <a:t>       3.3.	Обско-угорские механические головоломки</a:t>
            </a:r>
          </a:p>
          <a:p>
            <a:pPr marL="0" indent="0" defTabSz="541338">
              <a:buNone/>
              <a:tabLst>
                <a:tab pos="984250" algn="l"/>
              </a:tabLst>
            </a:pPr>
            <a:r>
              <a:rPr lang="ru-RU" sz="1800" dirty="0">
                <a:solidFill>
                  <a:srgbClr val="561C03"/>
                </a:solidFill>
                <a:latin typeface="Arial Black" panose="020B0A04020102020204" pitchFamily="34" charset="0"/>
              </a:rPr>
              <a:t>       3.4.	Аналоги обско-угорских головоломок в ненецкой игровой культуре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4. Современные веревочные головоломки и головоломки-кубики</a:t>
            </a:r>
          </a:p>
          <a:p>
            <a:pPr marL="0" indent="0">
              <a:buNone/>
            </a:pPr>
            <a:endParaRPr lang="ru-RU" sz="20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447699-ED6F-4E7F-8C59-3C93D8E84D80}"/>
              </a:ext>
            </a:extLst>
          </p:cNvPr>
          <p:cNvSpPr/>
          <p:nvPr/>
        </p:nvSpPr>
        <p:spPr>
          <a:xfrm>
            <a:off x="6750633" y="1018509"/>
            <a:ext cx="5462632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8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3C0D1D-9F89-4588-A8BB-B361E0396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210" y="1935470"/>
            <a:ext cx="3245897" cy="38701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D105D1-4F92-49C7-B544-3723E69E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873" y="1935470"/>
            <a:ext cx="2550253" cy="271057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76B170C-0836-4600-B9A4-EB97C7798076}"/>
              </a:ext>
            </a:extLst>
          </p:cNvPr>
          <p:cNvSpPr txBox="1">
            <a:spLocks/>
          </p:cNvSpPr>
          <p:nvPr/>
        </p:nvSpPr>
        <p:spPr>
          <a:xfrm>
            <a:off x="838200" y="448250"/>
            <a:ext cx="10515600" cy="733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3.2. Обско-угорские головоломки с предметами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64A04A-6D10-4FCA-A8F0-65CC7460448A}"/>
              </a:ext>
            </a:extLst>
          </p:cNvPr>
          <p:cNvSpPr/>
          <p:nvPr/>
        </p:nvSpPr>
        <p:spPr>
          <a:xfrm>
            <a:off x="-28575" y="668360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506419-324C-4F3D-8CF8-C5CCEADE980C}"/>
              </a:ext>
            </a:extLst>
          </p:cNvPr>
          <p:cNvSpPr txBox="1"/>
          <p:nvPr/>
        </p:nvSpPr>
        <p:spPr>
          <a:xfrm>
            <a:off x="838199" y="1248995"/>
            <a:ext cx="9194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Головоломка «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Щўл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вўс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юх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пўл</a:t>
            </a: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(«Палочка для пуговичной петли»)</a:t>
            </a:r>
          </a:p>
        </p:txBody>
      </p:sp>
    </p:spTree>
    <p:extLst>
      <p:ext uri="{BB962C8B-B14F-4D97-AF65-F5344CB8AC3E}">
        <p14:creationId xmlns:p14="http://schemas.microsoft.com/office/powerpoint/2010/main" val="464930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D2457-2B23-4B5B-83D8-AEB33A646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8"/>
          <a:stretch/>
        </p:blipFill>
        <p:spPr>
          <a:xfrm>
            <a:off x="949608" y="2016547"/>
            <a:ext cx="2769204" cy="20632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FE5BDA-595E-427F-9C71-8A410C67D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2" t="11837" r="11631" b="7538"/>
          <a:stretch/>
        </p:blipFill>
        <p:spPr>
          <a:xfrm>
            <a:off x="3393597" y="2954091"/>
            <a:ext cx="2838000" cy="20730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FE600A-064C-4652-87B1-662174EBBE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95" t="5483" r="18185" b="8092"/>
          <a:stretch/>
        </p:blipFill>
        <p:spPr>
          <a:xfrm>
            <a:off x="6415402" y="2006747"/>
            <a:ext cx="1889185" cy="24451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B849CD-6284-4C8E-9FAF-491E48B589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81" t="13020" r="5310" b="6188"/>
          <a:stretch/>
        </p:blipFill>
        <p:spPr>
          <a:xfrm>
            <a:off x="8488392" y="2820836"/>
            <a:ext cx="2865408" cy="197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F0A6E7-E33C-4F50-AD3E-69B9C773AA8F}"/>
              </a:ext>
            </a:extLst>
          </p:cNvPr>
          <p:cNvSpPr txBox="1"/>
          <p:nvPr/>
        </p:nvSpPr>
        <p:spPr>
          <a:xfrm>
            <a:off x="838199" y="5235537"/>
            <a:ext cx="9602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Головоломки из фондов Этнографического музея под открытым небом «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Торум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Маа»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B4CD64A1-A5DB-487D-AC73-61BE74766517}"/>
              </a:ext>
            </a:extLst>
          </p:cNvPr>
          <p:cNvSpPr txBox="1">
            <a:spLocks/>
          </p:cNvSpPr>
          <p:nvPr/>
        </p:nvSpPr>
        <p:spPr>
          <a:xfrm>
            <a:off x="838200" y="448250"/>
            <a:ext cx="10515600" cy="733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3.3. Обско-угорские механические головоломки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FAC0813-D55E-4A76-B424-DAAA3EAAA50D}"/>
              </a:ext>
            </a:extLst>
          </p:cNvPr>
          <p:cNvSpPr/>
          <p:nvPr/>
        </p:nvSpPr>
        <p:spPr>
          <a:xfrm>
            <a:off x="-28575" y="668360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794587-0790-4A14-B5AE-A121DDD60B4C}"/>
              </a:ext>
            </a:extLst>
          </p:cNvPr>
          <p:cNvSpPr txBox="1"/>
          <p:nvPr/>
        </p:nvSpPr>
        <p:spPr>
          <a:xfrm>
            <a:off x="838199" y="1248995"/>
            <a:ext cx="977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Головоломка «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 ӆ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тынуп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юх</a:t>
            </a: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(«Палочка стоимостью пять лошадей»)</a:t>
            </a:r>
          </a:p>
        </p:txBody>
      </p:sp>
    </p:spTree>
    <p:extLst>
      <p:ext uri="{BB962C8B-B14F-4D97-AF65-F5344CB8AC3E}">
        <p14:creationId xmlns:p14="http://schemas.microsoft.com/office/powerpoint/2010/main" val="69850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66E9AE-46DA-4E5A-9FF5-4FF26D391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39" y="2096912"/>
            <a:ext cx="4184804" cy="281445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5D5CDD-50D6-4434-8896-23CC63564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40" b="12653"/>
          <a:stretch/>
        </p:blipFill>
        <p:spPr>
          <a:xfrm>
            <a:off x="5158766" y="2096912"/>
            <a:ext cx="3010448" cy="2534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023D4-979C-4C63-B78E-B219F02C45E2}"/>
              </a:ext>
            </a:extLst>
          </p:cNvPr>
          <p:cNvSpPr txBox="1"/>
          <p:nvPr/>
        </p:nvSpPr>
        <p:spPr>
          <a:xfrm>
            <a:off x="838199" y="1248995"/>
            <a:ext cx="977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Головоломка «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Ущмараң</a:t>
            </a:r>
            <a:r>
              <a:rPr lang="ru-RU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вухсар</a:t>
            </a: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(«Хитрый лис»)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3E5F428-6B7D-41F8-AF21-BABEA1C29108}"/>
              </a:ext>
            </a:extLst>
          </p:cNvPr>
          <p:cNvSpPr txBox="1">
            <a:spLocks/>
          </p:cNvSpPr>
          <p:nvPr/>
        </p:nvSpPr>
        <p:spPr>
          <a:xfrm>
            <a:off x="838200" y="448250"/>
            <a:ext cx="10515600" cy="733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3.3. Обско-угорские механические головоломки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8E0AC3-FB2E-49F2-9D9D-4DEB39709DE8}"/>
              </a:ext>
            </a:extLst>
          </p:cNvPr>
          <p:cNvSpPr/>
          <p:nvPr/>
        </p:nvSpPr>
        <p:spPr>
          <a:xfrm>
            <a:off x="-28575" y="668360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F7D28-595C-4681-9AC0-79C8F13B4979}"/>
              </a:ext>
            </a:extLst>
          </p:cNvPr>
          <p:cNvSpPr txBox="1"/>
          <p:nvPr/>
        </p:nvSpPr>
        <p:spPr>
          <a:xfrm>
            <a:off x="838199" y="5235537"/>
            <a:ext cx="9602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Головоломки из фондов Этнографического музея под открытым небом «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Торум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Маа»</a:t>
            </a:r>
          </a:p>
        </p:txBody>
      </p:sp>
    </p:spTree>
    <p:extLst>
      <p:ext uri="{BB962C8B-B14F-4D97-AF65-F5344CB8AC3E}">
        <p14:creationId xmlns:p14="http://schemas.microsoft.com/office/powerpoint/2010/main" val="843557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29A512-E899-4988-AAC0-1585D2E67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820" y="2096219"/>
            <a:ext cx="3147499" cy="289087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A1BDD0-40E4-421C-9E3E-6657DB27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780" y="3263666"/>
            <a:ext cx="2538428" cy="25789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219D37-6891-40C5-A70E-DC9F232CB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128" y="2226730"/>
            <a:ext cx="2885418" cy="2760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9E834-6393-4A8C-8965-740D6353FD8F}"/>
              </a:ext>
            </a:extLst>
          </p:cNvPr>
          <p:cNvSpPr txBox="1"/>
          <p:nvPr/>
        </p:nvSpPr>
        <p:spPr>
          <a:xfrm>
            <a:off x="838199" y="1248995"/>
            <a:ext cx="977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Обско-угорская сборная головоломка «</a:t>
            </a:r>
            <a:r>
              <a:rPr lang="ru-RU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Тýман</a:t>
            </a: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</a:t>
            </a:r>
            <a:r>
              <a:rPr lang="ru-RU" b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Замóк</a:t>
            </a:r>
            <a:r>
              <a:rPr lang="ru-RU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1D97905-022E-4674-86E8-A83EEEBD09EB}"/>
              </a:ext>
            </a:extLst>
          </p:cNvPr>
          <p:cNvSpPr txBox="1">
            <a:spLocks/>
          </p:cNvSpPr>
          <p:nvPr/>
        </p:nvSpPr>
        <p:spPr>
          <a:xfrm>
            <a:off x="838200" y="448250"/>
            <a:ext cx="10515600" cy="733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3.3. Обско-угорские механические головоломки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146D30-7415-43B5-AEAA-32FB03C6D56A}"/>
              </a:ext>
            </a:extLst>
          </p:cNvPr>
          <p:cNvSpPr/>
          <p:nvPr/>
        </p:nvSpPr>
        <p:spPr>
          <a:xfrm>
            <a:off x="-28575" y="668360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017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37FF16-F445-47CD-9DEC-F6AE91227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232" y="2210879"/>
            <a:ext cx="2179724" cy="213731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7B40BE-DB31-4922-86E3-06D22D453E75}"/>
              </a:ext>
            </a:extLst>
          </p:cNvPr>
          <p:cNvSpPr txBox="1"/>
          <p:nvPr/>
        </p:nvSpPr>
        <p:spPr>
          <a:xfrm>
            <a:off x="1087079" y="4495798"/>
            <a:ext cx="26395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Головоломка «</a:t>
            </a:r>
            <a:r>
              <a:rPr lang="ru-RU" sz="1400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</a:t>
            </a:r>
            <a:r>
              <a:rPr lang="ru-RU" sz="1400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ru-RU" sz="1400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хобцо</a:t>
            </a:r>
            <a:r>
              <a:rPr lang="ru-RU" sz="14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6AB937-A30F-4DE2-8315-475803C7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794" y="2536168"/>
            <a:ext cx="1965832" cy="1673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116440-B8C2-44B1-881C-449590FF9164}"/>
              </a:ext>
            </a:extLst>
          </p:cNvPr>
          <p:cNvSpPr txBox="1"/>
          <p:nvPr/>
        </p:nvSpPr>
        <p:spPr>
          <a:xfrm>
            <a:off x="3642574" y="4509455"/>
            <a:ext cx="25028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Головоломка «</a:t>
            </a:r>
            <a:r>
              <a:rPr lang="ru-RU" sz="1400" b="1" i="1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Сертако</a:t>
            </a:r>
            <a:r>
              <a:rPr lang="ru-RU" sz="14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A6931-CFB1-4EAB-81B0-0FB0EE1BAA92}"/>
              </a:ext>
            </a:extLst>
          </p:cNvPr>
          <p:cNvSpPr txBox="1"/>
          <p:nvPr/>
        </p:nvSpPr>
        <p:spPr>
          <a:xfrm>
            <a:off x="1166314" y="4940342"/>
            <a:ext cx="4777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Игрушки-головоломки Этнокультурного центра Ненецкого автономного округа, г. Нарьян-Мар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7958FF-2524-4AC3-9825-0341EA0E3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52" y="1751347"/>
            <a:ext cx="3316948" cy="2938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4054CF-1E57-427B-B6E3-6D53C9FBAA7E}"/>
              </a:ext>
            </a:extLst>
          </p:cNvPr>
          <p:cNvSpPr txBox="1"/>
          <p:nvPr/>
        </p:nvSpPr>
        <p:spPr>
          <a:xfrm>
            <a:off x="6409930" y="4509455"/>
            <a:ext cx="52598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561C0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400" b="1" i="1" dirty="0" err="1">
                <a:solidFill>
                  <a:srgbClr val="561C0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Кул'су</a:t>
            </a:r>
            <a:r>
              <a:rPr lang="ru-RU" sz="1400" dirty="0">
                <a:solidFill>
                  <a:srgbClr val="561C0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 А.Ч. Логаны (д.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Нумто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Белоярского района). </a:t>
            </a:r>
          </a:p>
          <a:p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фондов Этнографического музея под открытым небом «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Торум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Маа», г. Ханты-Мансийск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08F27-3839-4C3C-9D22-35525EB47D19}"/>
              </a:ext>
            </a:extLst>
          </p:cNvPr>
          <p:cNvSpPr txBox="1">
            <a:spLocks/>
          </p:cNvSpPr>
          <p:nvPr/>
        </p:nvSpPr>
        <p:spPr>
          <a:xfrm>
            <a:off x="838200" y="650077"/>
            <a:ext cx="10515600" cy="733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5963" indent="-715963"/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3.4. Аналоги обско-угорских головоломок </a:t>
            </a:r>
          </a:p>
          <a:p>
            <a:pPr marL="715963" indent="-715963"/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	в ненецкой культуре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D01D198-A59E-4CD0-AA15-6886AA25984D}"/>
              </a:ext>
            </a:extLst>
          </p:cNvPr>
          <p:cNvSpPr/>
          <p:nvPr/>
        </p:nvSpPr>
        <p:spPr>
          <a:xfrm>
            <a:off x="-28575" y="668360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425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E82E1C-A2DC-41DC-B65C-1C3F3E301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169" y="1349174"/>
            <a:ext cx="1690732" cy="16907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6242DA-1E67-4B79-8F05-75227D174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821" y="1410514"/>
            <a:ext cx="1690733" cy="1690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8B1461-5E45-4C10-97FF-8D1D7BD85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447" y="1287833"/>
            <a:ext cx="1690732" cy="16907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982D31-8A7A-4D77-B953-2BF162C66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812" y="1325566"/>
            <a:ext cx="1690732" cy="16907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1E5CF4-98A0-4242-96DD-4A078A5BC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509" y="3650845"/>
            <a:ext cx="1882347" cy="24187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157BE7-5D3D-41D1-AACF-AD82F3FF0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156" y="3528163"/>
            <a:ext cx="2662789" cy="26627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9A6DAC-BA9C-4A06-8A09-367FBBDF0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109" y="3650845"/>
            <a:ext cx="2252794" cy="225279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6F9D108-CE27-469C-A2D2-D06C533A574A}"/>
              </a:ext>
            </a:extLst>
          </p:cNvPr>
          <p:cNvSpPr txBox="1">
            <a:spLocks/>
          </p:cNvSpPr>
          <p:nvPr/>
        </p:nvSpPr>
        <p:spPr>
          <a:xfrm>
            <a:off x="838200" y="615447"/>
            <a:ext cx="10515600" cy="733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4. Современные веревочные головоломки и</a:t>
            </a:r>
          </a:p>
          <a:p>
            <a:pPr marL="449263"/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головоломки-кубики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6CDAA50-3184-4C14-A751-8B3A3EFDFBCF}"/>
              </a:ext>
            </a:extLst>
          </p:cNvPr>
          <p:cNvSpPr/>
          <p:nvPr/>
        </p:nvSpPr>
        <p:spPr>
          <a:xfrm>
            <a:off x="-28575" y="668360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9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9E09A0-BF4A-4ABA-A38B-106537208F5A}"/>
              </a:ext>
            </a:extLst>
          </p:cNvPr>
          <p:cNvSpPr/>
          <p:nvPr/>
        </p:nvSpPr>
        <p:spPr>
          <a:xfrm>
            <a:off x="0" y="3240417"/>
            <a:ext cx="12192000" cy="1607628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A2CA85-AAF1-4445-966A-6E6C938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0522"/>
            <a:ext cx="10515600" cy="82741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БЛАГОДАРЮ ЗА ВНИМАНИЕ!</a:t>
            </a:r>
            <a:endParaRPr lang="ru-RU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EBD979-17C3-402E-A7D4-8176CCA92B8C}"/>
              </a:ext>
            </a:extLst>
          </p:cNvPr>
          <p:cNvSpPr/>
          <p:nvPr/>
        </p:nvSpPr>
        <p:spPr>
          <a:xfrm>
            <a:off x="0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55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6459B-C115-4653-A62F-BADC295E6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250"/>
            <a:ext cx="10515600" cy="56966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Игра с веревочкой – древнейшая головоломка человечества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285FFF1-5996-443F-A3C1-3A863D02E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3153"/>
            <a:ext cx="9083716" cy="481693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15EA31D-5FA7-4F67-B742-F7358B5700A0}"/>
              </a:ext>
            </a:extLst>
          </p:cNvPr>
          <p:cNvSpPr/>
          <p:nvPr/>
        </p:nvSpPr>
        <p:spPr>
          <a:xfrm>
            <a:off x="-28575" y="58523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28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2701"/>
            <a:ext cx="10515600" cy="472775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561C03"/>
                </a:solidFill>
                <a:latin typeface="Arial Black" panose="020B0A04020102020204" pitchFamily="34" charset="0"/>
              </a:rPr>
              <a:t>1. </a:t>
            </a:r>
            <a:r>
              <a:rPr lang="ru-RU" sz="2200" dirty="0">
                <a:solidFill>
                  <a:srgbClr val="561C03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Игра с веревочкой – древнейшая головоломка человечества</a:t>
            </a:r>
            <a:endParaRPr lang="ru-RU" sz="22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7896E9-39B2-4233-BEA2-77D824D22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34" y="2442847"/>
            <a:ext cx="5408103" cy="2588545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0F233B4D-572C-4CFD-B8E1-75C03912C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951" y="1587260"/>
            <a:ext cx="2985367" cy="3932597"/>
          </a:xfrm>
          <a:prstGeom prst="rect">
            <a:avLst/>
          </a:prstGeom>
        </p:spPr>
      </p:pic>
      <p:sp>
        <p:nvSpPr>
          <p:cNvPr id="12" name="Текст 3">
            <a:extLst>
              <a:ext uri="{FF2B5EF4-FFF2-40B4-BE49-F238E27FC236}">
                <a16:creationId xmlns:a16="http://schemas.microsoft.com/office/drawing/2014/main" id="{2F82127C-C627-4CD6-AF3E-AECCAC6BC14C}"/>
              </a:ext>
            </a:extLst>
          </p:cNvPr>
          <p:cNvSpPr txBox="1">
            <a:spLocks/>
          </p:cNvSpPr>
          <p:nvPr/>
        </p:nvSpPr>
        <p:spPr>
          <a:xfrm>
            <a:off x="7564951" y="5605148"/>
            <a:ext cx="4308636" cy="4744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Suzuki </a:t>
            </a:r>
            <a:r>
              <a:rPr lang="en-US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Harunobu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1765</a:t>
            </a:r>
            <a:endParaRPr lang="ru-RU" sz="1600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333CF-7654-4ED5-BCB5-5BF123955D74}"/>
              </a:ext>
            </a:extLst>
          </p:cNvPr>
          <p:cNvSpPr txBox="1"/>
          <p:nvPr/>
        </p:nvSpPr>
        <p:spPr>
          <a:xfrm>
            <a:off x="1187455" y="2104293"/>
            <a:ext cx="6109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фигура, иногда именуемая «Бабочка»</a:t>
            </a:r>
          </a:p>
        </p:txBody>
      </p:sp>
    </p:spTree>
    <p:extLst>
      <p:ext uri="{BB962C8B-B14F-4D97-AF65-F5344CB8AC3E}">
        <p14:creationId xmlns:p14="http://schemas.microsoft.com/office/powerpoint/2010/main" val="229781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7660C-FA09-4677-BD22-BF3F006F8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646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       </a:t>
            </a:r>
            <a:r>
              <a:rPr lang="ru-RU" sz="2800" b="1" dirty="0">
                <a:solidFill>
                  <a:srgbClr val="561C03"/>
                </a:solidFill>
                <a:latin typeface="Arial Black" panose="020B0A04020102020204" pitchFamily="34" charset="0"/>
              </a:rPr>
              <a:t>История возникновения игры с веревочкой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80C915-21EE-4913-9F94-123EEF6AF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8958"/>
            <a:ext cx="4911056" cy="5041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>
                <a:solidFill>
                  <a:srgbClr val="561C03"/>
                </a:solidFill>
              </a:rPr>
              <a:t>Хирургические узлы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4FC6F4-DFBB-4B34-A80A-14F6A1E62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041"/>
            <a:ext cx="755970" cy="29263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92738B-E1D1-4180-A464-16575F281A5F}"/>
              </a:ext>
            </a:extLst>
          </p:cNvPr>
          <p:cNvSpPr/>
          <p:nvPr/>
        </p:nvSpPr>
        <p:spPr>
          <a:xfrm>
            <a:off x="7449022" y="1098957"/>
            <a:ext cx="3523777" cy="4462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561C03"/>
                </a:solidFill>
              </a:rPr>
              <a:t>«Мы не знаем, когда люди впервые начали играть в верёвки или когда первобытные люди изобрели это древнее искусство. </a:t>
            </a:r>
          </a:p>
          <a:p>
            <a:pPr algn="ctr"/>
            <a:r>
              <a:rPr lang="ru-RU" b="1" i="1" dirty="0">
                <a:solidFill>
                  <a:srgbClr val="561C03"/>
                </a:solidFill>
              </a:rPr>
              <a:t>Что мы знаем — так это то, что все первобытные общества имели и использовали нити для охоты, рыбалки, ткачества, </a:t>
            </a:r>
          </a:p>
          <a:p>
            <a:pPr algn="ctr"/>
            <a:r>
              <a:rPr lang="ru-RU" b="1" i="1" dirty="0">
                <a:solidFill>
                  <a:srgbClr val="561C03"/>
                </a:solidFill>
              </a:rPr>
              <a:t>а также то, что фигурки из нитей имели коренные народы во всем мире».</a:t>
            </a:r>
          </a:p>
          <a:p>
            <a:pPr algn="r"/>
            <a:endParaRPr lang="ru-RU" b="1" i="1" dirty="0">
              <a:solidFill>
                <a:srgbClr val="561C03"/>
              </a:solidFill>
            </a:endParaRPr>
          </a:p>
          <a:p>
            <a:pPr algn="r"/>
            <a:r>
              <a:rPr lang="ru-RU" b="1" i="1" dirty="0">
                <a:solidFill>
                  <a:srgbClr val="561C03"/>
                </a:solidFill>
              </a:rPr>
              <a:t>К. </a:t>
            </a:r>
            <a:r>
              <a:rPr lang="ru-RU" b="1" i="1" dirty="0" err="1">
                <a:solidFill>
                  <a:srgbClr val="561C03"/>
                </a:solidFill>
              </a:rPr>
              <a:t>Грисько</a:t>
            </a:r>
            <a:r>
              <a:rPr lang="ru-RU" b="1" i="1" dirty="0">
                <a:solidFill>
                  <a:srgbClr val="561C03"/>
                </a:solidFill>
              </a:rPr>
              <a:t> (Канада)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2A9FDB-8B16-4B1A-955B-8A89CE565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9" y="1287563"/>
            <a:ext cx="1542438" cy="15424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D55BFE-61D6-4F41-9847-0B8BB6EFB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216" y="1755396"/>
            <a:ext cx="1280719" cy="9605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11D5A6-B9AC-4DC0-A1D9-E11AD1908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486" y="1747007"/>
            <a:ext cx="1361813" cy="1021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936189-1A39-4B0C-ACC0-3F3EA996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029" y="1798914"/>
            <a:ext cx="1292604" cy="9694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8CE875-A53C-4ADA-8CFC-ED315045E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33" y="2848630"/>
            <a:ext cx="1542438" cy="15424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E5391C-0F86-4EEA-8ACE-8ED1C0F7BD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522" y="2868513"/>
            <a:ext cx="1462664" cy="14626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37E09D-69DA-4AC2-B600-9A9F1513E5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267" y="2942032"/>
            <a:ext cx="2323944" cy="13556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A773B1-AC78-4205-9F26-73FB999EE624}"/>
              </a:ext>
            </a:extLst>
          </p:cNvPr>
          <p:cNvSpPr txBox="1"/>
          <p:nvPr/>
        </p:nvSpPr>
        <p:spPr>
          <a:xfrm>
            <a:off x="4521666" y="4297666"/>
            <a:ext cx="192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бабий узел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D03037-323C-43BA-9227-F21537DEE6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941" y="4778281"/>
            <a:ext cx="2708848" cy="12316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5855E9-75E4-4F21-A3F8-37AC1BDC97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5692" y="4796046"/>
            <a:ext cx="2461214" cy="12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9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B43933-D431-4F2B-8015-47EC8777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82" y="514473"/>
            <a:ext cx="6463017" cy="49055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Узелковое письмо майя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3B35CC0-6CE1-4491-AC1B-03BB8517BC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383" y="1655488"/>
            <a:ext cx="2163602" cy="3249021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E51F847-65DF-4B54-A0F7-D8E7E1622F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07507" y="1343735"/>
            <a:ext cx="2338575" cy="17539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F00F78-F34E-4780-B09B-F5FCEDCE1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935" y="2685702"/>
            <a:ext cx="2235910" cy="16769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D13FF5-2934-46AC-BE5F-E3E861526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51" b="10119"/>
          <a:stretch/>
        </p:blipFill>
        <p:spPr>
          <a:xfrm>
            <a:off x="3689334" y="4439633"/>
            <a:ext cx="2756748" cy="11704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2A2919-BFB7-4FEA-AE52-9D106D55F157}"/>
              </a:ext>
            </a:extLst>
          </p:cNvPr>
          <p:cNvSpPr txBox="1"/>
          <p:nvPr/>
        </p:nvSpPr>
        <p:spPr>
          <a:xfrm>
            <a:off x="916666" y="5112070"/>
            <a:ext cx="2927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Кодирование узлами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9AD102-FF38-45F9-B51D-B9D8FACC5947}"/>
              </a:ext>
            </a:extLst>
          </p:cNvPr>
          <p:cNvSpPr/>
          <p:nvPr/>
        </p:nvSpPr>
        <p:spPr>
          <a:xfrm>
            <a:off x="-28575" y="58523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582547-8EE3-4865-91ED-F1188F838454}"/>
              </a:ext>
            </a:extLst>
          </p:cNvPr>
          <p:cNvSpPr/>
          <p:nvPr/>
        </p:nvSpPr>
        <p:spPr>
          <a:xfrm>
            <a:off x="7126943" y="514474"/>
            <a:ext cx="4005248" cy="6012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561C03"/>
                </a:solidFill>
              </a:rPr>
              <a:t>Ки́пу</a:t>
            </a:r>
            <a:r>
              <a:rPr lang="ru-RU" b="1" dirty="0">
                <a:solidFill>
                  <a:srgbClr val="561C03"/>
                </a:solidFill>
              </a:rPr>
              <a:t> — </a:t>
            </a:r>
            <a:r>
              <a:rPr lang="ru-RU" i="1" dirty="0">
                <a:solidFill>
                  <a:srgbClr val="561C03"/>
                </a:solidFill>
              </a:rPr>
              <a:t>древняя мнемоническая и счётная система инков и их предшественников, живших в горной системе Анды. </a:t>
            </a:r>
          </a:p>
          <a:p>
            <a:pPr algn="ctr"/>
            <a:r>
              <a:rPr lang="ru-RU" i="1" dirty="0">
                <a:solidFill>
                  <a:srgbClr val="561C03"/>
                </a:solidFill>
              </a:rPr>
              <a:t>Своеобразная письменность, представляющая собой сложные верёвочные сплетения и узелки, изготовленные либо из шерсти, либо из хлопка. </a:t>
            </a:r>
          </a:p>
          <a:p>
            <a:pPr algn="ctr"/>
            <a:r>
              <a:rPr lang="ru-RU" i="1" dirty="0">
                <a:solidFill>
                  <a:srgbClr val="561C03"/>
                </a:solidFill>
              </a:rPr>
              <a:t>Может содержать различное количество свисающих нитей: от нескольких штук до 2500. </a:t>
            </a:r>
          </a:p>
          <a:p>
            <a:pPr algn="ctr"/>
            <a:r>
              <a:rPr lang="ru-RU" i="1" dirty="0">
                <a:solidFill>
                  <a:srgbClr val="561C03"/>
                </a:solidFill>
              </a:rPr>
              <a:t>Использовалось для передачи сообщений посыльными часки по специально проложенным имперским дорогам, а также в самых разных аспектах общественной жизни </a:t>
            </a:r>
          </a:p>
          <a:p>
            <a:pPr algn="ctr"/>
            <a:r>
              <a:rPr lang="ru-RU" i="1" dirty="0">
                <a:solidFill>
                  <a:srgbClr val="561C03"/>
                </a:solidFill>
              </a:rPr>
              <a:t>(в качестве календаря, топографической системы, для фиксации налогов и законов, и др.). </a:t>
            </a:r>
          </a:p>
        </p:txBody>
      </p:sp>
    </p:spTree>
    <p:extLst>
      <p:ext uri="{BB962C8B-B14F-4D97-AF65-F5344CB8AC3E}">
        <p14:creationId xmlns:p14="http://schemas.microsoft.com/office/powerpoint/2010/main" val="126832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5DF33477-9A6F-4AC0-A6A6-5D6684E485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7393" y="2077560"/>
            <a:ext cx="3726419" cy="4090327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63C4565-AD97-4B1C-984B-2962D94B38F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077560"/>
            <a:ext cx="5183188" cy="3618664"/>
          </a:xfrm>
          <a:prstGeom prst="rect">
            <a:avLst/>
          </a:prstGeom>
        </p:spPr>
      </p:pic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2ECF381C-ECC9-4648-A90B-E51B25359187}"/>
              </a:ext>
            </a:extLst>
          </p:cNvPr>
          <p:cNvSpPr txBox="1">
            <a:spLocks/>
          </p:cNvSpPr>
          <p:nvPr/>
        </p:nvSpPr>
        <p:spPr>
          <a:xfrm>
            <a:off x="928382" y="535115"/>
            <a:ext cx="6463017" cy="44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Индейцы </a:t>
            </a:r>
            <a:r>
              <a:rPr lang="ru-RU" sz="2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вакаши</a:t>
            </a:r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квакиутль</a:t>
            </a:r>
            <a:endParaRPr lang="ru-RU" sz="2400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83350A-1D3C-468B-B242-066355D3D9CF}"/>
              </a:ext>
            </a:extLst>
          </p:cNvPr>
          <p:cNvSpPr/>
          <p:nvPr/>
        </p:nvSpPr>
        <p:spPr>
          <a:xfrm>
            <a:off x="-28575" y="58523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2B3C9-EDF7-41EA-8207-6C99BD3222F6}"/>
              </a:ext>
            </a:extLst>
          </p:cNvPr>
          <p:cNvSpPr txBox="1"/>
          <p:nvPr/>
        </p:nvSpPr>
        <p:spPr>
          <a:xfrm>
            <a:off x="928382" y="1300294"/>
            <a:ext cx="6109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Аверкиева Ю., М.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Шерман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Веревочные фигуры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квакиутлей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 Нью-Й.,1992г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AC19E-C8E7-451C-8FB9-B7F8729B5F5E}"/>
              </a:ext>
            </a:extLst>
          </p:cNvPr>
          <p:cNvSpPr txBox="1"/>
          <p:nvPr/>
        </p:nvSpPr>
        <p:spPr>
          <a:xfrm>
            <a:off x="6172200" y="1546515"/>
            <a:ext cx="6109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Фигура «Колыбель для кошек»</a:t>
            </a:r>
          </a:p>
        </p:txBody>
      </p:sp>
    </p:spTree>
    <p:extLst>
      <p:ext uri="{BB962C8B-B14F-4D97-AF65-F5344CB8AC3E}">
        <p14:creationId xmlns:p14="http://schemas.microsoft.com/office/powerpoint/2010/main" val="197630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2ECF381C-ECC9-4648-A90B-E51B25359187}"/>
              </a:ext>
            </a:extLst>
          </p:cNvPr>
          <p:cNvSpPr txBox="1">
            <a:spLocks/>
          </p:cNvSpPr>
          <p:nvPr/>
        </p:nvSpPr>
        <p:spPr>
          <a:xfrm>
            <a:off x="928382" y="535115"/>
            <a:ext cx="6463017" cy="44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Фигура «Колыбель для кошек»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83350A-1D3C-468B-B242-066355D3D9CF}"/>
              </a:ext>
            </a:extLst>
          </p:cNvPr>
          <p:cNvSpPr/>
          <p:nvPr/>
        </p:nvSpPr>
        <p:spPr>
          <a:xfrm>
            <a:off x="-28575" y="58523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44CF93-87CC-411B-85E9-9BAB62735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61" y="1469429"/>
            <a:ext cx="3524326" cy="14317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1C4DC8-9C2E-4AFD-AC18-CB8B5AF7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393" y="1542604"/>
            <a:ext cx="3373443" cy="12538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7A376B-331A-4A97-8A07-FA5BD16D1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11" y="3541058"/>
            <a:ext cx="3127443" cy="19621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3D6CEC-9F21-47C8-AE76-F3791C4722AC}"/>
              </a:ext>
            </a:extLst>
          </p:cNvPr>
          <p:cNvSpPr txBox="1"/>
          <p:nvPr/>
        </p:nvSpPr>
        <p:spPr>
          <a:xfrm>
            <a:off x="4299277" y="3541058"/>
            <a:ext cx="25450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Индейцы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тигуа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(пуэбло)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469A1BF-62D3-4BA1-BFFB-CD2ABA64F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399" y="3541058"/>
            <a:ext cx="2467680" cy="19972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EAAB4C-4B81-4FC2-BAF1-23103072C595}"/>
              </a:ext>
            </a:extLst>
          </p:cNvPr>
          <p:cNvSpPr txBox="1"/>
          <p:nvPr/>
        </p:nvSpPr>
        <p:spPr>
          <a:xfrm>
            <a:off x="4749544" y="1426212"/>
            <a:ext cx="13464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Русские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7273E4-8577-43D1-AA65-D72266D4E837}"/>
              </a:ext>
            </a:extLst>
          </p:cNvPr>
          <p:cNvSpPr txBox="1"/>
          <p:nvPr/>
        </p:nvSpPr>
        <p:spPr>
          <a:xfrm>
            <a:off x="10040836" y="1373327"/>
            <a:ext cx="18892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Австралийцы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3F0397-1C20-4324-9465-D843C664A9E8}"/>
              </a:ext>
            </a:extLst>
          </p:cNvPr>
          <p:cNvSpPr txBox="1"/>
          <p:nvPr/>
        </p:nvSpPr>
        <p:spPr>
          <a:xfrm>
            <a:off x="10040836" y="3429000"/>
            <a:ext cx="17056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Индейцы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зуньи</a:t>
            </a:r>
            <a:endParaRPr lang="ru-RU" sz="1600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17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A04BC9-1690-40B5-9896-CEDBAAC61C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36585" y="369116"/>
            <a:ext cx="8070814" cy="6235091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DBCA19-F958-4119-B5AF-78C53AF8ADED}"/>
              </a:ext>
            </a:extLst>
          </p:cNvPr>
          <p:cNvSpPr/>
          <p:nvPr/>
        </p:nvSpPr>
        <p:spPr>
          <a:xfrm>
            <a:off x="-28575" y="58523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583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767</Words>
  <Application>Microsoft Office PowerPoint</Application>
  <PresentationFormat>Широкоэкранный</PresentationFormat>
  <Paragraphs>104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Вопросы для рассмотрения</vt:lpstr>
      <vt:lpstr>1. Игра с веревочкой – древнейшая головоломка человечества</vt:lpstr>
      <vt:lpstr>1. Игра с веревочкой – древнейшая головоломка человечества</vt:lpstr>
      <vt:lpstr>       История возникновения игры с веревочкой</vt:lpstr>
      <vt:lpstr>Узелковое письмо майя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2. Обско-угорские верёвочные игры, развивающие творческое мышление</vt:lpstr>
      <vt:lpstr>Игра «Ԓысаԓты» («Петляние»)</vt:lpstr>
      <vt:lpstr>Хантыйские наименования получаемых узоров</vt:lpstr>
      <vt:lpstr>Презентация PowerPoint</vt:lpstr>
      <vt:lpstr>3. Разгадывание и решение задач, тренирующих быструю реакцию, внимательность, сообразительность и смекалку </vt:lpstr>
      <vt:lpstr>Верёвочные головоломки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7. Верёвочные игры хантов и манси.  Обско-угорские головоломки</dc:title>
  <dc:creator>Татьяна Волдина</dc:creator>
  <cp:lastModifiedBy>Татьяна Волдина</cp:lastModifiedBy>
  <cp:revision>66</cp:revision>
  <dcterms:created xsi:type="dcterms:W3CDTF">2022-04-09T15:43:59Z</dcterms:created>
  <dcterms:modified xsi:type="dcterms:W3CDTF">2022-04-11T12:52:47Z</dcterms:modified>
</cp:coreProperties>
</file>