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57" r:id="rId2"/>
    <p:sldId id="258" r:id="rId3"/>
    <p:sldId id="260" r:id="rId4"/>
    <p:sldId id="259" r:id="rId5"/>
    <p:sldId id="261" r:id="rId6"/>
    <p:sldId id="262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341" r:id="rId24"/>
    <p:sldId id="281" r:id="rId25"/>
    <p:sldId id="285" r:id="rId26"/>
    <p:sldId id="292" r:id="rId27"/>
    <p:sldId id="294" r:id="rId28"/>
    <p:sldId id="300" r:id="rId29"/>
    <p:sldId id="302" r:id="rId30"/>
    <p:sldId id="305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21" r:id="rId42"/>
    <p:sldId id="322" r:id="rId43"/>
    <p:sldId id="323" r:id="rId44"/>
    <p:sldId id="324" r:id="rId45"/>
    <p:sldId id="325" r:id="rId46"/>
    <p:sldId id="326" r:id="rId47"/>
    <p:sldId id="327" r:id="rId48"/>
    <p:sldId id="328" r:id="rId49"/>
    <p:sldId id="329" r:id="rId50"/>
    <p:sldId id="330" r:id="rId51"/>
    <p:sldId id="331" r:id="rId52"/>
    <p:sldId id="332" r:id="rId53"/>
    <p:sldId id="333" r:id="rId54"/>
    <p:sldId id="334" r:id="rId55"/>
    <p:sldId id="335" r:id="rId56"/>
    <p:sldId id="336" r:id="rId57"/>
    <p:sldId id="337" r:id="rId58"/>
    <p:sldId id="338" r:id="rId59"/>
    <p:sldId id="339" r:id="rId60"/>
    <p:sldId id="340" r:id="rId6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0000CC"/>
    <a:srgbClr val="CC0000"/>
    <a:srgbClr val="9900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4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52176-9505-4F0A-88E6-8FA3F027B4E1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CD8B2-548C-4D73-9B11-3F69F01B9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982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CD8B2-548C-4D73-9B11-3F69F01B950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652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solidFill>
                  <a:srgbClr val="800000"/>
                </a:solidFill>
              </a:rPr>
              <a:t>А</a:t>
            </a:r>
            <a:r>
              <a:rPr lang="ru-RU" sz="2700" b="1" dirty="0">
                <a:solidFill>
                  <a:srgbClr val="800000"/>
                </a:solidFill>
              </a:rPr>
              <a:t>. Н. Семёнов, доктор пед. наук, профессор,</a:t>
            </a:r>
            <a:br>
              <a:rPr lang="ru-RU" sz="2700" b="1" dirty="0">
                <a:solidFill>
                  <a:srgbClr val="800000"/>
                </a:solidFill>
              </a:rPr>
            </a:br>
            <a:r>
              <a:rPr lang="ru-RU" sz="2700" b="1" dirty="0">
                <a:solidFill>
                  <a:srgbClr val="800000"/>
                </a:solidFill>
              </a:rPr>
              <a:t>Обско-угорский институт прикладных </a:t>
            </a:r>
            <a:br>
              <a:rPr lang="ru-RU" sz="2700" b="1" dirty="0">
                <a:solidFill>
                  <a:srgbClr val="800000"/>
                </a:solidFill>
              </a:rPr>
            </a:br>
            <a:r>
              <a:rPr lang="ru-RU" sz="2700" b="1" dirty="0">
                <a:solidFill>
                  <a:srgbClr val="800000"/>
                </a:solidFill>
              </a:rPr>
              <a:t>исследований и разработок,</a:t>
            </a:r>
            <a:br>
              <a:rPr lang="ru-RU" sz="2700" b="1" dirty="0">
                <a:solidFill>
                  <a:srgbClr val="800000"/>
                </a:solidFill>
              </a:rPr>
            </a:br>
            <a:r>
              <a:rPr lang="ru-RU" sz="2700" b="1" dirty="0">
                <a:solidFill>
                  <a:srgbClr val="800000"/>
                </a:solidFill>
              </a:rPr>
              <a:t>г. Ханты-Мансийск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42813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b="1" dirty="0" smtClean="0"/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800000"/>
                </a:solidFill>
              </a:rPr>
              <a:t>Концептосфера </a:t>
            </a:r>
            <a:r>
              <a:rPr lang="ru-RU" sz="5400" b="1" dirty="0">
                <a:solidFill>
                  <a:srgbClr val="800000"/>
                </a:solidFill>
              </a:rPr>
              <a:t>лирики Андрея Тарханова</a:t>
            </a:r>
          </a:p>
        </p:txBody>
      </p:sp>
    </p:spTree>
    <p:extLst>
      <p:ext uri="{BB962C8B-B14F-4D97-AF65-F5344CB8AC3E}">
        <p14:creationId xmlns:p14="http://schemas.microsoft.com/office/powerpoint/2010/main" val="200452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C0000"/>
                </a:solidFill>
              </a:rPr>
              <a:t>По своему </a:t>
            </a:r>
            <a:r>
              <a:rPr lang="ru-RU" sz="4000" b="1" i="1" dirty="0">
                <a:solidFill>
                  <a:srgbClr val="CC0066"/>
                </a:solidFill>
              </a:rPr>
              <a:t>объёму</a:t>
            </a:r>
            <a:r>
              <a:rPr lang="ru-RU" b="1" dirty="0">
                <a:solidFill>
                  <a:srgbClr val="CC0000"/>
                </a:solidFill>
              </a:rPr>
              <a:t> и </a:t>
            </a:r>
            <a:r>
              <a:rPr lang="ru-RU" sz="4000" b="1" i="1" dirty="0">
                <a:solidFill>
                  <a:srgbClr val="CC0066"/>
                </a:solidFill>
              </a:rPr>
              <a:t>значению </a:t>
            </a:r>
            <a:r>
              <a:rPr lang="ru-RU" b="1" dirty="0">
                <a:solidFill>
                  <a:srgbClr val="CC0000"/>
                </a:solidFill>
              </a:rPr>
              <a:t>в художественном тексте концепт может занимать доминирующее положение и тогда смысловая наполненность других концептов оказывается обусловленной его влиянием, кругом ассоциаций, с ним связанных. Такой концепт сообщает всем другим, принципиально важным в художественном сознании концептам, некое воздействие, собирает, консолидирует их в системное единство эстетического, этического, социального характера.</a:t>
            </a:r>
          </a:p>
        </p:txBody>
      </p:sp>
    </p:spTree>
    <p:extLst>
      <p:ext uri="{BB962C8B-B14F-4D97-AF65-F5344CB8AC3E}">
        <p14:creationId xmlns:p14="http://schemas.microsoft.com/office/powerpoint/2010/main" val="117239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CC0000"/>
                </a:solidFill>
              </a:rPr>
              <a:t>Таким концептом в лирике Андрея Тарханова является </a:t>
            </a:r>
            <a:r>
              <a:rPr lang="ru-RU" sz="4800" b="1" i="1" dirty="0">
                <a:solidFill>
                  <a:srgbClr val="CC0066"/>
                </a:solidFill>
              </a:rPr>
              <a:t>человек</a:t>
            </a:r>
            <a:r>
              <a:rPr lang="ru-RU" b="1" dirty="0">
                <a:solidFill>
                  <a:srgbClr val="CC0000"/>
                </a:solidFill>
              </a:rPr>
              <a:t>. </a:t>
            </a:r>
          </a:p>
          <a:p>
            <a:r>
              <a:rPr lang="ru-RU" b="1" dirty="0">
                <a:solidFill>
                  <a:srgbClr val="800000"/>
                </a:solidFill>
              </a:rPr>
              <a:t>Связано это с пониманием того, что взгляд на человека, в первую очередь, философский основывается на том, что он является универсальным концептом жизни, изначально – посредником между небесным и земным. Книга Бытия определяет человека, исходя из его отношения к богу, по образу и подобию которого он был сотворён. Такой взгляд на человека не позволяет понимать его как самостоятельную часть природы потому, что природа создана богом помимо человека, это был другой самостоятельный процесс, и создана она для человека. 							</a:t>
            </a:r>
            <a:r>
              <a:rPr lang="ru-RU" b="1" dirty="0"/>
              <a:t>		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509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800000"/>
                </a:solidFill>
              </a:rPr>
              <a:t>Лирика А. С. </a:t>
            </a:r>
            <a:r>
              <a:rPr lang="ru-RU" b="1" dirty="0">
                <a:solidFill>
                  <a:srgbClr val="800000"/>
                </a:solidFill>
              </a:rPr>
              <a:t>Тарханова, при всех общих  составляющих, представляет собой один из оригинальных вариантов концепта человек.</a:t>
            </a:r>
          </a:p>
          <a:p>
            <a:r>
              <a:rPr lang="ru-RU" b="1" dirty="0">
                <a:solidFill>
                  <a:srgbClr val="CC0000"/>
                </a:solidFill>
              </a:rPr>
              <a:t>Наиболее традиционные составляющие концепта человек в лирике поэта:</a:t>
            </a:r>
          </a:p>
          <a:p>
            <a:r>
              <a:rPr lang="ru-RU" b="1" dirty="0">
                <a:solidFill>
                  <a:srgbClr val="CC0000"/>
                </a:solidFill>
              </a:rPr>
              <a:t>– человек как носитель «пылкой страсти» и «шального смеха»; 		              </a:t>
            </a:r>
            <a:r>
              <a:rPr lang="ru-RU" b="1" dirty="0" smtClean="0">
                <a:solidFill>
                  <a:srgbClr val="CC0000"/>
                </a:solidFill>
              </a:rPr>
              <a:t>	                                          – </a:t>
            </a:r>
            <a:r>
              <a:rPr lang="ru-RU" b="1" dirty="0">
                <a:solidFill>
                  <a:srgbClr val="CC0000"/>
                </a:solidFill>
              </a:rPr>
              <a:t>слабый, живущий «в шумном мире»;</a:t>
            </a:r>
          </a:p>
          <a:p>
            <a:r>
              <a:rPr lang="ru-RU" b="1" dirty="0">
                <a:solidFill>
                  <a:srgbClr val="CC0000"/>
                </a:solidFill>
              </a:rPr>
              <a:t>–  «его уму, сиянию в глазах», его воле «подвластны тайны»;</a:t>
            </a:r>
          </a:p>
          <a:p>
            <a:r>
              <a:rPr lang="ru-RU" b="1" dirty="0">
                <a:solidFill>
                  <a:srgbClr val="CC0000"/>
                </a:solidFill>
              </a:rPr>
              <a:t>– он постоянно колобродит и ищет;</a:t>
            </a:r>
          </a:p>
          <a:p>
            <a:r>
              <a:rPr lang="ru-RU" b="1" dirty="0">
                <a:solidFill>
                  <a:srgbClr val="CC0000"/>
                </a:solidFill>
              </a:rPr>
              <a:t>– человек может быть «велик» и «горд собой».</a:t>
            </a:r>
          </a:p>
          <a:p>
            <a:endParaRPr lang="ru-RU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17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CC0000"/>
                </a:solidFill>
              </a:rPr>
              <a:t>Лирический герой Тарханова дивится человеку, но, в первую очередь тому, кого может назвать творцом, а таковой для него тот, кто, прежде всего, видит согласие в мире и умеет сам жить, живёт в согласии с окружающим </a:t>
            </a:r>
            <a:r>
              <a:rPr lang="ru-RU" sz="3600" dirty="0" smtClean="0">
                <a:solidFill>
                  <a:srgbClr val="CC0000"/>
                </a:solidFill>
              </a:rPr>
              <a:t>миром:   </a:t>
            </a:r>
          </a:p>
          <a:p>
            <a:r>
              <a:rPr lang="ru-RU" sz="4400" b="1" dirty="0" smtClean="0">
                <a:solidFill>
                  <a:srgbClr val="0000CC"/>
                </a:solidFill>
              </a:rPr>
              <a:t>Дивлюсь </a:t>
            </a:r>
            <a:r>
              <a:rPr lang="ru-RU" sz="4400" b="1" dirty="0">
                <a:solidFill>
                  <a:srgbClr val="0000CC"/>
                </a:solidFill>
              </a:rPr>
              <a:t>я волшебству природы </a:t>
            </a:r>
          </a:p>
          <a:p>
            <a:r>
              <a:rPr lang="ru-RU" sz="4400" b="1" dirty="0">
                <a:solidFill>
                  <a:srgbClr val="0000CC"/>
                </a:solidFill>
              </a:rPr>
              <a:t>И человеку, как творцу. </a:t>
            </a:r>
          </a:p>
          <a:p>
            <a:endParaRPr lang="ru-RU" sz="44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84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CC0000"/>
                </a:solidFill>
              </a:rPr>
              <a:t>Одной из принципиально важных составляющих концепта человек, которое открылось лирическому герою Андрея Тарханова ещё в середине 70-х годов прошлого века, является </a:t>
            </a:r>
            <a:r>
              <a:rPr lang="ru-RU" b="1" i="1" dirty="0">
                <a:solidFill>
                  <a:srgbClr val="CC0000"/>
                </a:solidFill>
              </a:rPr>
              <a:t>умение  молчать</a:t>
            </a:r>
            <a:r>
              <a:rPr lang="ru-RU" dirty="0">
                <a:solidFill>
                  <a:srgbClr val="CC0000"/>
                </a:solidFill>
              </a:rPr>
              <a:t>. Именно молчанием отвечает встреченный в пути земляк на разговор «с накалом», с «горой похвал»: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00CC"/>
                </a:solidFill>
              </a:rPr>
              <a:t>И</a:t>
            </a:r>
            <a:r>
              <a:rPr lang="ru-RU" b="1" dirty="0">
                <a:solidFill>
                  <a:srgbClr val="0000CC"/>
                </a:solidFill>
              </a:rPr>
              <a:t>, как в таёжную сторожку, </a:t>
            </a:r>
          </a:p>
          <a:p>
            <a:r>
              <a:rPr lang="ru-RU" b="1" dirty="0">
                <a:solidFill>
                  <a:srgbClr val="0000CC"/>
                </a:solidFill>
              </a:rPr>
              <a:t>Ушёл земляк мой – </a:t>
            </a:r>
          </a:p>
          <a:p>
            <a:r>
              <a:rPr lang="ru-RU" b="1" dirty="0">
                <a:solidFill>
                  <a:srgbClr val="0000CC"/>
                </a:solidFill>
              </a:rPr>
              <a:t>Замолчал. </a:t>
            </a:r>
          </a:p>
          <a:p>
            <a:r>
              <a:rPr lang="ru-RU" b="1" dirty="0">
                <a:solidFill>
                  <a:srgbClr val="0000CC"/>
                </a:solidFill>
              </a:rPr>
              <a:t>И я молчу. </a:t>
            </a:r>
          </a:p>
          <a:p>
            <a:r>
              <a:rPr lang="ru-RU" b="1" dirty="0">
                <a:solidFill>
                  <a:srgbClr val="0000CC"/>
                </a:solidFill>
              </a:rPr>
              <a:t>Молчит дорога. </a:t>
            </a:r>
          </a:p>
          <a:p>
            <a:r>
              <a:rPr lang="ru-RU" b="1" dirty="0">
                <a:solidFill>
                  <a:srgbClr val="0000CC"/>
                </a:solidFill>
              </a:rPr>
              <a:t>А солнце свой берёт разбег. </a:t>
            </a:r>
          </a:p>
          <a:p>
            <a:r>
              <a:rPr lang="ru-RU" b="1" dirty="0">
                <a:solidFill>
                  <a:srgbClr val="0000CC"/>
                </a:solidFill>
              </a:rPr>
              <a:t>Вот так с молчанья понемногу </a:t>
            </a:r>
          </a:p>
          <a:p>
            <a:r>
              <a:rPr lang="ru-RU" b="1" dirty="0">
                <a:solidFill>
                  <a:srgbClr val="0000CC"/>
                </a:solidFill>
              </a:rPr>
              <a:t>Мне открывался человек.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04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C0000"/>
                </a:solidFill>
              </a:rPr>
              <a:t>Лирический герой Тарханова ценит в человеке, что, по его мнению, достойно быть предметом изображения в искусстве, прежде всего – это героическое начало. Его «великий Глазунов» из стихотворения «Герои России» (2002) не спит, тому что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00CC"/>
                </a:solidFill>
              </a:rPr>
              <a:t>Он </a:t>
            </a:r>
            <a:r>
              <a:rPr lang="ru-RU" sz="4000" b="1" dirty="0">
                <a:solidFill>
                  <a:srgbClr val="0000CC"/>
                </a:solidFill>
              </a:rPr>
              <a:t>пишет образ Человека, </a:t>
            </a:r>
          </a:p>
          <a:p>
            <a:r>
              <a:rPr lang="ru-RU" sz="4000" b="1" dirty="0">
                <a:solidFill>
                  <a:srgbClr val="0000CC"/>
                </a:solidFill>
              </a:rPr>
              <a:t>Который к подвигу готов</a:t>
            </a:r>
            <a:r>
              <a:rPr lang="ru-RU" sz="4000" b="1" dirty="0" smtClean="0">
                <a:solidFill>
                  <a:srgbClr val="0000CC"/>
                </a:solidFill>
              </a:rPr>
              <a:t>.</a:t>
            </a:r>
          </a:p>
          <a:p>
            <a:r>
              <a:rPr lang="ru-RU" dirty="0">
                <a:solidFill>
                  <a:srgbClr val="CC0000"/>
                </a:solidFill>
              </a:rPr>
              <a:t>Лирический герой горько сожалеет о том, что </a:t>
            </a:r>
            <a:r>
              <a:rPr lang="ru-RU" sz="4400" b="1" dirty="0">
                <a:solidFill>
                  <a:srgbClr val="0000CC"/>
                </a:solidFill>
              </a:rPr>
              <a:t>«их мало, нынешних героев».</a:t>
            </a:r>
          </a:p>
          <a:p>
            <a:endParaRPr lang="ru-RU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27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CC0000"/>
                </a:solidFill>
              </a:rPr>
              <a:t>В противовес героическому началу в человеке лирика Андрея Тарханова знает и другую составляющую этого концепта. В стихотворении 2012 года современный человек предстаёт как тот, который </a:t>
            </a:r>
            <a:r>
              <a:rPr lang="ru-RU" b="1" dirty="0">
                <a:solidFill>
                  <a:srgbClr val="0000CC"/>
                </a:solidFill>
              </a:rPr>
              <a:t>«от страха снова / Торопится к пещерной мгле». </a:t>
            </a:r>
            <a:r>
              <a:rPr lang="ru-RU" dirty="0">
                <a:solidFill>
                  <a:srgbClr val="CC0000"/>
                </a:solidFill>
              </a:rPr>
              <a:t> Лирический герой А. Тарханова стал свидетелем того, как этот человек стал забывать о том, что в своё время он, </a:t>
            </a:r>
            <a:r>
              <a:rPr lang="ru-RU" b="1" dirty="0">
                <a:solidFill>
                  <a:srgbClr val="0000CC"/>
                </a:solidFill>
              </a:rPr>
              <a:t>«пещерный житель»</a:t>
            </a:r>
            <a:r>
              <a:rPr lang="ru-RU" dirty="0">
                <a:solidFill>
                  <a:srgbClr val="CC0000"/>
                </a:solidFill>
              </a:rPr>
              <a:t> вышел к сияющему на Земле солнцу, к свету. А сегодня  человек решил переждать «конец света» в той же самой пещере, в которой </a:t>
            </a:r>
            <a:r>
              <a:rPr lang="ru-RU" b="1" dirty="0">
                <a:solidFill>
                  <a:srgbClr val="0000CC"/>
                </a:solidFill>
              </a:rPr>
              <a:t>«видать, далёкий предок жил</a:t>
            </a:r>
            <a:r>
              <a:rPr lang="ru-RU" b="1" dirty="0" smtClean="0">
                <a:solidFill>
                  <a:srgbClr val="0000CC"/>
                </a:solidFill>
              </a:rPr>
              <a:t>»</a:t>
            </a:r>
            <a:r>
              <a:rPr lang="ru-RU" dirty="0" smtClean="0">
                <a:solidFill>
                  <a:srgbClr val="CC0000"/>
                </a:solidFill>
              </a:rPr>
              <a:t>.</a:t>
            </a:r>
            <a:r>
              <a:rPr lang="ru-RU" dirty="0">
                <a:solidFill>
                  <a:srgbClr val="CC0000"/>
                </a:solidFill>
              </a:rPr>
              <a:t> </a:t>
            </a:r>
            <a:r>
              <a:rPr lang="ru-RU" dirty="0" smtClean="0">
                <a:solidFill>
                  <a:srgbClr val="CC0000"/>
                </a:solidFill>
              </a:rPr>
              <a:t>Осознание </a:t>
            </a:r>
            <a:r>
              <a:rPr lang="ru-RU" dirty="0">
                <a:solidFill>
                  <a:srgbClr val="CC0000"/>
                </a:solidFill>
              </a:rPr>
              <a:t>возможного одиночества, если он один останется в живых, приводит его к радостной мысли о том, что это </a:t>
            </a:r>
            <a:r>
              <a:rPr lang="ru-RU" b="1" dirty="0">
                <a:solidFill>
                  <a:srgbClr val="0000CC"/>
                </a:solidFill>
              </a:rPr>
              <a:t>«будет благодать...» </a:t>
            </a:r>
            <a:r>
              <a:rPr lang="ru-RU" dirty="0">
                <a:solidFill>
                  <a:srgbClr val="CC0000"/>
                </a:solidFill>
              </a:rPr>
              <a:t>									</a:t>
            </a:r>
          </a:p>
        </p:txBody>
      </p:sp>
    </p:spTree>
    <p:extLst>
      <p:ext uri="{BB962C8B-B14F-4D97-AF65-F5344CB8AC3E}">
        <p14:creationId xmlns:p14="http://schemas.microsoft.com/office/powerpoint/2010/main" val="410216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dirty="0"/>
              <a:t>	</a:t>
            </a:r>
            <a:endParaRPr lang="ru-RU" dirty="0" smtClean="0"/>
          </a:p>
          <a:p>
            <a:endParaRPr lang="ru-RU" sz="4000" b="1" i="1" dirty="0">
              <a:solidFill>
                <a:srgbClr val="CC0066"/>
              </a:solidFill>
            </a:endParaRPr>
          </a:p>
          <a:p>
            <a:r>
              <a:rPr lang="ru-RU" sz="4000" b="1" i="1" dirty="0" smtClean="0">
                <a:solidFill>
                  <a:srgbClr val="CC0066"/>
                </a:solidFill>
              </a:rPr>
              <a:t>Слабость</a:t>
            </a:r>
            <a:r>
              <a:rPr lang="ru-RU" sz="4000" b="1" dirty="0" smtClean="0">
                <a:solidFill>
                  <a:srgbClr val="CC0000"/>
                </a:solidFill>
              </a:rPr>
              <a:t> </a:t>
            </a:r>
            <a:r>
              <a:rPr lang="ru-RU" sz="4000" b="1" dirty="0">
                <a:solidFill>
                  <a:srgbClr val="CC0000"/>
                </a:solidFill>
              </a:rPr>
              <a:t>человека в лирике Андрея Тарханова является одним из составляющих элементов его содержания. </a:t>
            </a:r>
          </a:p>
        </p:txBody>
      </p:sp>
    </p:spTree>
    <p:extLst>
      <p:ext uri="{BB962C8B-B14F-4D97-AF65-F5344CB8AC3E}">
        <p14:creationId xmlns:p14="http://schemas.microsoft.com/office/powerpoint/2010/main" val="79983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800000"/>
                </a:solidFill>
              </a:rPr>
              <a:t>Трагично </a:t>
            </a:r>
            <a:r>
              <a:rPr lang="ru-RU" b="1" dirty="0">
                <a:solidFill>
                  <a:srgbClr val="800000"/>
                </a:solidFill>
              </a:rPr>
              <a:t>выглядит слабость человека в понимании лирического героя, как  в стихотворении 2003 года, где она трактуется как слабость для жизни вообще, поэтому вся история человека понимается как история жалкого и слабого, рабского создания:</a:t>
            </a:r>
          </a:p>
          <a:p>
            <a:r>
              <a:rPr lang="ru-RU" b="1" dirty="0">
                <a:solidFill>
                  <a:srgbClr val="800000"/>
                </a:solidFill>
              </a:rPr>
              <a:t> </a:t>
            </a:r>
            <a:r>
              <a:rPr lang="ru-RU" sz="4000" b="1" dirty="0" smtClean="0">
                <a:solidFill>
                  <a:srgbClr val="0000CC"/>
                </a:solidFill>
              </a:rPr>
              <a:t>Кажись</a:t>
            </a:r>
            <a:r>
              <a:rPr lang="ru-RU" sz="4000" b="1" dirty="0">
                <a:solidFill>
                  <a:srgbClr val="0000CC"/>
                </a:solidFill>
              </a:rPr>
              <a:t>, скорбит сама пустыня: </a:t>
            </a:r>
          </a:p>
          <a:p>
            <a:r>
              <a:rPr lang="ru-RU" sz="4000" b="1" dirty="0">
                <a:solidFill>
                  <a:srgbClr val="0000CC"/>
                </a:solidFill>
              </a:rPr>
              <a:t>Ой, человек для жизни слаб! </a:t>
            </a:r>
          </a:p>
          <a:p>
            <a:r>
              <a:rPr lang="ru-RU" sz="4000" b="1" dirty="0">
                <a:solidFill>
                  <a:srgbClr val="0000CC"/>
                </a:solidFill>
              </a:rPr>
              <a:t>С годов начальных и поныне </a:t>
            </a:r>
          </a:p>
          <a:p>
            <a:r>
              <a:rPr lang="ru-RU" sz="4000" b="1" dirty="0">
                <a:solidFill>
                  <a:srgbClr val="0000CC"/>
                </a:solidFill>
              </a:rPr>
              <a:t>Живёт в нём жалкий, подлый раб</a:t>
            </a:r>
            <a:r>
              <a:rPr lang="ru-RU" sz="4000" b="1" dirty="0" smtClean="0">
                <a:solidFill>
                  <a:srgbClr val="0000CC"/>
                </a:solidFill>
              </a:rPr>
              <a:t>...</a:t>
            </a:r>
            <a:endParaRPr lang="ru-RU" sz="4000" b="1" dirty="0">
              <a:solidFill>
                <a:srgbClr val="0000CC"/>
              </a:solidFill>
            </a:endParaRPr>
          </a:p>
          <a:p>
            <a:endParaRPr lang="ru-RU" sz="40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26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800000"/>
                </a:solidFill>
              </a:rPr>
              <a:t>Так концепт человек наполняется содержанием зависимости от природы, от её милости и прощения. Природа  оказывается выше человека. Видимо, поэтому одной из составляющих концепта человек у Тарханова является </a:t>
            </a:r>
            <a:r>
              <a:rPr lang="ru-RU" sz="3600" b="1" i="1" dirty="0">
                <a:solidFill>
                  <a:srgbClr val="CC0066"/>
                </a:solidFill>
              </a:rPr>
              <a:t>обязанность слушать и слышать природу.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C0000"/>
                </a:solidFill>
              </a:rPr>
              <a:t>Природа </a:t>
            </a:r>
            <a:r>
              <a:rPr lang="ru-RU" b="1" dirty="0">
                <a:solidFill>
                  <a:srgbClr val="CC0000"/>
                </a:solidFill>
              </a:rPr>
              <a:t>голосами птиц предупреждает человека, о нём, о человеке, «алых птиц рыдают стаи». Непонимание того, что хотели сказать лирическому герою «чёрные горные  пчёлы» приводит к тому,  что </a:t>
            </a:r>
            <a:endParaRPr lang="ru-RU" b="1" dirty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00CC"/>
                </a:solidFill>
              </a:rPr>
              <a:t>Вечером </a:t>
            </a:r>
            <a:r>
              <a:rPr lang="ru-RU" b="1" dirty="0">
                <a:solidFill>
                  <a:srgbClr val="0000CC"/>
                </a:solidFill>
              </a:rPr>
              <a:t>роща сгорела. </a:t>
            </a:r>
          </a:p>
          <a:p>
            <a:r>
              <a:rPr lang="ru-RU" b="1" dirty="0">
                <a:solidFill>
                  <a:srgbClr val="0000CC"/>
                </a:solidFill>
              </a:rPr>
              <a:t>Ночью в заливе штормило.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648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CC0000"/>
                </a:solidFill>
              </a:rPr>
              <a:t>Обращение к термину концепт даёт возможность проанализировать присутствие понятия, возможное многообразие его содержания и смысловой наполненности в художественном тексте, в корпусе текстов, в творчестве в целом и т. п. в отвлечении от конкретно-языковой формы его выражения. </a:t>
            </a:r>
          </a:p>
        </p:txBody>
      </p:sp>
    </p:spTree>
    <p:extLst>
      <p:ext uri="{BB962C8B-B14F-4D97-AF65-F5344CB8AC3E}">
        <p14:creationId xmlns:p14="http://schemas.microsoft.com/office/powerpoint/2010/main" val="220103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CC0000"/>
                </a:solidFill>
              </a:rPr>
              <a:t>Пусть без такого трагического  результата, как сгоревшая роща, но неспособность слышать предупреждений природы выступает в лирическом пространстве Андрея  Тарханова как беда, требующая бить в набат: человек не видит, как к нему спешат птицы, не слышит, как «они звонили от зари», а потому случается беда. </a:t>
            </a:r>
          </a:p>
          <a:p>
            <a:r>
              <a:rPr lang="ru-RU" b="1" dirty="0">
                <a:solidFill>
                  <a:srgbClr val="800000"/>
                </a:solidFill>
              </a:rPr>
              <a:t>Видение окружающего мира наполняет человека Андрея Тарханова пониманием, знанием судьбы этого  мира, пониманием собственного предназначения в нём:</a:t>
            </a:r>
          </a:p>
          <a:p>
            <a:r>
              <a:rPr lang="ru-RU" b="1" dirty="0">
                <a:solidFill>
                  <a:srgbClr val="0000CC"/>
                </a:solidFill>
              </a:rPr>
              <a:t> </a:t>
            </a:r>
            <a:r>
              <a:rPr lang="ru-RU" b="1" dirty="0" smtClean="0">
                <a:solidFill>
                  <a:srgbClr val="0000CC"/>
                </a:solidFill>
              </a:rPr>
              <a:t>Здесь </a:t>
            </a:r>
            <a:r>
              <a:rPr lang="ru-RU" b="1" dirty="0">
                <a:solidFill>
                  <a:srgbClr val="0000CC"/>
                </a:solidFill>
              </a:rPr>
              <a:t>изучают судьбы рек, </a:t>
            </a:r>
          </a:p>
          <a:p>
            <a:r>
              <a:rPr lang="ru-RU" b="1" dirty="0">
                <a:solidFill>
                  <a:srgbClr val="0000CC"/>
                </a:solidFill>
              </a:rPr>
              <a:t>Озёр, лесов дремучих. </a:t>
            </a:r>
          </a:p>
          <a:p>
            <a:r>
              <a:rPr lang="ru-RU" b="1" dirty="0">
                <a:solidFill>
                  <a:srgbClr val="0000CC"/>
                </a:solidFill>
              </a:rPr>
              <a:t>Твоё призванье, человек, – </a:t>
            </a:r>
          </a:p>
          <a:p>
            <a:r>
              <a:rPr lang="ru-RU" b="1" dirty="0">
                <a:solidFill>
                  <a:srgbClr val="0000CC"/>
                </a:solidFill>
              </a:rPr>
              <a:t>Дружить с землёй и тучей.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628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CC0000"/>
                </a:solidFill>
              </a:rPr>
              <a:t>«Чувство неба» для лирического героя поэта никак не ограничивается только пространственно-эстетическими интенциями. Его волнует небесное, как сакральное, божественное, но, к сожалению «томится в сомненьях о небесных делах человек</a:t>
            </a:r>
            <a:r>
              <a:rPr lang="ru-RU" dirty="0" smtClean="0">
                <a:solidFill>
                  <a:srgbClr val="CC0000"/>
                </a:solidFill>
              </a:rPr>
              <a:t>».</a:t>
            </a:r>
            <a:endParaRPr lang="ru-RU" dirty="0">
              <a:solidFill>
                <a:srgbClr val="CC0000"/>
              </a:solidFill>
            </a:endParaRPr>
          </a:p>
          <a:p>
            <a:r>
              <a:rPr lang="ru-RU" dirty="0">
                <a:solidFill>
                  <a:srgbClr val="800000"/>
                </a:solidFill>
              </a:rPr>
              <a:t>Одним из тех качеств человека, которые вызывают особое уважение лирического героя Андрея Тарханова, является способность к общению с небом, способность  улыбаться ему: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00CC"/>
                </a:solidFill>
              </a:rPr>
              <a:t>˂</a:t>
            </a:r>
            <a:r>
              <a:rPr lang="ru-RU" b="1" dirty="0">
                <a:solidFill>
                  <a:srgbClr val="0000CC"/>
                </a:solidFill>
              </a:rPr>
              <a:t>…˃ Вот идёт Человек, 			</a:t>
            </a:r>
            <a:r>
              <a:rPr lang="ru-RU" b="1" dirty="0" smtClean="0">
                <a:solidFill>
                  <a:srgbClr val="0000CC"/>
                </a:solidFill>
              </a:rPr>
              <a:t>                              Улыбается </a:t>
            </a:r>
            <a:r>
              <a:rPr lang="ru-RU" b="1" dirty="0">
                <a:solidFill>
                  <a:srgbClr val="0000CC"/>
                </a:solidFill>
              </a:rPr>
              <a:t>небу. 						</a:t>
            </a:r>
            <a:r>
              <a:rPr lang="ru-RU" b="1" dirty="0" smtClean="0">
                <a:solidFill>
                  <a:srgbClr val="0000CC"/>
                </a:solidFill>
              </a:rPr>
              <a:t>                По </a:t>
            </a:r>
            <a:r>
              <a:rPr lang="ru-RU" b="1" dirty="0">
                <a:solidFill>
                  <a:srgbClr val="0000CC"/>
                </a:solidFill>
              </a:rPr>
              <a:t>душе ему снег, 						</a:t>
            </a:r>
            <a:r>
              <a:rPr lang="ru-RU" b="1" dirty="0" smtClean="0">
                <a:solidFill>
                  <a:srgbClr val="0000CC"/>
                </a:solidFill>
              </a:rPr>
              <a:t> Сам </a:t>
            </a:r>
            <a:r>
              <a:rPr lang="ru-RU" b="1" dirty="0">
                <a:solidFill>
                  <a:srgbClr val="0000CC"/>
                </a:solidFill>
              </a:rPr>
              <a:t>стремится к рассвету…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52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rgbClr val="CC0000"/>
                </a:solidFill>
              </a:rPr>
              <a:t>Гармоничные  отношения с природой, способность слышать её и понимать настоятельно  необходимы человеку ещё и потому она может лишить его принципиально важных составляющих его сущность, к примеру,  </a:t>
            </a:r>
            <a:r>
              <a:rPr lang="ru-RU" sz="4400" b="1" i="1" dirty="0">
                <a:solidFill>
                  <a:srgbClr val="CC0066"/>
                </a:solidFill>
              </a:rPr>
              <a:t>способности плакать</a:t>
            </a:r>
            <a:r>
              <a:rPr lang="ru-RU" sz="4400" b="1" dirty="0">
                <a:solidFill>
                  <a:srgbClr val="CC0000"/>
                </a:solidFill>
              </a:rPr>
              <a:t>.</a:t>
            </a:r>
            <a:r>
              <a:rPr lang="ru-RU" sz="4400" b="1" dirty="0">
                <a:solidFill>
                  <a:srgbClr val="0000CC"/>
                </a:solidFill>
              </a:rPr>
              <a:t> 				</a:t>
            </a:r>
          </a:p>
        </p:txBody>
      </p:sp>
    </p:spTree>
    <p:extLst>
      <p:ext uri="{BB962C8B-B14F-4D97-AF65-F5344CB8AC3E}">
        <p14:creationId xmlns:p14="http://schemas.microsoft.com/office/powerpoint/2010/main" val="26227427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CC0000"/>
                </a:solidFill>
              </a:rPr>
              <a:t>Одной из основ концепта </a:t>
            </a:r>
            <a:r>
              <a:rPr lang="ru-RU" sz="6000" b="1" i="1" dirty="0">
                <a:solidFill>
                  <a:srgbClr val="CC0066"/>
                </a:solidFill>
              </a:rPr>
              <a:t>поэт</a:t>
            </a:r>
            <a:r>
              <a:rPr lang="ru-RU" sz="4800" b="1" dirty="0">
                <a:solidFill>
                  <a:srgbClr val="CC0000"/>
                </a:solidFill>
              </a:rPr>
              <a:t> в лирике Андрея Тарханова является уверенность в том, что «Поэты – свечи бытия» (</a:t>
            </a:r>
            <a:r>
              <a:rPr lang="ru-RU" sz="4800" i="1" dirty="0">
                <a:solidFill>
                  <a:srgbClr val="CC0000"/>
                </a:solidFill>
              </a:rPr>
              <a:t>стихотворение «В сиреневых ночах», 2012</a:t>
            </a:r>
            <a:r>
              <a:rPr lang="ru-RU" sz="4800" b="1" dirty="0">
                <a:solidFill>
                  <a:srgbClr val="CC0000"/>
                </a:solidFill>
              </a:rPr>
              <a:t>).</a:t>
            </a:r>
          </a:p>
          <a:p>
            <a:endParaRPr lang="ru-RU" sz="4800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6128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C0000"/>
                </a:solidFill>
              </a:rPr>
              <a:t>Или непонятность:</a:t>
            </a:r>
            <a:r>
              <a:rPr lang="ru-RU" dirty="0" smtClean="0">
                <a:solidFill>
                  <a:srgbClr val="CC0000"/>
                </a:solidFill>
              </a:rPr>
              <a:t> </a:t>
            </a:r>
            <a:r>
              <a:rPr lang="ru-RU" sz="4400" b="1" i="1" dirty="0" smtClean="0">
                <a:solidFill>
                  <a:srgbClr val="0000CC"/>
                </a:solidFill>
              </a:rPr>
              <a:t>«понять </a:t>
            </a:r>
            <a:r>
              <a:rPr lang="ru-RU" sz="4400" b="1" i="1" dirty="0">
                <a:solidFill>
                  <a:srgbClr val="0000CC"/>
                </a:solidFill>
              </a:rPr>
              <a:t>поэта невозможно».</a:t>
            </a:r>
            <a:r>
              <a:rPr lang="ru-RU" b="1" i="1" dirty="0">
                <a:solidFill>
                  <a:srgbClr val="CC0000"/>
                </a:solidFill>
              </a:rPr>
              <a:t> </a:t>
            </a:r>
            <a:r>
              <a:rPr lang="ru-RU" b="1" dirty="0">
                <a:solidFill>
                  <a:srgbClr val="CC0000"/>
                </a:solidFill>
              </a:rPr>
              <a:t>Однако непонятным для окружающих поэт выступает не всегда. Поэтому интерес вызывают, прежде всего, те периоды, моменты, когда такая особенность проявляется.  Поэт оказывается закрытым для понимания тогда, когда «порывистый и озорной», когда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rgbClr val="0000CC"/>
                </a:solidFill>
              </a:rPr>
              <a:t>Он </a:t>
            </a:r>
            <a:r>
              <a:rPr lang="ru-RU" sz="4400" b="1" dirty="0">
                <a:solidFill>
                  <a:srgbClr val="0000CC"/>
                </a:solidFill>
              </a:rPr>
              <a:t>от избытка чувств </a:t>
            </a:r>
            <a:r>
              <a:rPr lang="ru-RU" sz="4400" b="1" dirty="0" smtClean="0">
                <a:solidFill>
                  <a:srgbClr val="0000CC"/>
                </a:solidFill>
              </a:rPr>
              <a:t>хмельной.</a:t>
            </a:r>
            <a:r>
              <a:rPr lang="ru-RU" sz="4400" b="1" dirty="0">
                <a:solidFill>
                  <a:srgbClr val="0000CC"/>
                </a:solidFill>
              </a:rPr>
              <a:t> </a:t>
            </a:r>
            <a:r>
              <a:rPr lang="ru-RU" sz="4400" b="1" dirty="0" smtClean="0">
                <a:solidFill>
                  <a:srgbClr val="0000CC"/>
                </a:solidFill>
              </a:rPr>
              <a:t>Споёт </a:t>
            </a:r>
            <a:r>
              <a:rPr lang="ru-RU" sz="4400" b="1" dirty="0">
                <a:solidFill>
                  <a:srgbClr val="0000CC"/>
                </a:solidFill>
              </a:rPr>
              <a:t>мотив любимый, грёзы…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9126984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/>
              <a:t>	</a:t>
            </a:r>
            <a:r>
              <a:rPr lang="ru-RU" b="1" dirty="0">
                <a:solidFill>
                  <a:srgbClr val="800000"/>
                </a:solidFill>
              </a:rPr>
              <a:t>Концепт Лермонтов </a:t>
            </a:r>
            <a:r>
              <a:rPr lang="ru-RU" b="1" dirty="0" smtClean="0">
                <a:solidFill>
                  <a:srgbClr val="800000"/>
                </a:solidFill>
              </a:rPr>
              <a:t>строится </a:t>
            </a:r>
            <a:r>
              <a:rPr lang="ru-RU" b="1" dirty="0">
                <a:solidFill>
                  <a:srgbClr val="800000"/>
                </a:solidFill>
              </a:rPr>
              <a:t>на том, что Лермонтов для него «поэт любимый» и не просо любимый, а близкий по духу, по мировосприятию:</a:t>
            </a:r>
          </a:p>
          <a:p>
            <a:r>
              <a:rPr lang="ru-RU" b="1" dirty="0">
                <a:solidFill>
                  <a:srgbClr val="800000"/>
                </a:solidFill>
              </a:rPr>
              <a:t>    	</a:t>
            </a:r>
            <a:r>
              <a:rPr lang="ru-RU" b="1" dirty="0"/>
              <a:t>	</a:t>
            </a:r>
          </a:p>
          <a:p>
            <a:r>
              <a:rPr lang="ru-RU" sz="4000" b="1" dirty="0">
                <a:solidFill>
                  <a:srgbClr val="0000CC"/>
                </a:solidFill>
              </a:rPr>
              <a:t>Поклон Тебе, поэт любимый, 		</a:t>
            </a:r>
            <a:r>
              <a:rPr lang="ru-RU" sz="4000" b="1" dirty="0" smtClean="0">
                <a:solidFill>
                  <a:srgbClr val="0000CC"/>
                </a:solidFill>
              </a:rPr>
              <a:t>            Из </a:t>
            </a:r>
            <a:r>
              <a:rPr lang="ru-RU" sz="4000" b="1" dirty="0">
                <a:solidFill>
                  <a:srgbClr val="0000CC"/>
                </a:solidFill>
              </a:rPr>
              <a:t>далей снежных я пришёл. 		</a:t>
            </a:r>
            <a:r>
              <a:rPr lang="ru-RU" sz="4000" b="1" dirty="0" smtClean="0">
                <a:solidFill>
                  <a:srgbClr val="0000CC"/>
                </a:solidFill>
              </a:rPr>
              <a:t>               Я </a:t>
            </a:r>
            <a:r>
              <a:rPr lang="ru-RU" sz="4000" b="1" dirty="0">
                <a:solidFill>
                  <a:srgbClr val="0000CC"/>
                </a:solidFill>
              </a:rPr>
              <a:t>тоже бурею гонимый, 			</a:t>
            </a:r>
            <a:r>
              <a:rPr lang="ru-RU" sz="4000" b="1" dirty="0" smtClean="0">
                <a:solidFill>
                  <a:srgbClr val="0000CC"/>
                </a:solidFill>
              </a:rPr>
              <a:t>               Я </a:t>
            </a:r>
            <a:r>
              <a:rPr lang="ru-RU" sz="4000" b="1" dirty="0">
                <a:solidFill>
                  <a:srgbClr val="0000CC"/>
                </a:solidFill>
              </a:rPr>
              <a:t>тоже счастья не обрёл.</a:t>
            </a:r>
          </a:p>
          <a:p>
            <a:r>
              <a:rPr lang="ru-RU" b="1" dirty="0"/>
              <a:t>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68696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/>
              <a:t>	</a:t>
            </a:r>
            <a:r>
              <a:rPr lang="ru-RU" b="1" dirty="0">
                <a:solidFill>
                  <a:srgbClr val="CC0000"/>
                </a:solidFill>
              </a:rPr>
              <a:t>Одной из определяющих основ содержания концепта </a:t>
            </a:r>
            <a:r>
              <a:rPr lang="ru-RU" sz="4800" b="1" i="1" dirty="0">
                <a:solidFill>
                  <a:srgbClr val="CC0066"/>
                </a:solidFill>
              </a:rPr>
              <a:t>звезда</a:t>
            </a:r>
            <a:r>
              <a:rPr lang="ru-RU" b="1" dirty="0">
                <a:solidFill>
                  <a:srgbClr val="CC0000"/>
                </a:solidFill>
              </a:rPr>
              <a:t> в лирике Андрея Тарханова является её одушевлённость. Поведение звезды напоминает поведение живого человека или любого другого живого существа:</a:t>
            </a:r>
          </a:p>
          <a:p>
            <a:endParaRPr lang="ru-RU" sz="4000" b="1" dirty="0" smtClean="0">
              <a:solidFill>
                <a:srgbClr val="0000CC"/>
              </a:solidFill>
            </a:endParaRPr>
          </a:p>
          <a:p>
            <a:r>
              <a:rPr lang="ru-RU" sz="4000" b="1" dirty="0" smtClean="0">
                <a:solidFill>
                  <a:srgbClr val="0000CC"/>
                </a:solidFill>
              </a:rPr>
              <a:t>Звезда-одиночка </a:t>
            </a:r>
            <a:r>
              <a:rPr lang="ru-RU" sz="4000" b="1" dirty="0">
                <a:solidFill>
                  <a:srgbClr val="0000CC"/>
                </a:solidFill>
              </a:rPr>
              <a:t>по небу </a:t>
            </a:r>
            <a:r>
              <a:rPr lang="ru-RU" sz="4000" b="1" dirty="0" err="1">
                <a:solidFill>
                  <a:srgbClr val="0000CC"/>
                </a:solidFill>
              </a:rPr>
              <a:t>сторожко</a:t>
            </a:r>
            <a:r>
              <a:rPr lang="ru-RU" sz="4000" b="1" dirty="0">
                <a:solidFill>
                  <a:srgbClr val="0000CC"/>
                </a:solidFill>
              </a:rPr>
              <a:t> 	</a:t>
            </a:r>
            <a:r>
              <a:rPr lang="ru-RU" sz="4000" b="1" dirty="0" smtClean="0">
                <a:solidFill>
                  <a:srgbClr val="0000CC"/>
                </a:solidFill>
              </a:rPr>
              <a:t>Крадётся</a:t>
            </a:r>
            <a:r>
              <a:rPr lang="ru-RU" sz="4000" b="1" dirty="0">
                <a:solidFill>
                  <a:srgbClr val="0000CC"/>
                </a:solidFill>
              </a:rPr>
              <a:t>, кого-то </a:t>
            </a:r>
            <a:r>
              <a:rPr lang="ru-RU" sz="4000" b="1" dirty="0" smtClean="0">
                <a:solidFill>
                  <a:srgbClr val="0000CC"/>
                </a:solidFill>
              </a:rPr>
              <a:t>боясь…</a:t>
            </a:r>
            <a:r>
              <a:rPr lang="ru-RU" sz="4000" b="1" dirty="0">
                <a:solidFill>
                  <a:srgbClr val="0000CC"/>
                </a:solidFill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31016435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CC0000"/>
                </a:solidFill>
              </a:rPr>
              <a:t>Будучи сама живой, звезда даёт жизнь всему миру. Содержанием концепта звезда оказывается видение её и живой, и дающей жизнь, видение её тем, чем можно жить. А сама звезда при этом может выступать в самых разных обликах и проявлениях.								</a:t>
            </a:r>
          </a:p>
        </p:txBody>
      </p:sp>
    </p:spTree>
    <p:extLst>
      <p:ext uri="{BB962C8B-B14F-4D97-AF65-F5344CB8AC3E}">
        <p14:creationId xmlns:p14="http://schemas.microsoft.com/office/powerpoint/2010/main" val="8734238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b="1" dirty="0">
                <a:solidFill>
                  <a:srgbClr val="CC0000"/>
                </a:solidFill>
              </a:rPr>
              <a:t>Концептуальное понимание, отношение к звезде имеет у поэта этническую основу:</a:t>
            </a:r>
          </a:p>
          <a:p>
            <a:r>
              <a:rPr lang="ru-RU" sz="4000" b="1" dirty="0">
                <a:solidFill>
                  <a:srgbClr val="0000CC"/>
                </a:solidFill>
              </a:rPr>
              <a:t>Манси народ вечерний, 			 </a:t>
            </a:r>
            <a:r>
              <a:rPr lang="ru-RU" sz="4000" b="1" dirty="0" smtClean="0">
                <a:solidFill>
                  <a:srgbClr val="0000CC"/>
                </a:solidFill>
              </a:rPr>
              <a:t>            К </a:t>
            </a:r>
            <a:r>
              <a:rPr lang="ru-RU" sz="4000" b="1" dirty="0">
                <a:solidFill>
                  <a:srgbClr val="0000CC"/>
                </a:solidFill>
              </a:rPr>
              <a:t>лесному привык он шуму. 	 </a:t>
            </a:r>
            <a:r>
              <a:rPr lang="ru-RU" sz="4000" b="1" dirty="0" smtClean="0">
                <a:solidFill>
                  <a:srgbClr val="0000CC"/>
                </a:solidFill>
              </a:rPr>
              <a:t>               Манси </a:t>
            </a:r>
            <a:r>
              <a:rPr lang="ru-RU" sz="4000" b="1" dirty="0">
                <a:solidFill>
                  <a:srgbClr val="0000CC"/>
                </a:solidFill>
              </a:rPr>
              <a:t>— народ вечерний, 			</a:t>
            </a:r>
            <a:r>
              <a:rPr lang="ru-RU" sz="4000" b="1" dirty="0" smtClean="0">
                <a:solidFill>
                  <a:srgbClr val="0000CC"/>
                </a:solidFill>
              </a:rPr>
              <a:t>          О </a:t>
            </a:r>
            <a:r>
              <a:rPr lang="ru-RU" sz="4000" b="1" dirty="0">
                <a:solidFill>
                  <a:srgbClr val="0000CC"/>
                </a:solidFill>
              </a:rPr>
              <a:t>звёздах думает думу…</a:t>
            </a:r>
          </a:p>
        </p:txBody>
      </p:sp>
    </p:spTree>
    <p:extLst>
      <p:ext uri="{BB962C8B-B14F-4D97-AF65-F5344CB8AC3E}">
        <p14:creationId xmlns:p14="http://schemas.microsoft.com/office/powerpoint/2010/main" val="30140732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/>
              <a:t>	</a:t>
            </a:r>
            <a:r>
              <a:rPr lang="ru-RU" sz="3600" b="1" dirty="0">
                <a:solidFill>
                  <a:srgbClr val="990033"/>
                </a:solidFill>
              </a:rPr>
              <a:t>Концепт </a:t>
            </a:r>
            <a:r>
              <a:rPr lang="ru-RU" sz="4400" b="1" i="1" dirty="0">
                <a:solidFill>
                  <a:srgbClr val="CC0066"/>
                </a:solidFill>
              </a:rPr>
              <a:t>парус (паруса)</a:t>
            </a:r>
            <a:r>
              <a:rPr lang="ru-RU" sz="3600" b="1" dirty="0">
                <a:solidFill>
                  <a:srgbClr val="990033"/>
                </a:solidFill>
              </a:rPr>
              <a:t> в лирике Андрея Тарханова необходимо трактовать, как развитие концепта Лермонтов. В </a:t>
            </a:r>
            <a:r>
              <a:rPr lang="ru-RU" sz="3600" b="1" dirty="0" err="1" smtClean="0">
                <a:solidFill>
                  <a:srgbClr val="990033"/>
                </a:solidFill>
              </a:rPr>
              <a:t>ст-ии</a:t>
            </a:r>
            <a:r>
              <a:rPr lang="ru-RU" sz="3600" b="1" dirty="0" smtClean="0">
                <a:solidFill>
                  <a:srgbClr val="990033"/>
                </a:solidFill>
              </a:rPr>
              <a:t> </a:t>
            </a:r>
            <a:r>
              <a:rPr lang="ru-RU" sz="3600" b="1" dirty="0">
                <a:solidFill>
                  <a:srgbClr val="990033"/>
                </a:solidFill>
              </a:rPr>
              <a:t>«Залётный ветер</a:t>
            </a:r>
            <a:r>
              <a:rPr lang="ru-RU" sz="3600" b="1" dirty="0" smtClean="0">
                <a:solidFill>
                  <a:srgbClr val="990033"/>
                </a:solidFill>
              </a:rPr>
              <a:t>» </a:t>
            </a:r>
            <a:r>
              <a:rPr lang="ru-RU" sz="3600" b="1" dirty="0">
                <a:solidFill>
                  <a:srgbClr val="990033"/>
                </a:solidFill>
              </a:rPr>
              <a:t>одинокий парус, по словам его героя, поэта Михаила Лермонтова, это то, что необходимо спасти, спасти для его Родины, России:</a:t>
            </a:r>
          </a:p>
          <a:p>
            <a:r>
              <a:rPr lang="ru-RU" sz="4000" b="1" dirty="0">
                <a:solidFill>
                  <a:srgbClr val="0000CC"/>
                </a:solidFill>
              </a:rPr>
              <a:t>˂…˃ Ну, прощай, во-он парус одинокий... 					</a:t>
            </a:r>
            <a:r>
              <a:rPr lang="ru-RU" sz="4000" b="1" dirty="0" smtClean="0">
                <a:solidFill>
                  <a:srgbClr val="0000CC"/>
                </a:solidFill>
              </a:rPr>
              <a:t>                      Для </a:t>
            </a:r>
            <a:r>
              <a:rPr lang="ru-RU" sz="4000" b="1" dirty="0">
                <a:solidFill>
                  <a:srgbClr val="0000CC"/>
                </a:solidFill>
              </a:rPr>
              <a:t>России я его спасу.</a:t>
            </a:r>
          </a:p>
          <a:p>
            <a:endParaRPr lang="ru-RU" sz="3600" b="1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796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CC0000"/>
                </a:solidFill>
              </a:rPr>
              <a:t>Специфика художественного текста как объекта анализа предполагает проведение чёткой грани между концептом и понятием. Обосновано это может быть тем, что «в отличие от понятий концепты не только мыслятся, они переживаются. Они предмет эмоций, симпатий и антипатий, а иногда и столкновений» (</a:t>
            </a:r>
            <a:r>
              <a:rPr lang="ru-RU" sz="4000" i="1" dirty="0">
                <a:solidFill>
                  <a:srgbClr val="CC0000"/>
                </a:solidFill>
              </a:rPr>
              <a:t>Ю. С</a:t>
            </a:r>
            <a:r>
              <a:rPr lang="ru-RU" sz="4000" i="1" dirty="0" smtClean="0">
                <a:solidFill>
                  <a:srgbClr val="CC0000"/>
                </a:solidFill>
              </a:rPr>
              <a:t>. Степанов</a:t>
            </a:r>
            <a:r>
              <a:rPr lang="ru-RU" sz="4000" b="1" dirty="0">
                <a:solidFill>
                  <a:srgbClr val="CC0000"/>
                </a:solidFill>
              </a:rPr>
              <a:t>).</a:t>
            </a:r>
          </a:p>
          <a:p>
            <a:endParaRPr lang="ru-RU" sz="4000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95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C0000"/>
                </a:solidFill>
              </a:rPr>
              <a:t>Одним из определяющих компонентов содержания концепта парус у Андрея Тарханова является </a:t>
            </a:r>
            <a:r>
              <a:rPr lang="ru-RU" sz="4400" b="1" i="1" dirty="0">
                <a:solidFill>
                  <a:srgbClr val="CC0066"/>
                </a:solidFill>
              </a:rPr>
              <a:t>песня</a:t>
            </a:r>
            <a:r>
              <a:rPr lang="ru-RU" b="1" dirty="0">
                <a:solidFill>
                  <a:srgbClr val="CC0000"/>
                </a:solidFill>
              </a:rPr>
              <a:t>. Они соединились ещё в детском </a:t>
            </a:r>
            <a:r>
              <a:rPr lang="ru-RU" b="1" dirty="0" smtClean="0">
                <a:solidFill>
                  <a:srgbClr val="CC0000"/>
                </a:solidFill>
              </a:rPr>
              <a:t>сознании.</a:t>
            </a:r>
          </a:p>
          <a:p>
            <a:r>
              <a:rPr lang="ru-RU" b="1" dirty="0" smtClean="0">
                <a:solidFill>
                  <a:srgbClr val="CC0000"/>
                </a:solidFill>
              </a:rPr>
              <a:t>Парус </a:t>
            </a:r>
            <a:r>
              <a:rPr lang="ru-RU" b="1" dirty="0">
                <a:solidFill>
                  <a:srgbClr val="CC0000"/>
                </a:solidFill>
              </a:rPr>
              <a:t>сближается по содержанию с </a:t>
            </a:r>
            <a:r>
              <a:rPr lang="ru-RU" sz="4400" b="1" i="1" dirty="0">
                <a:solidFill>
                  <a:srgbClr val="CC0066"/>
                </a:solidFill>
              </a:rPr>
              <a:t>птицей</a:t>
            </a:r>
            <a:r>
              <a:rPr lang="ru-RU" b="1" dirty="0">
                <a:solidFill>
                  <a:srgbClr val="CC0000"/>
                </a:solidFill>
              </a:rPr>
              <a:t>: </a:t>
            </a:r>
          </a:p>
          <a:p>
            <a:r>
              <a:rPr lang="ru-RU" sz="4000" b="1" dirty="0">
                <a:solidFill>
                  <a:srgbClr val="0000CC"/>
                </a:solidFill>
              </a:rPr>
              <a:t>˂…˃ Белый парус над лодкой – 					</a:t>
            </a:r>
            <a:r>
              <a:rPr lang="ru-RU" sz="4000" b="1" dirty="0" smtClean="0">
                <a:solidFill>
                  <a:srgbClr val="0000CC"/>
                </a:solidFill>
              </a:rPr>
              <a:t>как </a:t>
            </a:r>
            <a:r>
              <a:rPr lang="ru-RU" sz="4000" b="1" dirty="0">
                <a:solidFill>
                  <a:srgbClr val="0000CC"/>
                </a:solidFill>
              </a:rPr>
              <a:t>птица, 					Распахнувшая крылья свои…</a:t>
            </a:r>
          </a:p>
          <a:p>
            <a:endParaRPr lang="ru-RU" sz="40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506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C0000"/>
                </a:solidFill>
              </a:rPr>
              <a:t>Концепт </a:t>
            </a:r>
            <a:r>
              <a:rPr lang="ru-RU" sz="4400" b="1" i="1" dirty="0">
                <a:solidFill>
                  <a:srgbClr val="CC0066"/>
                </a:solidFill>
              </a:rPr>
              <a:t>язычник (язычество)</a:t>
            </a:r>
            <a:r>
              <a:rPr lang="ru-RU" b="1" dirty="0">
                <a:solidFill>
                  <a:srgbClr val="CC0000"/>
                </a:solidFill>
              </a:rPr>
              <a:t> присутствует в размышлениях Андрея Тарханова: </a:t>
            </a:r>
            <a:r>
              <a:rPr lang="ru-RU" sz="4000" b="1" dirty="0">
                <a:solidFill>
                  <a:srgbClr val="0000CC"/>
                </a:solidFill>
              </a:rPr>
              <a:t>«Язычество у народов ханты и манси, – смею предполагать, что и у других северных народов и племён, – не религия, а душевное состояние человека, его одухотворённое, родственное отношение к природе». </a:t>
            </a:r>
          </a:p>
          <a:p>
            <a:r>
              <a:rPr lang="ru-RU" sz="4000" b="1" dirty="0">
                <a:solidFill>
                  <a:srgbClr val="0000CC"/>
                </a:solidFill>
              </a:rPr>
              <a:t>				</a:t>
            </a:r>
            <a:r>
              <a:rPr lang="ru-RU" b="1" dirty="0">
                <a:solidFill>
                  <a:srgbClr val="CC0000"/>
                </a:solidFill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9825426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r>
              <a:rPr lang="ru-RU" dirty="0"/>
              <a:t>	</a:t>
            </a:r>
            <a:r>
              <a:rPr lang="ru-RU" sz="3600" b="1" dirty="0" smtClean="0">
                <a:solidFill>
                  <a:srgbClr val="CC0066"/>
                </a:solidFill>
              </a:rPr>
              <a:t>Бытование </a:t>
            </a:r>
            <a:r>
              <a:rPr lang="ru-RU" sz="3600" b="1" dirty="0">
                <a:solidFill>
                  <a:srgbClr val="CC0066"/>
                </a:solidFill>
              </a:rPr>
              <a:t>концепта язычник (язычество) в лирике Андрея Тарханова интересно, прежде всего, тем, что языческие боги для него – это нравственные существа и в каждом из них выступает, исключая все иные, некое свойство духа или души, которое тем самым превышает обыкновенную человеческую меру. И поэтому ими можно пользоваться как символами нравственных понятий. 							</a:t>
            </a:r>
          </a:p>
        </p:txBody>
      </p:sp>
    </p:spTree>
    <p:extLst>
      <p:ext uri="{BB962C8B-B14F-4D97-AF65-F5344CB8AC3E}">
        <p14:creationId xmlns:p14="http://schemas.microsoft.com/office/powerpoint/2010/main" val="150929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Понимание язычника и язычества у Тарханова основано на том, какая мифология лежит в основе миросозерцания, а значит, и художественного творчества обских </a:t>
            </a:r>
            <a:r>
              <a:rPr lang="ru-RU" dirty="0" err="1"/>
              <a:t>угров</a:t>
            </a:r>
            <a:r>
              <a:rPr lang="ru-RU" dirty="0"/>
              <a:t>, в частности народа манси.	Сознание язычника не может обойтись без предметов поклонения – идолов. У поэта есть своё понимание такому поклонению: «… Да, были шаманы. Было поклонение идолам – воображаемым охранителям домашнего очага, символическим силам, дающим удачу на промысловых тропах. Такое наивно-деловое взаимоотношение напоминает детскую игру – только уже взрослого человека – со стихиями Природы».</a:t>
            </a:r>
          </a:p>
        </p:txBody>
      </p:sp>
    </p:spTree>
    <p:extLst>
      <p:ext uri="{BB962C8B-B14F-4D97-AF65-F5344CB8AC3E}">
        <p14:creationId xmlns:p14="http://schemas.microsoft.com/office/powerpoint/2010/main" val="40835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 стихах, которые можно отнести к раннему периоду творчества, лирический герой Андрея Тарханова словно бы опасается называть себя язычником и больше сравнивает своё положение, свою реакцию на явления окружающего мира с тем, в каком положении «прежде» был язычник, поэтому признаётся: </a:t>
            </a:r>
          </a:p>
          <a:p>
            <a:endParaRPr lang="ru-RU" dirty="0"/>
          </a:p>
          <a:p>
            <a:r>
              <a:rPr lang="ru-RU" dirty="0"/>
              <a:t>˂…˃ И когда загремит, загрохочет 					Небосвод от метаний огня – 				</a:t>
            </a:r>
            <a:r>
              <a:rPr lang="ru-RU" dirty="0" smtClean="0"/>
              <a:t>              Гром</a:t>
            </a:r>
            <a:r>
              <a:rPr lang="ru-RU" dirty="0"/>
              <a:t>, как прежде язычника, 			</a:t>
            </a:r>
            <a:r>
              <a:rPr lang="ru-RU"/>
              <a:t>	</a:t>
            </a:r>
            <a:r>
              <a:rPr lang="ru-RU" smtClean="0"/>
              <a:t>               Хочет </a:t>
            </a:r>
            <a:r>
              <a:rPr lang="ru-RU" dirty="0"/>
              <a:t>										На колени поставить меня. </a:t>
            </a:r>
          </a:p>
          <a:p>
            <a:r>
              <a:rPr lang="ru-RU" dirty="0"/>
              <a:t>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200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Концептуально язычник предстаёт здесь ещё в качестве ушедшей культуры верований и поклонений силам природы, культуры, которая не ушла окончательно, которая просыпается в лирическом герое, несмотря на то, что она, вроде бы, была прежде:</a:t>
            </a:r>
          </a:p>
          <a:p>
            <a:r>
              <a:rPr lang="ru-RU" dirty="0"/>
              <a:t>Руки ослабевают от дрожи, 							В них проснулись инстинкты веков. 					И тревожит, тревожит, тревожит 						Сила грозно гудящих стволов. 						Я похож на пришельца из сказки: 					Связан страхом, как путами, я. 						Но мой нынешний разум бунтарский 						На дорогу выводит меня…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034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Концепт язычник наполняется содержанием «инстинкты веков», а человек, в котором они просыпаются благодаря грому, начинает напоминать сам себе пришельца «из сказки». Ещё одной составляющей концепта язычник в данном случае выступает зависимость человека от страха, побеждаемая его бунтарским разумом.						</a:t>
            </a:r>
          </a:p>
        </p:txBody>
      </p:sp>
    </p:spTree>
    <p:extLst>
      <p:ext uri="{BB962C8B-B14F-4D97-AF65-F5344CB8AC3E}">
        <p14:creationId xmlns:p14="http://schemas.microsoft.com/office/powerpoint/2010/main" val="4822087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Проходит определённый период, и лирический герой уже не просто признаётся, а и гордится своим языческим мировосприятием: «Язычник я – седой и грешный</a:t>
            </a:r>
            <a:r>
              <a:rPr lang="ru-RU" dirty="0" smtClean="0"/>
              <a:t>…» </a:t>
            </a:r>
            <a:r>
              <a:rPr lang="ru-RU" dirty="0"/>
              <a:t>(«Я жил тобой, звезда восхода…»). Такое определение своего мировоззрения открывает возможность просить утешения у леса, называя его своим другом, позволяет вести свою «детскую» поэтическую игру «со стихиями Природы». Это мировоззрение, которое постоянно стремится понять язык окружающего мира, как одушевлённых, так и неодушевлённых его элементов, понять для того, чтобы ответить на главный вопрос бытия человека: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44764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Уходит в ночь вечерняя заря. 						Ко мне спешат от горизонта тени. 						Зачем пришёл на праздник жизни я 					Печальным, словно этот день осенний?</a:t>
            </a:r>
          </a:p>
          <a:p>
            <a:r>
              <a:rPr lang="ru-RU" dirty="0"/>
              <a:t>Я с детства был во власти синевы, 						И облаков, и перекатов грома. 					Понять старался разговор травы 						И лиственниц языческих у дома… 					«Уходит в ночь вечерняя заря…»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34151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	В содержание концепта язычник, таким образом, входит близость к природным явлениям, к природной сущности: в городе практически невозможно увидеть то, как «спешат от горизонта тени», ощущать себя «во власти синевы», «и облаков, и перекатов грома», пытаться понять «разговор травы» и языческих лиственниц. 								Только в языческом сознании может родиться мысль о том, что камень, которому «память ему подарили века» [ХМ, 6] (стихотворение «Сны камня»), может видеть сны, и в нём может, пусть на миг, просыпаться душа. Близкое к природе языческое сознание обладает способностью понимать то, какова роль, данная природой даже неодушевлённому её явлению: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6825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b="1" dirty="0">
                <a:solidFill>
                  <a:srgbClr val="CC0000"/>
                </a:solidFill>
              </a:rPr>
              <a:t>Современное понимание концепта может быть связано с определением его в качестве особой текстовой категории, которую можно обозначить как слово-имя: </a:t>
            </a:r>
            <a:r>
              <a:rPr lang="ru-RU" sz="4800" b="1" dirty="0">
                <a:solidFill>
                  <a:srgbClr val="990033"/>
                </a:solidFill>
              </a:rPr>
              <a:t>«Имя концепта – это главным образом слово, а в случае многозначности последнего – один из лексико-семантических вариантов</a:t>
            </a:r>
            <a:r>
              <a:rPr lang="ru-RU" sz="4800" b="1" dirty="0" smtClean="0">
                <a:solidFill>
                  <a:srgbClr val="990033"/>
                </a:solidFill>
              </a:rPr>
              <a:t>» </a:t>
            </a:r>
            <a:r>
              <a:rPr lang="ru-RU" sz="4800" dirty="0" smtClean="0">
                <a:solidFill>
                  <a:srgbClr val="800000"/>
                </a:solidFill>
              </a:rPr>
              <a:t>(</a:t>
            </a:r>
            <a:r>
              <a:rPr lang="ru-RU" sz="4800" i="1" dirty="0">
                <a:solidFill>
                  <a:srgbClr val="800000"/>
                </a:solidFill>
              </a:rPr>
              <a:t>Алефиренко Н. Ф.</a:t>
            </a:r>
            <a:r>
              <a:rPr lang="ru-RU" sz="4800" i="1" dirty="0" smtClean="0">
                <a:solidFill>
                  <a:srgbClr val="800000"/>
                </a:solidFill>
              </a:rPr>
              <a:t>)</a:t>
            </a:r>
            <a:r>
              <a:rPr lang="ru-RU" sz="4800" dirty="0" smtClean="0">
                <a:solidFill>
                  <a:srgbClr val="990033"/>
                </a:solidFill>
              </a:rPr>
              <a:t>.</a:t>
            </a:r>
            <a:endParaRPr lang="ru-RU" sz="48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54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˂…˃ Природа дала ему странную роль: 						Когда на Земле – и страданья, и боль, 					Когда полыхают пожары войны, – 						То видятся камню багровые сны. 						Ой, редко случаются мирные дни! 						Угрюмому камню приносят они 					Счастливые светло-зелёные сны…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16205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Именно в такой момент и «просыпается в камне душа», другое дело, что увидеть, почувствовать и это пробуждение, и то, как «вселяются в трещины слёзы и страх», способен человек, для которого характерно языческое мировосприятие, языческое зрение. Эти зрение и мировосприятие рождают знание о том, что такое «тропа язычника», которая пролегает «среди озёр и мудрых кедров», которая напоена «молоком луны». Лирический герой, получивший эту тропу в наследство, вопреки всем испытаниям, выпавшим на его долю, сохранил способность видеть эту тропу, понимать её значение для человека: </a:t>
            </a:r>
          </a:p>
        </p:txBody>
      </p:sp>
    </p:spTree>
    <p:extLst>
      <p:ext uri="{BB962C8B-B14F-4D97-AF65-F5344CB8AC3E}">
        <p14:creationId xmlns:p14="http://schemas.microsoft.com/office/powerpoint/2010/main" val="18213878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˂…˃ Но, будто в сказке, и трава 					                   Тяжёлый камень поднимает.						             Тропа язычника едва 							         Видна, 									                    Но ведь жива, жива 							                          И смело силу набирает.</a:t>
            </a:r>
          </a:p>
          <a:p>
            <a:r>
              <a:rPr lang="ru-RU" dirty="0"/>
              <a:t>Она зовёт меня. Иду. 								В любви я был и есть язычник 							И лес весёлый вновь со мной, 						Мы с ним идём тропой одной. 						«Тропа язычника»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0535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И снова неодушевлённое явление предстаёт в качестве живого, набирающего силу явления, зовущего человека, дающего ощущение, что с лесом он идёт одной тропой.	Хотя иногда в лирическом пространстве Андрея Тарханова возникает </a:t>
            </a:r>
            <a:r>
              <a:rPr lang="ru-RU" dirty="0" err="1"/>
              <a:t>ви́дение</a:t>
            </a:r>
            <a:r>
              <a:rPr lang="ru-RU" dirty="0"/>
              <a:t> того, что эти самые идолы остались где-то далеко в прошлом: </a:t>
            </a:r>
          </a:p>
          <a:p>
            <a:endParaRPr lang="ru-RU" dirty="0"/>
          </a:p>
          <a:p>
            <a:r>
              <a:rPr lang="ru-RU" dirty="0"/>
              <a:t>˂…˃ Там остались идолы, и сказки, 						И олень задумчивый в бору. 							Там берестяным весёлым маскам 						Больше не смеяться на пиру.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4497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Оставленный идол не может не реагировать на то, что произошло в окружающем его пространстве – он «поседел от горя», и его горе связано с тем, что он может существовать только рядом с человеком, который ощущает себя как язычника:</a:t>
            </a:r>
          </a:p>
          <a:p>
            <a:r>
              <a:rPr lang="ru-RU" dirty="0"/>
              <a:t>	Чёрный идол поседел от горя: 								На сто вёрст в округе – ни души. 								По чужой беспрекословной воле 								Вы, мои язычники, ушли. 									«Паруса снимает с лодок осень…»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9233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И тогда осень видится в стихотворении не просто обозначением времени года, а знаком заката культуры, уклада жизни и нравственности народа. Одними из самых последовательных защитников и хранителей традиционных верования оказываются шаманы – неизменно деятельные герои культуры народов Севера. В стихотворении «</a:t>
            </a:r>
            <a:r>
              <a:rPr lang="ru-RU" dirty="0" err="1"/>
              <a:t>Се́нгеп</a:t>
            </a:r>
            <a:r>
              <a:rPr lang="ru-RU" dirty="0"/>
              <a:t>» (2008) такой шаман – «дух ночной», имея свой «остров именной», приплывает к нему после того, как четыре дня  уходил от погони. Его особая заслуга его в том, что </a:t>
            </a:r>
          </a:p>
          <a:p>
            <a:r>
              <a:rPr lang="ru-RU" dirty="0"/>
              <a:t>Он обхитрил врагов 							Языческих богов…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733997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Он пришёл в то пространство, куда не смогут пройти кони «по зыби мхов». В этом пространстве он построил чум-жильё, в которое</a:t>
            </a:r>
          </a:p>
          <a:p>
            <a:r>
              <a:rPr lang="ru-RU" dirty="0"/>
              <a:t>Принёс из лодки свёрток – 						Сокровище своё. 									В материи зелёной, – 							Настал священный миг! – 							Был Идол-Дух спасённый, – 							Явил свой строгий лик. </a:t>
            </a:r>
          </a:p>
        </p:txBody>
      </p:sp>
    </p:spTree>
    <p:extLst>
      <p:ext uri="{BB962C8B-B14F-4D97-AF65-F5344CB8AC3E}">
        <p14:creationId xmlns:p14="http://schemas.microsoft.com/office/powerpoint/2010/main" val="39445690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	Настоящая ценность идола спасённого не строгости лика и темноте глаз, а в том, что он, по глубокому убеждению лирического героя, «глядит и знает, Где тайна и беда». Более того:</a:t>
            </a:r>
          </a:p>
          <a:p>
            <a:r>
              <a:rPr lang="ru-RU" dirty="0"/>
              <a:t>Хотя он деревянный, 								Но словно бы живой: 								По телу изваянья, 								Как некое страданье, – 							Проходит дрожь порой...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2358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	Для человека, который помнит ту культуру, которая для многих осталась где-то в далёком и «диком» прошлом, деревянный идол выглядит «словно бы живой», знающий, что такое дрожь волненья. Во имя этого идола, с верой в его силу шаман готов бороться за спасение горящих лесов, готов страдать за них и за свою веру, как за единение с природой, а потому:</a:t>
            </a:r>
          </a:p>
          <a:p>
            <a:r>
              <a:rPr lang="ru-RU" dirty="0"/>
              <a:t> И все его страданья 								Лес примет, как свои.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47949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	Языческое сознание, в представлении лирического героя А. Тарханова, отличается тем, что оно способно чувствовать власть окружающего мира над ним и готово этой власти повиноваться.</a:t>
            </a:r>
          </a:p>
          <a:p>
            <a:r>
              <a:rPr lang="ru-RU" dirty="0"/>
              <a:t>Деревья зовут меня властно. 							Но чем же обязан я им?! 							Какие волненья и страсти 						Познаю у них, нелюдим?</a:t>
            </a:r>
          </a:p>
          <a:p>
            <a:r>
              <a:rPr lang="ru-RU" dirty="0"/>
              <a:t>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0983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CC0000"/>
                </a:solidFill>
              </a:rPr>
              <a:t>В случае с концептом лексико-семантические варианты слова возникают не только в связи с многозначностью. Даже однозначные слова, включённые в художественный текст, способны расширять свою семантику за счёт фонового текстового знания, за счёт культурной коннотации, связанной с контекстом или предтекстами. </a:t>
            </a:r>
          </a:p>
        </p:txBody>
      </p:sp>
    </p:spTree>
    <p:extLst>
      <p:ext uri="{BB962C8B-B14F-4D97-AF65-F5344CB8AC3E}">
        <p14:creationId xmlns:p14="http://schemas.microsoft.com/office/powerpoint/2010/main" val="375490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Нелюдимость также может пониматься в качестве отличительной черты языческого сознания, и она компенсируется, возмещает недостаток общения с людьми тем, что язычник способен ощущать себя равным тому, что окружает его в природе:</a:t>
            </a:r>
          </a:p>
          <a:p>
            <a:endParaRPr lang="ru-RU" dirty="0"/>
          </a:p>
          <a:p>
            <a:r>
              <a:rPr lang="ru-RU" dirty="0"/>
              <a:t>Но разумом, ставшим печальным 						Под этим багряным дождём, 							Я вдруг ощутил себя равным 						С хвоинкой, с листом, с журавлём…</a:t>
            </a:r>
          </a:p>
          <a:p>
            <a:r>
              <a:rPr lang="ru-RU" dirty="0"/>
              <a:t>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9549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Именно поэтому так впечатляюще выразительно, зримо выглядит его вопрос, который кружится в одном пространстве «с листами»:</a:t>
            </a:r>
          </a:p>
          <a:p>
            <a:endParaRPr lang="ru-RU" dirty="0"/>
          </a:p>
          <a:p>
            <a:r>
              <a:rPr lang="ru-RU" dirty="0"/>
              <a:t>И кружится вместе с листами 						Язычника детский вопрос: 							Во-он тучи сшибаются лбами –						Но нету ни молний, ни гроз?</a:t>
            </a:r>
          </a:p>
          <a:p>
            <a:r>
              <a:rPr lang="ru-RU" dirty="0"/>
              <a:t>Какие же силы Вселенной 							Куда-то мой гром увели, 								Скажи мне, осинник осенний, 						Скажите вы мне, журавли?.. 							«Деревья зовут меня властно…» 1986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232206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Своё, в чём-то традиционное, а чаще всего оригинальное получает концепт кедр в лирике Андрея Тарханова. Лирический герой его с любовью относится к деревьям вообще, однако особо выделяет кедр: упоминает его первым среди тех деревьев, которые называет своими, неизменно награждает его определением «священный»: </a:t>
            </a:r>
          </a:p>
          <a:p>
            <a:r>
              <a:rPr lang="ru-RU" dirty="0"/>
              <a:t>Люблю деревья – 											стан живых. 								Мне ветки машут издалёка. 								Я на вершинах ветровых 								Давно читаю знаки рока. 								У кедра замедляю шаг – 								Он для меня всегда священный, 								Его добрейшая душа 									Имеет импульс озаренья</a:t>
            </a:r>
            <a:r>
              <a:rPr lang="ru-RU" dirty="0" smtClean="0"/>
              <a:t>.</a:t>
            </a:r>
            <a:r>
              <a:rPr lang="ru-RU" dirty="0"/>
              <a:t>								 «Мои деревья»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07721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Содержание этого концепта основывается на представлении, согласно которому, кедр принадлежит не только растительному, но и животному миру, скорее всего, к человеческому. Ведь он обладает «добрейшей душой», «имеет импульс озаренья». В стихотворении «Старинный тракт» (1998), воспроизводящем то, как в этих краях «шёл торговый», «шумливый и опасный тракт», невольным свидетелем происходившего выступает кедровник:</a:t>
            </a:r>
          </a:p>
          <a:p>
            <a:endParaRPr lang="ru-RU" dirty="0"/>
          </a:p>
          <a:p>
            <a:r>
              <a:rPr lang="ru-RU" dirty="0"/>
              <a:t>˂…˃ И слышал этот лес кедровый 							Лихие песни, свист и мат.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75779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 лирическом пространстве Андрея Тархова можно наблюдать то, как ели «закачались важно», и «плечами кедры повели» [БР, 167] (стихотворение «Прощанье февраля», 2013). Существенной деталью в характеристики родной деревни является то, что «здесь у кедров голос древний», о чём заявлено в первых строках стихотворения «Моя деревня». Деталь представляется поэту настолько важной, что в финале, рассказав о том, как деревня в числе других была «списана на слом», он снова к ней возвращается, но это возвращение уже трагического содержания:</a:t>
            </a:r>
          </a:p>
          <a:p>
            <a:endParaRPr lang="ru-RU" dirty="0"/>
          </a:p>
          <a:p>
            <a:r>
              <a:rPr lang="ru-RU" dirty="0"/>
              <a:t>˂…˃ Нет тебя, моя деревня, 							Нет боров, река тиха. 								Голос кедров мудрых, древних 						Стал тревогою стиха.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74003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«Голос кедров», таким образом, стал достоянием поэта, стал тревогою его стиха. 												Одно из наиболее распространённых значений кедра у поэта замыкается на значении священный, который в детстве крестил лирического героя:</a:t>
            </a:r>
          </a:p>
          <a:p>
            <a:r>
              <a:rPr lang="ru-RU" dirty="0"/>
              <a:t>˂…˃ Я заведу разговор удивлённый 						С тенью косматых ветвей – 						Кедром священным 								В детстве крещённый 							Сказочник и ворожей.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06032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Причина того, что лирический герой стал «сказочником и </a:t>
            </a:r>
            <a:r>
              <a:rPr lang="ru-RU" dirty="0" err="1"/>
              <a:t>ворожеем</a:t>
            </a:r>
            <a:r>
              <a:rPr lang="ru-RU" dirty="0"/>
              <a:t>» кроется, скорее всего, в том, что крещён он был «кедром священным». Поэтому он ощущает, как «весенние мысли» деревьев сегодня в нём говорят, имеет возможность видеть то, как «клокочут овраги», имеет смелость приветствовать вербу и «чувство отваги». Крещённый священным кедром отвергает полутона в жизни своей и природы, замечает, как к этому же выводу приходят даже холодные умы:</a:t>
            </a:r>
          </a:p>
          <a:p>
            <a:r>
              <a:rPr lang="ru-RU" dirty="0"/>
              <a:t>˂…˃ Непониманье весеннего буйства 						Тает в холодных умах. 								Руку, любовь! 								Вознесение чувства 								В наших сердцах и глазах. 							«Тени </a:t>
            </a:r>
            <a:r>
              <a:rPr lang="ru-RU" dirty="0" err="1"/>
              <a:t>мерцающе</a:t>
            </a:r>
            <a:r>
              <a:rPr lang="ru-RU" dirty="0"/>
              <a:t> с веток упали…»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407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Видение себя крестником кедра даёт лирическому герою, «сказочнику и ворожею» силу на «вознесение чувства» в «сердцах и глазах» людей. Такой буквально чудодейственной силой обладает кедр. 					Волнующий лирического героя вопрос о том, зачем он «пришёл на праздник жизни» приводит его к размышлениям о том, как ещё в детстве он понял, что он «душою от небес», и христианская вера греет его душу. А если так, то как быть со священным кедром, и остаётся ли он таковым в душе, услышит ли он «позывы сердца»:</a:t>
            </a:r>
          </a:p>
        </p:txBody>
      </p:sp>
    </p:spTree>
    <p:extLst>
      <p:ext uri="{BB962C8B-B14F-4D97-AF65-F5344CB8AC3E}">
        <p14:creationId xmlns:p14="http://schemas.microsoft.com/office/powerpoint/2010/main" val="195615464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˂…˃ И понял: я душою от небес. 							И этой верой, друг мой, в жизни грейся. 					А как же мой кедровый синий лес, 					Услышит ли тогда позывы сердца? [ХМ, 4] 						«Уходит в ночь вечерняя заря…»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66743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Кедр у Андрея Тарханова обладает способностью возносить человека в высоту, дать ему возможность ощутить себя подарком небесам. «Чащобный запах… Коры и прели, </a:t>
            </a:r>
            <a:r>
              <a:rPr lang="ru-RU" dirty="0" err="1"/>
              <a:t>моха</a:t>
            </a:r>
            <a:r>
              <a:rPr lang="ru-RU" dirty="0"/>
              <a:t> и норы» оказывается внизу, июльская тайга предстаёт как «праздник детства», главная часть которого заключается в том, что</a:t>
            </a:r>
          </a:p>
          <a:p>
            <a:r>
              <a:rPr lang="ru-RU" dirty="0"/>
              <a:t>Я с вершины кедра 						                     Оглядываю хвойный океан. 					                           Доверчив я. 								     Нежны ладони ветра. 							 Сейчас себя дарю я небесам. [БР, 42]						 «Чащобный запах кружит подо мною…»</a:t>
            </a:r>
          </a:p>
          <a:p>
            <a:r>
              <a:rPr lang="ru-RU" dirty="0"/>
              <a:t>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961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CC0000"/>
                </a:solidFill>
              </a:rPr>
              <a:t>Если концепт и можно понимать «главным образом» как слово, то только с учётом того, что в индивидуально-эстетическом использовании (в художественном тексте) содержание этого слова выступает как совокупность смыслов, организация которых может существенно отличаться от общепринятых значений. </a:t>
            </a:r>
          </a:p>
          <a:p>
            <a:endParaRPr lang="ru-RU" sz="4000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06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Принципиально важными составляющими  концептосферы лирики Андрея Тарханова являются также детство, время, тайга, глухарь, дорога.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338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CC0000"/>
                </a:solidFill>
              </a:rPr>
              <a:t>Именно поэтому обращение к проблеме концепта и концептосферы имеет принципиально важное значение, если мы ставим перед собой задачу исследовать, понять сущность творческой индивидуальности художника слова, своеобразие его мировидения. Любой художественный текст – это не только модель мира (вторая реальность), но и концепция мира автора.</a:t>
            </a:r>
          </a:p>
        </p:txBody>
      </p:sp>
    </p:spTree>
    <p:extLst>
      <p:ext uri="{BB962C8B-B14F-4D97-AF65-F5344CB8AC3E}">
        <p14:creationId xmlns:p14="http://schemas.microsoft.com/office/powerpoint/2010/main" val="272714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rgbClr val="CC0000"/>
                </a:solidFill>
              </a:rPr>
              <a:t>Концепция мира в художественном тексте возникает благодаря совокупности концептов, составляющих, в свою очередь, </a:t>
            </a:r>
            <a:r>
              <a:rPr lang="ru-RU" sz="4400" b="1" i="1" dirty="0">
                <a:solidFill>
                  <a:srgbClr val="CC0066"/>
                </a:solidFill>
              </a:rPr>
              <a:t>концептосферу</a:t>
            </a:r>
            <a:r>
              <a:rPr lang="ru-RU" b="1" i="1" dirty="0">
                <a:solidFill>
                  <a:srgbClr val="CC0066"/>
                </a:solidFill>
              </a:rPr>
              <a:t> </a:t>
            </a:r>
            <a:r>
              <a:rPr lang="ru-RU" b="1" dirty="0">
                <a:solidFill>
                  <a:srgbClr val="CC0000"/>
                </a:solidFill>
              </a:rPr>
              <a:t>(термин Д. С. Лихачева). Последняя образуется благодаря определённым образом упорядоченному и иерархизированному составу, корпусу концептов художественного текста. Концептосферу можно также определить как концептуальную схему, которая не тождественна простой совокупности концептов, а есть некоторое должным образом структурированное и целостное художественное пространство со своей иерархией ценностей и приоритетов. </a:t>
            </a:r>
          </a:p>
        </p:txBody>
      </p:sp>
    </p:spTree>
    <p:extLst>
      <p:ext uri="{BB962C8B-B14F-4D97-AF65-F5344CB8AC3E}">
        <p14:creationId xmlns:p14="http://schemas.microsoft.com/office/powerpoint/2010/main" val="11952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400" b="1" i="1" dirty="0">
                <a:solidFill>
                  <a:srgbClr val="CC0066"/>
                </a:solidFill>
              </a:rPr>
              <a:t>Концептосфера</a:t>
            </a:r>
            <a:r>
              <a:rPr lang="ru-RU" b="1" dirty="0">
                <a:solidFill>
                  <a:srgbClr val="990033"/>
                </a:solidFill>
              </a:rPr>
              <a:t> – не механическая сумма, совокупность концептов, а система мнений и знаний человека о мире, отражающая его познавательный опыт, опыт практического освоения окружающего пространства и понимания своеобразия прошедшего, текущего и будущего времени. Такой опыт существует как зафиксированный, в первую очередь, в языковой и эмоциональной памяти как создателя художественного текста, так и в сознании, воспринимающем этот текст сознании. </a:t>
            </a:r>
          </a:p>
        </p:txBody>
      </p:sp>
    </p:spTree>
    <p:extLst>
      <p:ext uri="{BB962C8B-B14F-4D97-AF65-F5344CB8AC3E}">
        <p14:creationId xmlns:p14="http://schemas.microsoft.com/office/powerpoint/2010/main" val="238642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2668</Words>
  <Application>Microsoft Office PowerPoint</Application>
  <PresentationFormat>Экран (4:3)</PresentationFormat>
  <Paragraphs>139</Paragraphs>
  <Slides>60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60</vt:i4>
      </vt:variant>
    </vt:vector>
  </HeadingPairs>
  <TitlesOfParts>
    <vt:vector size="63" baseType="lpstr">
      <vt:lpstr>Arial</vt:lpstr>
      <vt:lpstr>Calibri</vt:lpstr>
      <vt:lpstr>Тема Office</vt:lpstr>
      <vt:lpstr> А. Н. Семёнов, доктор пед. наук, профессор, Обско-угорский институт прикладных  исследований и разработок, г. Ханты-Мансийск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А. Н. Семёнов, доктор пед. наук, профессор, Обско-угорский институт прикладных  исследований и разработок, г. Ханты-Мансийск  Концептосфера лирики Андрея Тарханова</dc:title>
  <dc:creator>С праздником!</dc:creator>
  <cp:lastModifiedBy>Санта</cp:lastModifiedBy>
  <cp:revision>94</cp:revision>
  <dcterms:created xsi:type="dcterms:W3CDTF">2019-03-24T09:54:51Z</dcterms:created>
  <dcterms:modified xsi:type="dcterms:W3CDTF">2020-09-29T04:45:37Z</dcterms:modified>
</cp:coreProperties>
</file>