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68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36496" cy="3024335"/>
          </a:xfrm>
        </p:spPr>
        <p:txBody>
          <a:bodyPr>
            <a:normAutofit/>
          </a:bodyPr>
          <a:lstStyle/>
          <a:p>
            <a:r>
              <a:rPr lang="ru-RU" b="1" dirty="0"/>
              <a:t>Аксиологический аспект художественного текста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000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Этот путь может наблюдаться в тот момент, когда герои констатируют трансформацию или даже утрату ценностных ориентаций, их замену новыми. К примеру, такая </a:t>
            </a:r>
            <a:r>
              <a:rPr lang="ru-RU" dirty="0" err="1"/>
              <a:t>транcформация</a:t>
            </a:r>
            <a:r>
              <a:rPr lang="ru-RU" dirty="0"/>
              <a:t> по-разному воспринимается героями рассказа Светланы Динисламовой «Мы есть…». Его героиня вспоминает о том, как принятое в народе манси воспитание, имеющее для неё несомненную ценность, не позволяло «задавать много вопросов, вести откровенные разговоры». Это воспитание заставляло стесняться «смеяться и громко разговаривать, прямо смотреть взрослым в глаза». </a:t>
            </a:r>
          </a:p>
        </p:txBody>
      </p:sp>
    </p:spTree>
    <p:extLst>
      <p:ext uri="{BB962C8B-B14F-4D97-AF65-F5344CB8AC3E}">
        <p14:creationId xmlns:p14="http://schemas.microsoft.com/office/powerpoint/2010/main" val="392282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Героиня переживает за своих детей, которые растут в другое время, и им «оно кажется радостным», однако её не покидают переживания: «Прошли те времена, когда манси жили хорошо: ловили рыбу, охотились, держали оленей, лошадей, коров… Вспоминаю прошлую жизнь, и слёзы наворачиваются, как быстро всё пролетело-промчалось.</a:t>
            </a:r>
          </a:p>
          <a:p>
            <a:r>
              <a:rPr lang="ru-RU" dirty="0"/>
              <a:t>За вас очень боюсь, тревожусь. Вы хотите жить в больших городах, придётся работать среди незнакомых людей, выполнять необычную работу. Хватит ли у вас знаний, сил и терпения? Кто же вам будет помогать? Вот и хочу, чтобы знали всех своих дальних и близких родственников, так легче будет в жизни</a:t>
            </a:r>
            <a:r>
              <a:rPr lang="ru-RU" dirty="0" smtClean="0"/>
              <a:t>…»</a:t>
            </a:r>
          </a:p>
          <a:p>
            <a:r>
              <a:rPr lang="ru-RU" dirty="0" smtClean="0"/>
              <a:t> (</a:t>
            </a:r>
            <a:r>
              <a:rPr lang="ru-RU" i="1" dirty="0"/>
              <a:t>Динисламова С. С.</a:t>
            </a:r>
            <a:r>
              <a:rPr lang="ru-RU" dirty="0"/>
              <a:t> Мы есть… / Динисламова С. С. Мы есть: Стихотворения, рассказы. Предисл. В. Б. Орлова. – Ханты-Мансийск, Изд-во </a:t>
            </a:r>
            <a:r>
              <a:rPr lang="ru-RU" dirty="0" err="1"/>
              <a:t>Юграфика</a:t>
            </a:r>
            <a:r>
              <a:rPr lang="ru-RU" dirty="0"/>
              <a:t>, 2013. С. 49–50 (128 с.)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99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Само произведение искусства может быть подвержено процессу переоценки ценностей потому, что «ценность теории или произведения искусства …возникает исключительно от операции переоценки ценностей, которую они совершают и которая встраивает их в культурную традицию. Только потому, что такая интеграция в культурную память произошла, в этих культурных произведениях находят глубину, тонкость или вечную правду, которые, впрочем, отнюдь не реже можно встретить в разговорах с людьми, совершенно не имеющими отношения к культуре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(</a:t>
            </a:r>
            <a:r>
              <a:rPr lang="ru-RU" i="1" dirty="0" err="1"/>
              <a:t>Гройс</a:t>
            </a:r>
            <a:r>
              <a:rPr lang="ru-RU" i="1" dirty="0"/>
              <a:t> Б. Е.</a:t>
            </a:r>
            <a:r>
              <a:rPr lang="ru-RU" dirty="0"/>
              <a:t> Утопия и обмен: </a:t>
            </a:r>
            <a:r>
              <a:rPr lang="ru-RU" dirty="0" err="1"/>
              <a:t>cб</a:t>
            </a:r>
            <a:r>
              <a:rPr lang="ru-RU" dirty="0"/>
              <a:t>. – М.: Знак, 1993. С. 119 (373) с.</a:t>
            </a:r>
          </a:p>
          <a:p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01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Именно такое ценностное сопоставление семейно-бытового и природного создаёт настоящее ощущение трагичности бытия как такового. </a:t>
            </a:r>
          </a:p>
          <a:p>
            <a:r>
              <a:rPr lang="ru-RU" dirty="0"/>
              <a:t>Ценности жизни могут быть универсальными или высшими, то есть понимаемыми как имеющие характер общечеловеческих. Они могут быть локальными, – значимыми для отдельного индивида, социально государственного или семейно-родового сообщества.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80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История литературы свидетельствует о том, что исторической изменчивости подвержены не только локальные, но и универсальные (онтологические) ценности. Иногда такие изменения оказываются предельно радикальными, как это случилось в России в Петровскую эпоху. В книге Джеймса </a:t>
            </a:r>
            <a:r>
              <a:rPr lang="ru-RU" dirty="0" err="1"/>
              <a:t>Кракрафта</a:t>
            </a:r>
            <a:r>
              <a:rPr lang="ru-RU" dirty="0"/>
              <a:t> «Петровская революция в русской культуре» (2004) на обширном историко-культурном материале обстоятельно проанализировано то, как традиционная русская культура и повседневность допетровского времени, целиком зависевшие от годового жизненного цикла, в результате культурного переворота трансформировались в культурные ценности, характерные для искусства барокко и рококо. А после них со своими представлениями о ценностях пришла культура затем классицизма и </a:t>
            </a:r>
            <a:r>
              <a:rPr lang="ru-RU" dirty="0" smtClean="0"/>
              <a:t>ампира.3 </a:t>
            </a:r>
          </a:p>
          <a:p>
            <a:r>
              <a:rPr lang="en-US" i="1" dirty="0" err="1" smtClean="0"/>
              <a:t>Cracraft</a:t>
            </a:r>
            <a:r>
              <a:rPr lang="en-US" i="1" dirty="0"/>
              <a:t>, J.</a:t>
            </a:r>
            <a:r>
              <a:rPr lang="en-US" dirty="0"/>
              <a:t> The </a:t>
            </a:r>
            <a:r>
              <a:rPr lang="en-US" dirty="0" err="1"/>
              <a:t>Petrine</a:t>
            </a:r>
            <a:r>
              <a:rPr lang="en-US" dirty="0"/>
              <a:t> Revolution in Russian Culture / J. </a:t>
            </a:r>
            <a:r>
              <a:rPr lang="en-US" dirty="0" err="1"/>
              <a:t>Cracraft</a:t>
            </a:r>
            <a:r>
              <a:rPr lang="en-US" dirty="0"/>
              <a:t>. – Cambridge (Mass.) – London: The Belknap Press: Harvard University Press, 2004. – 560 p.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35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Ценность того или иного объекта, явления материальной или духовной реальности в художественном тексте, выявление его положительного или отрицательного значения происходит посредством прямой авторской оценки, через речевую характеристику и поведение персонажей или размышления лирического героя. У Константина Бальмонта последний может утверждать для себя ценность мира как такового, не деля его на «своё» – ценное и «не своё» – не ценное:</a:t>
            </a:r>
          </a:p>
          <a:p>
            <a:endParaRPr lang="ru-RU" dirty="0"/>
          </a:p>
          <a:p>
            <a:r>
              <a:rPr lang="ru-RU" dirty="0"/>
              <a:t>И да, и нет – здесь всё моё,</a:t>
            </a:r>
          </a:p>
          <a:p>
            <a:r>
              <a:rPr lang="ru-RU" dirty="0"/>
              <a:t>          Приемлю боль – как благостыню,</a:t>
            </a:r>
          </a:p>
          <a:p>
            <a:r>
              <a:rPr lang="ru-RU" dirty="0"/>
              <a:t>          Благословляю </a:t>
            </a:r>
            <a:r>
              <a:rPr lang="ru-RU" dirty="0" err="1"/>
              <a:t>бытиё</a:t>
            </a:r>
            <a:r>
              <a:rPr lang="ru-RU" dirty="0"/>
              <a:t>,</a:t>
            </a:r>
          </a:p>
          <a:p>
            <a:r>
              <a:rPr lang="ru-RU" dirty="0"/>
              <a:t>          И если создал я пустыню,</a:t>
            </a:r>
          </a:p>
          <a:p>
            <a:r>
              <a:rPr lang="ru-RU" dirty="0"/>
              <a:t>          Её величие – моё</a:t>
            </a:r>
            <a:r>
              <a:rPr lang="ru-RU" dirty="0" smtClean="0"/>
              <a:t>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810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Напротив лирический герой Иннокентия Анненского определил те цветы, которые имеют для него, для его сердца </a:t>
            </a:r>
            <a:r>
              <a:rPr lang="ru-RU" dirty="0" err="1"/>
              <a:t>бо́льшую</a:t>
            </a:r>
            <a:r>
              <a:rPr lang="ru-RU" dirty="0"/>
              <a:t> и меньшую ценность:</a:t>
            </a:r>
          </a:p>
          <a:p>
            <a:endParaRPr lang="ru-RU" dirty="0"/>
          </a:p>
          <a:p>
            <a:r>
              <a:rPr lang="ru-RU" dirty="0"/>
              <a:t>˂…˃ Но не надо сердцу алых –</a:t>
            </a:r>
          </a:p>
          <a:p>
            <a:r>
              <a:rPr lang="ru-RU" dirty="0"/>
              <a:t>          Сердце просит роз поблёклых,</a:t>
            </a:r>
          </a:p>
          <a:p>
            <a:r>
              <a:rPr lang="ru-RU" dirty="0"/>
              <a:t>          Гиацинтов небывалых,</a:t>
            </a:r>
          </a:p>
          <a:p>
            <a:r>
              <a:rPr lang="ru-RU" dirty="0"/>
              <a:t>          Лилий, плачущих на стёклах.2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536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В этой же традиции лирическому герою Осипа Мандельштама более ценным, нежели луна, представляется циферблат часов в качестве средства для определения времени, как более точный источник. По этой же причине он считает неприемлемым определение времени как вечности, если речь идёт о жизни на земле (здесь):</a:t>
            </a:r>
          </a:p>
          <a:p>
            <a:endParaRPr lang="ru-RU" dirty="0"/>
          </a:p>
          <a:p>
            <a:r>
              <a:rPr lang="ru-RU" dirty="0"/>
              <a:t>Нет, не луна, а светлый циферблат</a:t>
            </a:r>
          </a:p>
          <a:p>
            <a:r>
              <a:rPr lang="ru-RU" dirty="0"/>
              <a:t>          Сияет мне, – и чем я виноват,</a:t>
            </a:r>
          </a:p>
          <a:p>
            <a:r>
              <a:rPr lang="ru-RU" dirty="0"/>
              <a:t>          Что слабых звёзд я осязаю млечность?</a:t>
            </a:r>
          </a:p>
          <a:p>
            <a:endParaRPr lang="ru-RU" dirty="0"/>
          </a:p>
          <a:p>
            <a:r>
              <a:rPr lang="ru-RU" dirty="0"/>
              <a:t>          И Батюшкова мне противна спесь:</a:t>
            </a:r>
          </a:p>
          <a:p>
            <a:r>
              <a:rPr lang="ru-RU" dirty="0"/>
              <a:t>          Который час, его спросили здесь,</a:t>
            </a:r>
          </a:p>
          <a:p>
            <a:r>
              <a:rPr lang="ru-RU" dirty="0"/>
              <a:t>          А он ответил любопытным: вечность</a:t>
            </a:r>
            <a:r>
              <a:rPr lang="ru-RU" dirty="0" smtClean="0"/>
              <a:t>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141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Луна для героя повести Еремея Айпина «Я слушаю землю», в свете мифологических верований его народа, обладает своей сакральной ценностью: «Огненно-медный лик Луны медленно выплывал из-за боровых сосен. И весенние снега, и вечерние облака, и дома, и люди – всё вокруг становилось таким же огненно-пурпурным, как и восходящая Луна. Когда я впервые увидел круглый огромный лик Луны, спросил у мамы: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960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– Это кто?!</a:t>
            </a:r>
          </a:p>
          <a:p>
            <a:r>
              <a:rPr lang="ru-RU" dirty="0"/>
              <a:t>И мама ответила:</a:t>
            </a:r>
          </a:p>
          <a:p>
            <a:r>
              <a:rPr lang="ru-RU" dirty="0"/>
              <a:t>– Это Старик Месяц.</a:t>
            </a:r>
          </a:p>
          <a:p>
            <a:r>
              <a:rPr lang="ru-RU" dirty="0"/>
              <a:t>Поражённый его живым румянцем и огненной величиной, я показал на него пальцем. Мама строго внушила мне:</a:t>
            </a:r>
          </a:p>
          <a:p>
            <a:r>
              <a:rPr lang="ru-RU" dirty="0"/>
              <a:t>– На Старика нельзя пальцем указывать.</a:t>
            </a:r>
          </a:p>
          <a:p>
            <a:r>
              <a:rPr lang="ru-RU" dirty="0"/>
              <a:t>– Почему? – удивился я.</a:t>
            </a:r>
          </a:p>
          <a:p>
            <a:r>
              <a:rPr lang="ru-RU" dirty="0"/>
              <a:t>– Палец этот заболит. Есть такая примета, – пояснила она и, повернувшись к Старику, добавила: – Он не любит, когда в него пальцем тыкают. Кому это понравится?</a:t>
            </a:r>
          </a:p>
          <a:p>
            <a:r>
              <a:rPr lang="ru-RU" dirty="0"/>
              <a:t>Строгий, видно, Старик, подумал я. Надо с ним ухо держать востро. Мне совсем не хотелось, чтобы заболел мой указательный палец…»</a:t>
            </a:r>
            <a:r>
              <a:rPr lang="ru-RU" dirty="0" smtClean="0"/>
              <a:t>1 </a:t>
            </a:r>
          </a:p>
          <a:p>
            <a:r>
              <a:rPr lang="ru-RU" i="1" dirty="0" smtClean="0"/>
              <a:t>Айпин </a:t>
            </a:r>
            <a:r>
              <a:rPr lang="ru-RU" i="1" dirty="0"/>
              <a:t>Е. Д.</a:t>
            </a:r>
            <a:r>
              <a:rPr lang="ru-RU" dirty="0"/>
              <a:t> Я слушаю землю / Айпин Е. Д. В ожидании первого снега: Повести. Пер. с </a:t>
            </a:r>
            <a:r>
              <a:rPr lang="ru-RU" dirty="0" err="1"/>
              <a:t>хант</a:t>
            </a:r>
            <a:r>
              <a:rPr lang="ru-RU" dirty="0"/>
              <a:t>. – М.: Сов. Россия, 1990. С. 149–149 (160 с.)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21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r"/>
            <a:r>
              <a:rPr lang="ru-RU" b="1" i="1" dirty="0"/>
              <a:t>В абсолютной ценностной пустоте невозможно никакое высказывание, невозможно само сознание.				Михаил Бахтин</a:t>
            </a:r>
          </a:p>
          <a:p>
            <a:pPr algn="r"/>
            <a:endParaRPr lang="ru-RU" b="1" i="1" dirty="0" smtClean="0"/>
          </a:p>
          <a:p>
            <a:pPr algn="r"/>
            <a:r>
              <a:rPr lang="ru-RU" b="1" i="1" dirty="0" smtClean="0"/>
              <a:t>История </a:t>
            </a:r>
            <a:r>
              <a:rPr lang="ru-RU" b="1" i="1" dirty="0"/>
              <a:t>культур становится историей проявленных ценностей								Андрей Белый</a:t>
            </a:r>
          </a:p>
          <a:p>
            <a:pPr algn="r"/>
            <a:endParaRPr lang="ru-RU" b="1" i="1" dirty="0" smtClean="0"/>
          </a:p>
          <a:p>
            <a:pPr algn="r"/>
            <a:r>
              <a:rPr lang="ru-RU" b="1" i="1" dirty="0" err="1" smtClean="0"/>
              <a:t>Est</a:t>
            </a:r>
            <a:r>
              <a:rPr lang="ru-RU" b="1" i="1" dirty="0" smtClean="0"/>
              <a:t> </a:t>
            </a:r>
            <a:r>
              <a:rPr lang="ru-RU" b="1" i="1" dirty="0" err="1"/>
              <a:t>foculus</a:t>
            </a:r>
            <a:r>
              <a:rPr lang="ru-RU" b="1" i="1" dirty="0"/>
              <a:t> </a:t>
            </a:r>
            <a:r>
              <a:rPr lang="ru-RU" b="1" i="1" dirty="0" err="1"/>
              <a:t>proprius</a:t>
            </a:r>
            <a:r>
              <a:rPr lang="ru-RU" b="1" i="1" dirty="0"/>
              <a:t> </a:t>
            </a:r>
            <a:r>
              <a:rPr lang="ru-RU" b="1" i="1" dirty="0" err="1"/>
              <a:t>multo</a:t>
            </a:r>
            <a:r>
              <a:rPr lang="ru-RU" b="1" i="1" dirty="0"/>
              <a:t> </a:t>
            </a:r>
            <a:r>
              <a:rPr lang="ru-RU" b="1" i="1" dirty="0" err="1"/>
              <a:t>pretiosior</a:t>
            </a:r>
            <a:r>
              <a:rPr lang="ru-RU" b="1" i="1" dirty="0"/>
              <a:t> </a:t>
            </a:r>
            <a:r>
              <a:rPr lang="ru-RU" b="1" i="1" dirty="0" err="1"/>
              <a:t>auro</a:t>
            </a:r>
            <a:r>
              <a:rPr lang="ru-RU" b="1" i="1" dirty="0" smtClean="0"/>
              <a:t>.</a:t>
            </a:r>
            <a:endParaRPr lang="ru-RU" b="1" i="1" dirty="0"/>
          </a:p>
          <a:p>
            <a:pPr algn="r"/>
            <a:r>
              <a:rPr lang="ru-RU" b="1" i="1" dirty="0"/>
              <a:t>Домашний очаг намного ценнее золота  (лат.)</a:t>
            </a:r>
          </a:p>
          <a:p>
            <a:pPr algn="r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882642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Луна и её свет оказываются той ценностью, которая неизменно сопровождает героя в его жизненном пути: «Мне всегда казалось, что чем дольше я стоял под Луной, тем больше лунного света уносил с собой в дом. Словно Луна насквозь просвечивала меня и лунный свет надолго оставался во мне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533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	Свою ценность в Луне видит лирический герой Владимира Мазина:</a:t>
            </a:r>
          </a:p>
          <a:p>
            <a:endParaRPr lang="ru-RU" dirty="0"/>
          </a:p>
          <a:p>
            <a:r>
              <a:rPr lang="ru-RU" dirty="0"/>
              <a:t>˂…˃ Луна всю ночь горит свечой</a:t>
            </a:r>
          </a:p>
          <a:p>
            <a:r>
              <a:rPr lang="ru-RU" dirty="0"/>
              <a:t>И примирения, и блага.</a:t>
            </a:r>
          </a:p>
          <a:p>
            <a:r>
              <a:rPr lang="ru-RU" dirty="0"/>
              <a:t>Поётся слаженно втроём,</a:t>
            </a:r>
          </a:p>
          <a:p>
            <a:r>
              <a:rPr lang="ru-RU" dirty="0"/>
              <a:t>Под утро рано ставит точку</a:t>
            </a:r>
            <a:r>
              <a:rPr lang="ru-RU" dirty="0" smtClean="0"/>
              <a:t>…</a:t>
            </a:r>
            <a:endParaRPr lang="ru-RU" dirty="0"/>
          </a:p>
          <a:p>
            <a:endParaRPr lang="ru-RU" dirty="0"/>
          </a:p>
          <a:p>
            <a:r>
              <a:rPr lang="ru-RU" dirty="0"/>
              <a:t>	Для героев романа «И лун медлительных поток» луна обладает той ценностью, что она, как «старики, мудрые и светлые», умела «разделять обычаи и заветы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679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Приведённые </a:t>
            </a:r>
            <a:r>
              <a:rPr lang="ru-RU" dirty="0" smtClean="0"/>
              <a:t>примеры </a:t>
            </a:r>
            <a:r>
              <a:rPr lang="ru-RU" dirty="0"/>
              <a:t>иллюстрируют положение, согласно которому ценностью для автора или героя художественного текста является то, что имеет для него определённую значимость, личностный или общественный смысл. Это могут быть устойчивые ценностные ориентации, возведённые в нормы, определяющие формы поведения между членами данного социума. </a:t>
            </a:r>
          </a:p>
          <a:p>
            <a:r>
              <a:rPr lang="ru-RU" dirty="0"/>
              <a:t>Главная функция аксиологического начала заключается в том, что оно выступает в роли одного из наиболее показательных приёмов характеристики отдельных  персонажей, социальных групп или поколений.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241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/>
              <a:t>Ценностное отношение к миру, его предметам, явлениям, процессам в художественном тексте реализуется через эмоции, целеполагание, проявление воли и решимости, а также через отсутствие таковых, как в авторском творческом поведении, так и в признаниях лирического героя, образе мыслей персонажей, их отношении к окружающему. Лирический герой Романа </a:t>
            </a:r>
            <a:r>
              <a:rPr lang="ru-RU" dirty="0" err="1"/>
              <a:t>Ругина</a:t>
            </a:r>
            <a:r>
              <a:rPr lang="ru-RU" dirty="0"/>
              <a:t> особенно ценным для себя считает то, что это </a:t>
            </a:r>
          </a:p>
          <a:p>
            <a:endParaRPr lang="ru-RU" dirty="0"/>
          </a:p>
          <a:p>
            <a:r>
              <a:rPr lang="ru-RU" dirty="0"/>
              <a:t>Хорошо, когда с берёзки пёстрой</a:t>
            </a:r>
          </a:p>
          <a:p>
            <a:r>
              <a:rPr lang="ru-RU" dirty="0"/>
              <a:t>Листья косо падают, легки…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219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Его оценка осени возвышается до осознания необходимости славить её во всех проявлениях</a:t>
            </a:r>
          </a:p>
          <a:p>
            <a:endParaRPr lang="ru-RU" dirty="0"/>
          </a:p>
          <a:p>
            <a:r>
              <a:rPr lang="ru-RU" dirty="0"/>
              <a:t>˂…˃ Листья разноцветные люблю.</a:t>
            </a:r>
          </a:p>
          <a:p>
            <a:r>
              <a:rPr lang="ru-RU" dirty="0"/>
              <a:t>Вот ладонь летящему подставлю,</a:t>
            </a:r>
          </a:p>
          <a:p>
            <a:r>
              <a:rPr lang="ru-RU" dirty="0"/>
              <a:t>Жизнь его воздушную продлю!</a:t>
            </a:r>
          </a:p>
          <a:p>
            <a:r>
              <a:rPr lang="ru-RU" dirty="0"/>
              <a:t>Хорошо, когда легко слетает</a:t>
            </a:r>
          </a:p>
          <a:p>
            <a:r>
              <a:rPr lang="ru-RU" dirty="0"/>
              <a:t>Тихий дождь из тучки надо мной</a:t>
            </a:r>
          </a:p>
          <a:p>
            <a:r>
              <a:rPr lang="ru-RU" dirty="0"/>
              <a:t>И струится, словно бы сплетает</a:t>
            </a:r>
          </a:p>
          <a:p>
            <a:r>
              <a:rPr lang="ru-RU" dirty="0" err="1"/>
              <a:t>Гимку</a:t>
            </a:r>
            <a:r>
              <a:rPr lang="ru-RU" dirty="0"/>
              <a:t> – с небосвод величиной…1</a:t>
            </a:r>
          </a:p>
          <a:p>
            <a:r>
              <a:rPr lang="ru-RU" dirty="0"/>
              <a:t>	Перевод И. </a:t>
            </a:r>
            <a:r>
              <a:rPr lang="ru-RU" dirty="0" err="1"/>
              <a:t>Фонякова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466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	Не меньшей ценностью обладает для лирического героя и пора снегопада. Сама природа Севера как таковая выступает непреходящей ценностью:</a:t>
            </a:r>
          </a:p>
          <a:p>
            <a:endParaRPr lang="ru-RU" dirty="0"/>
          </a:p>
          <a:p>
            <a:r>
              <a:rPr lang="ru-RU" dirty="0"/>
              <a:t>˂…˃ Мне любезна Севера природа,</a:t>
            </a:r>
          </a:p>
          <a:p>
            <a:r>
              <a:rPr lang="ru-RU" dirty="0"/>
              <a:t>Я смотрю с восторгом с детских лет,</a:t>
            </a:r>
          </a:p>
          <a:p>
            <a:r>
              <a:rPr lang="ru-RU" dirty="0"/>
              <a:t>Как съезжают звезды с небосвода,</a:t>
            </a:r>
          </a:p>
          <a:p>
            <a:r>
              <a:rPr lang="ru-RU" dirty="0"/>
              <a:t>Как за ними остывает след.</a:t>
            </a:r>
          </a:p>
          <a:p>
            <a:r>
              <a:rPr lang="ru-RU" dirty="0"/>
              <a:t>Тех маршрутов нет на звёздных картах,</a:t>
            </a:r>
          </a:p>
          <a:p>
            <a:r>
              <a:rPr lang="ru-RU" dirty="0"/>
              <a:t>Но зато отлично помню я:</a:t>
            </a:r>
          </a:p>
          <a:p>
            <a:r>
              <a:rPr lang="ru-RU" dirty="0"/>
              <a:t>«Ездят в гости звёздочки на нартах», –</a:t>
            </a:r>
          </a:p>
          <a:p>
            <a:r>
              <a:rPr lang="ru-RU" dirty="0"/>
              <a:t>Объясняла матушка моя…2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655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Принципиально важно то, что ценность мира, который славит лирический герой, мира, любезного его сердцу, проистекает, в том числе и от того, что в основе его восприятия, видения лежат мифологические представления древнего народа.</a:t>
            </a:r>
          </a:p>
          <a:p>
            <a:r>
              <a:rPr lang="ru-RU" dirty="0"/>
              <a:t>Лирическая героиня стихотворения Светланы Динисламовой «Я стою у окна. Потихоньку светает…» (2015) признаётся в том, что ценностью обладает для неё весь окружающий мир с его вихрями и ненастьями, потому в «живут мои дети» и «Солнце каждому светит», потому он «прекрасен и добр». Мир наполнен тем, что создаёт ощущение «гармонии чувств», позволяет осознать себя «частицей Вселенной», видеть не только окружающее, текущее, но и историческое:</a:t>
            </a:r>
          </a:p>
          <a:p>
            <a:endParaRPr lang="ru-RU" dirty="0"/>
          </a:p>
          <a:p>
            <a:r>
              <a:rPr lang="ru-RU" dirty="0"/>
              <a:t>˂…˃ Мысль – незримая нить. Предо мною просторы.</a:t>
            </a:r>
          </a:p>
          <a:p>
            <a:r>
              <a:rPr lang="ru-RU" dirty="0"/>
              <a:t>Моя Сосьва река, лес, Уральские горы.</a:t>
            </a:r>
          </a:p>
          <a:p>
            <a:r>
              <a:rPr lang="ru-RU" dirty="0"/>
              <a:t>Предо мною века. Из отдельных мгновений,</a:t>
            </a:r>
          </a:p>
          <a:p>
            <a:r>
              <a:rPr lang="ru-RU" dirty="0"/>
              <a:t>Чётко вижу сегодня я связь поколений…1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030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Художественную литературу иногда называют идеалотворчеством, и обосновано это тем, что реальные факты, события, свойства, процессы, воплощённые в художественном тексте, не столько отражаются, сколько преломляются, трансформируются и, в конечном итоге, оцениваются создателем этого текста в аспекте участия, восхищения, любви или наоборот неприятия, несогласия и даже ненависти. </a:t>
            </a:r>
          </a:p>
          <a:p>
            <a:r>
              <a:rPr lang="ru-RU" dirty="0"/>
              <a:t>В глазах как автора, так и его героев любой предмет или явление, процесс обладают своей ценностью, которая, с одной стороны, определяется объективными свойствами этих предметов или явлений. Однако, с другой, такая ценность зависит от вкусов, предпочтений, симпатий воспринимающего сознания. Такое двуединство позволяет определить ценность как субъективно-объективную реальность. Последнее обусловлено, в том числе и тем, что ценное обладает способностью доставлять человеку удовольствие. Другое дело, что движение человека во времени, его развитие меняют представления об удовольствии, а, значит, и о ценности вещей, явлений, процессов.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524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Один из авторов социальной теории начала ХХ века американский учёный Джон </a:t>
            </a:r>
            <a:r>
              <a:rPr lang="ru-RU" dirty="0" err="1"/>
              <a:t>Дьюи</a:t>
            </a:r>
            <a:r>
              <a:rPr lang="ru-RU" dirty="0"/>
              <a:t> подчёркивал: «Даже самые преданные сторонники концепции, утверждающей, что удовольствие и ценность являются эквивалентными фактами, не рискнули бы согласиться с тем, что, однажды полюбив вещь, мы обязательно продолжим любить её.… Ценности могут быть изначально связаны со вкусом, и даже не с каждым вкусом, а только лишь с теми, которые одобряются суждением ума».</a:t>
            </a:r>
            <a:r>
              <a:rPr lang="ru-RU" dirty="0" smtClean="0"/>
              <a:t>2 (</a:t>
            </a:r>
            <a:r>
              <a:rPr lang="en-US" i="1" dirty="0"/>
              <a:t>Dewey J.</a:t>
            </a:r>
            <a:r>
              <a:rPr lang="en-US" dirty="0"/>
              <a:t> John Dewey’s Philosophy. New York: Modern Library. 1930. P. 786.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248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Литературное произведение несёт в себе вполне определённые представления о ценностях жизни, принципиально важные для автора, которым владеет стремление раскрыть их сущность, поделиться своей точкой зрения на то, что, по его мнению, действительно «золото», а что только «золотом блестит». И тогда синонимом ценности может выступать понятие истина, с воплощением которой в художественном тексте всё не так просто, как может показаться на первый взгляд. Не случайно этот евангельский вопрос «</a:t>
            </a:r>
            <a:r>
              <a:rPr lang="ru-RU" dirty="0" err="1"/>
              <a:t>Quid</a:t>
            </a:r>
            <a:r>
              <a:rPr lang="ru-RU" dirty="0"/>
              <a:t> </a:t>
            </a:r>
            <a:r>
              <a:rPr lang="ru-RU" dirty="0" err="1"/>
              <a:t>est</a:t>
            </a:r>
            <a:r>
              <a:rPr lang="ru-RU" dirty="0"/>
              <a:t> </a:t>
            </a:r>
            <a:r>
              <a:rPr lang="ru-RU" dirty="0" err="1"/>
              <a:t>veritas</a:t>
            </a:r>
            <a:r>
              <a:rPr lang="ru-RU" dirty="0"/>
              <a:t>?» (Что есть истина?) не одно столетие остаётся актуальным для искусства, будь то композитор И. С. Бах или поэт И. В. Гёте, художник Н. Н. </a:t>
            </a:r>
            <a:r>
              <a:rPr lang="ru-RU" dirty="0" err="1"/>
              <a:t>Ге</a:t>
            </a:r>
            <a:r>
              <a:rPr lang="ru-RU" dirty="0"/>
              <a:t> или писатель М. А. Булгаков…  			</a:t>
            </a:r>
          </a:p>
        </p:txBody>
      </p:sp>
    </p:spTree>
    <p:extLst>
      <p:ext uri="{BB962C8B-B14F-4D97-AF65-F5344CB8AC3E}">
        <p14:creationId xmlns:p14="http://schemas.microsoft.com/office/powerpoint/2010/main" val="342436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/>
              <a:t>Художественный текст является результатом деятельности творческого сознания в познании человеком себя в окружающем мире. С другой стороны, он выступает в качестве средства, пути гармонизации отношений с этим миром посредством многоаспектного диалога. Стремление к такой гармонизации, ощущение её характерно и для автора, создающего свою вторую реальность, свой новый мир, и для читателя, который вступает в непосредственное общение с этим миром. </a:t>
            </a:r>
          </a:p>
        </p:txBody>
      </p:sp>
    </p:spTree>
    <p:extLst>
      <p:ext uri="{BB962C8B-B14F-4D97-AF65-F5344CB8AC3E}">
        <p14:creationId xmlns:p14="http://schemas.microsoft.com/office/powerpoint/2010/main" val="3433117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	Диалектику воплощения ценностей подметил в своё время И. С. Тургенев: «Точно и сильно воспроизвести истину, реальность жизни есть величайшее счастье для литератора, даже если эта истина не совпадает с его собственными симпатиями».	1 							</a:t>
            </a:r>
          </a:p>
        </p:txBody>
      </p:sp>
    </p:spTree>
    <p:extLst>
      <p:ext uri="{BB962C8B-B14F-4D97-AF65-F5344CB8AC3E}">
        <p14:creationId xmlns:p14="http://schemas.microsoft.com/office/powerpoint/2010/main" val="410136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	В развитии мысли писателя отметим, что проблема ценности образного воплощения предмета или явления, качества жизни или характера в художественном тексте оказывается в значительной степени связанной с объективностью такого в понимании её и создателем, сознанием, воспринимающим.2  									</a:t>
            </a:r>
          </a:p>
        </p:txBody>
      </p:sp>
    </p:spTree>
    <p:extLst>
      <p:ext uri="{BB962C8B-B14F-4D97-AF65-F5344CB8AC3E}">
        <p14:creationId xmlns:p14="http://schemas.microsoft.com/office/powerpoint/2010/main" val="579383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	Лирический герой Фёдора Сологуба был принципиально уверен в том, что истина сокрыта только в слове, слове поэта:</a:t>
            </a:r>
          </a:p>
          <a:p>
            <a:r>
              <a:rPr lang="ru-RU" dirty="0"/>
              <a:t>          ˂…˃ Всё ясно только в мире слова,								Вся в слове истина дана.									Всё остальное – бред земного								Бесследно тающего сна.3 										«Поэт, ты должен быть бесстрастным...», 1920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442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 другой стороны, и само произведение входит в оборот общественной жизни, в пределах которой формируется его функция, определяется общественная ценность. Как и произошло, к примеру, с романом И. С. Тургенева, по поводу которого он написал заметки. 					Свою функцию в художественном произведении выполняют как  духовные, так и материальные ценности. 					</a:t>
            </a:r>
          </a:p>
        </p:txBody>
      </p:sp>
    </p:spTree>
    <p:extLst>
      <p:ext uri="{BB962C8B-B14F-4D97-AF65-F5344CB8AC3E}">
        <p14:creationId xmlns:p14="http://schemas.microsoft.com/office/powerpoint/2010/main" val="39556685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	К первым можно отнести нормы нравственности, жизненного поведения, произведения искусства и отношение к творческому труду, достижениям науки. Например, для лирической героини Марии </a:t>
            </a:r>
            <a:r>
              <a:rPr lang="ru-RU" dirty="0" err="1"/>
              <a:t>Вагатовой</a:t>
            </a:r>
            <a:r>
              <a:rPr lang="ru-RU" dirty="0"/>
              <a:t> (</a:t>
            </a:r>
            <a:r>
              <a:rPr lang="ru-RU" dirty="0" err="1"/>
              <a:t>Волдиной</a:t>
            </a:r>
            <a:r>
              <a:rPr lang="ru-RU" dirty="0"/>
              <a:t>) одной из таких духовных ценностей является сердце матери:</a:t>
            </a:r>
          </a:p>
          <a:p>
            <a:r>
              <a:rPr lang="ru-RU" dirty="0"/>
              <a:t>˂…˃ Коль с ценой – то нет дороже той цены на всей Земле,</a:t>
            </a:r>
          </a:p>
          <a:p>
            <a:r>
              <a:rPr lang="ru-RU" dirty="0"/>
              <a:t>если с честью, без корысти, – не найти и слова мне.</a:t>
            </a:r>
          </a:p>
          <a:p>
            <a:r>
              <a:rPr lang="ru-RU" dirty="0"/>
              <a:t>Ну, а коль с ценою жизни сердце матери сравню,</a:t>
            </a:r>
          </a:p>
          <a:p>
            <a:r>
              <a:rPr lang="ru-RU" dirty="0"/>
              <a:t>то достоинства и чести сердца я не уроню…1</a:t>
            </a:r>
          </a:p>
          <a:p>
            <a:r>
              <a:rPr lang="ru-RU" dirty="0"/>
              <a:t>	Перевод Н. Шамсутдинова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6175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Особой духовной ценностью обладают у неё «песня бабушки» и «рука друга», «слово деда»… В эпической поэме </a:t>
            </a:r>
            <a:r>
              <a:rPr lang="ru-RU" dirty="0" err="1"/>
              <a:t>Микуля</a:t>
            </a:r>
            <a:r>
              <a:rPr lang="ru-RU" dirty="0"/>
              <a:t> Шульгина «Макар </a:t>
            </a:r>
            <a:r>
              <a:rPr lang="ru-RU" dirty="0" err="1"/>
              <a:t>Осьмаров</a:t>
            </a:r>
            <a:r>
              <a:rPr lang="ru-RU" dirty="0"/>
              <a:t>» от имени автора перечислены духовные ценности, которые удалось вернуть народу ханты:</a:t>
            </a:r>
          </a:p>
          <a:p>
            <a:endParaRPr lang="ru-RU" dirty="0"/>
          </a:p>
          <a:p>
            <a:r>
              <a:rPr lang="ru-RU" dirty="0"/>
              <a:t>˂…˃ И ханты средь лесов родной земли</a:t>
            </a:r>
          </a:p>
          <a:p>
            <a:r>
              <a:rPr lang="ru-RU" dirty="0"/>
              <a:t>Работали, смеялись и любили,</a:t>
            </a:r>
          </a:p>
          <a:p>
            <a:r>
              <a:rPr lang="ru-RU" dirty="0"/>
              <a:t>И все, что раньше предки позабыли, –</a:t>
            </a:r>
          </a:p>
          <a:p>
            <a:r>
              <a:rPr lang="ru-RU" dirty="0"/>
              <a:t>Честь, смелость, радость – снова обрели…2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4714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Материальное начало также присутствует в понимании человеком ценности окружающего его мира, отсутствие такового противоречило бы его дуалистической сущности. 									В	 лирическом пространстве Марии </a:t>
            </a:r>
            <a:r>
              <a:rPr lang="ru-RU" dirty="0" err="1"/>
              <a:t>Вагатовой</a:t>
            </a:r>
            <a:r>
              <a:rPr lang="ru-RU" dirty="0"/>
              <a:t> значимы и материальные ценности, прежде всего те, которые добываются трудом человека, те, которые обеспечивают жизнь, дают уверенность в будущем:</a:t>
            </a:r>
          </a:p>
          <a:p>
            <a:r>
              <a:rPr lang="ru-RU" dirty="0"/>
              <a:t>˂…˃ Обь роняла украшенья</a:t>
            </a:r>
          </a:p>
          <a:p>
            <a:r>
              <a:rPr lang="ru-RU" dirty="0"/>
              <a:t>Осетров и нельм.</a:t>
            </a:r>
          </a:p>
          <a:p>
            <a:r>
              <a:rPr lang="ru-RU" dirty="0"/>
              <a:t>Волочились, будто бревна,</a:t>
            </a:r>
          </a:p>
          <a:p>
            <a:r>
              <a:rPr lang="ru-RU" dirty="0"/>
              <a:t>Щуки и налимы,</a:t>
            </a:r>
          </a:p>
          <a:p>
            <a:r>
              <a:rPr lang="ru-RU" dirty="0"/>
              <a:t>Стерлядь шла легко и ровно</a:t>
            </a:r>
          </a:p>
          <a:p>
            <a:r>
              <a:rPr lang="ru-RU" dirty="0"/>
              <a:t>Жёлтого налива…3</a:t>
            </a:r>
          </a:p>
          <a:p>
            <a:r>
              <a:rPr lang="ru-RU" dirty="0"/>
              <a:t>Перевод Г. </a:t>
            </a:r>
            <a:r>
              <a:rPr lang="ru-RU" dirty="0" err="1"/>
              <a:t>Слинкиной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323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Лирический герой Владислава </a:t>
            </a:r>
            <a:r>
              <a:rPr lang="ru-RU" dirty="0" err="1"/>
              <a:t>Молданова</a:t>
            </a:r>
            <a:r>
              <a:rPr lang="ru-RU" dirty="0"/>
              <a:t> уверен в том, что в его народе живёт представление о важности, как материальных, так и о духовных ценностей, ибо он способен производит как те, так и другие:</a:t>
            </a:r>
          </a:p>
          <a:p>
            <a:r>
              <a:rPr lang="ru-RU" dirty="0"/>
              <a:t>˂…˃ </a:t>
            </a:r>
            <a:r>
              <a:rPr lang="ru-RU" dirty="0" err="1"/>
              <a:t>Калданку</a:t>
            </a:r>
            <a:r>
              <a:rPr lang="ru-RU" dirty="0"/>
              <a:t>-лодку изготовить сможет,</a:t>
            </a:r>
          </a:p>
          <a:p>
            <a:r>
              <a:rPr lang="ru-RU" dirty="0"/>
              <a:t>Поставить чум</a:t>
            </a:r>
          </a:p>
          <a:p>
            <a:r>
              <a:rPr lang="ru-RU" dirty="0"/>
              <a:t>или избу срубить,</a:t>
            </a:r>
          </a:p>
          <a:p>
            <a:r>
              <a:rPr lang="ru-RU" dirty="0"/>
              <a:t>Спеть,</a:t>
            </a:r>
          </a:p>
          <a:p>
            <a:r>
              <a:rPr lang="ru-RU" dirty="0"/>
              <a:t>станцевать на игрищах Медвежьих –</a:t>
            </a:r>
          </a:p>
          <a:p>
            <a:r>
              <a:rPr lang="ru-RU" dirty="0"/>
              <a:t>Сумеют ханты мир искусством удивить! 	1			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59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представлениях героини повести Оксаны Динисламовой «Диалог поколений: мама с </a:t>
            </a:r>
            <a:r>
              <a:rPr lang="ru-RU" dirty="0" smtClean="0"/>
              <a:t>дочкой</a:t>
            </a:r>
            <a:r>
              <a:rPr lang="ru-RU" dirty="0"/>
              <a:t>» духовное и материальное совмещаются в одно целое: «˂…˃ А, в общем-то, что по сравнению с шубой современной мансийское сахи!? Ни один дизайнер одежды не сможет сотворить и даже повторить сотворение этого белоснежного тёплого чуда. Представь, сколько кропотливого труда, усердия, старания требует его пошив. Это ж целое искусство!...»2</a:t>
            </a:r>
          </a:p>
        </p:txBody>
      </p:sp>
    </p:spTree>
    <p:extLst>
      <p:ext uri="{BB962C8B-B14F-4D97-AF65-F5344CB8AC3E}">
        <p14:creationId xmlns:p14="http://schemas.microsoft.com/office/powerpoint/2010/main" val="5741801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Отношение автора художественного текста к создаваемому миру, второй реальности неизменно носит оценочный характер. Герои литературного произведения, в свою очередь, постоянно оценивают всё, с чем они имеют дело в этом искусственно созданном мире художественной реальности. В основе такого оценивания (как авторов, так и их персонажей) лежат мировоззрение, потребности (нужное/ненужное), практические интересы и духовные запросы. 							</a:t>
            </a:r>
          </a:p>
        </p:txBody>
      </p:sp>
    </p:spTree>
    <p:extLst>
      <p:ext uri="{BB962C8B-B14F-4D97-AF65-F5344CB8AC3E}">
        <p14:creationId xmlns:p14="http://schemas.microsoft.com/office/powerpoint/2010/main" val="373683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/>
              <a:t>В основе как творчества, так и его восприятия – представления созидающего и воспринимающего сознания о том, «что такое хорошо и что такое плохо», понимание этических, эстетических, культурных ценностей. И в этом понимании присутствуют как индивидуально-личностное, так национальное, общественно значимое начало.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414981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	В сознании народов ханты и манси, о чём наглядно свидетельствуют приведённые (а их может быть много больше) примеры, ценности отождествляются с бытием. Одна из основ истинного бытия кроется в мифологии, в которой сформировалось их отношение к растительному и животному миру, воде и свету, звёздам и Луне, семейному укладу (читай – ценностям), родителям… Одной из особенностей и несомненным достоинством литератур обско-угорских народов является способность к сохранению в художественном сознании аксиологических традиций, идущих от мифологии, при всём том, что представления о системе ценностей претерпевают эволюцию как в общественном сознании, так и в сознании отдельного индивидуума. По отношению к культуре, языкам малочисленных народов Севера эта эволюция носит подчас разрушительный характер, тем значительнее тот факт, что литература этих народов обладает способностью хранить и транслировать непреходящие ценности своего видения мира и человека, отражать его духовные возможности.			</a:t>
            </a:r>
          </a:p>
        </p:txBody>
      </p:sp>
    </p:spTree>
    <p:extLst>
      <p:ext uri="{BB962C8B-B14F-4D97-AF65-F5344CB8AC3E}">
        <p14:creationId xmlns:p14="http://schemas.microsoft.com/office/powerpoint/2010/main" val="2118271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	Анализ аксиологических начал литературного творчества открывает возможности более глубокого изучения структуры личности как создателя художественного текста, так и персонажей им сотворённых в единстве понимания ими настоящего, прошедшего и будущего. Последнее подтверждается обращением к произведениям Еремея Айпина и Андрея Тарханова,  Марии </a:t>
            </a:r>
            <a:r>
              <a:rPr lang="ru-RU" dirty="0" err="1"/>
              <a:t>Вагатовой</a:t>
            </a:r>
            <a:r>
              <a:rPr lang="ru-RU" dirty="0"/>
              <a:t> (</a:t>
            </a:r>
            <a:r>
              <a:rPr lang="ru-RU" dirty="0" err="1"/>
              <a:t>Волдиной</a:t>
            </a:r>
            <a:r>
              <a:rPr lang="ru-RU" dirty="0"/>
              <a:t>) и Романа </a:t>
            </a:r>
            <a:r>
              <a:rPr lang="ru-RU" dirty="0" err="1"/>
              <a:t>Ругина</a:t>
            </a:r>
            <a:r>
              <a:rPr lang="ru-RU" dirty="0"/>
              <a:t>, Ювана Шесталова и Владислава </a:t>
            </a:r>
            <a:r>
              <a:rPr lang="ru-RU" dirty="0" err="1"/>
              <a:t>Молданова</a:t>
            </a:r>
            <a:r>
              <a:rPr lang="ru-RU" dirty="0"/>
              <a:t>. 					</a:t>
            </a:r>
          </a:p>
        </p:txBody>
      </p:sp>
    </p:spTree>
    <p:extLst>
      <p:ext uri="{BB962C8B-B14F-4D97-AF65-F5344CB8AC3E}">
        <p14:creationId xmlns:p14="http://schemas.microsoft.com/office/powerpoint/2010/main" val="40521874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	Устремления творческой личности в её представлениях прошлом, настоящем и будущем, отношение к ценностям настоящего, прошлого и  будущего в этих трёх временных измерениях – это составляет структуру внутреннего мира творческой личности, её индивидуального бытия в художественном тексте</a:t>
            </a:r>
            <a:r>
              <a:rPr lang="ru-RU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8212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Одним из самых важных аксиологических аспектов художественного текста является воссоздание в нём мира как сочетания внешнего и внутреннего, возможностей со- и противопоставления этих планов в аспекте выяснения ценности каждого из них. В своё время английский исследователь русской </a:t>
            </a:r>
            <a:r>
              <a:rPr lang="ru-RU" dirty="0" err="1"/>
              <a:t>литерату¬ры</a:t>
            </a:r>
            <a:r>
              <a:rPr lang="ru-RU" dirty="0"/>
              <a:t> Р. </a:t>
            </a:r>
            <a:r>
              <a:rPr lang="ru-RU" dirty="0" err="1"/>
              <a:t>Пийс</a:t>
            </a:r>
            <a:r>
              <a:rPr lang="ru-RU" dirty="0"/>
              <a:t>, анализируя гоголевскую повесть «</a:t>
            </a:r>
            <a:r>
              <a:rPr lang="ru-RU" dirty="0" err="1"/>
              <a:t>Старо¬светские</a:t>
            </a:r>
            <a:r>
              <a:rPr lang="ru-RU" dirty="0"/>
              <a:t> помещики», пришёл к выводу, что аксиологическое начало её проявляется в том, как противопоставлены в ней внешнее и внутреннее. Смысловые планы делятся на тот, что «лежит на поверхности» – быт, в котором наличествуют черты идиллии </a:t>
            </a:r>
            <a:r>
              <a:rPr lang="ru-RU" dirty="0" err="1"/>
              <a:t>пат¬риархального</a:t>
            </a:r>
            <a:r>
              <a:rPr lang="ru-RU" dirty="0"/>
              <a:t> образа жизни. И тот, о котором внешнее, открыто не заявлено, но пониманию его способствует «изобилие картин природы», которое «контрастирует с </a:t>
            </a:r>
            <a:r>
              <a:rPr lang="ru-RU" dirty="0" err="1"/>
              <a:t>бесплод¬ностью</a:t>
            </a:r>
            <a:r>
              <a:rPr lang="ru-RU" dirty="0"/>
              <a:t> человеческой жизни, щедрость и привязанность </a:t>
            </a:r>
            <a:r>
              <a:rPr lang="ru-RU" dirty="0" err="1"/>
              <a:t>оборачива¬ются</a:t>
            </a:r>
            <a:r>
              <a:rPr lang="ru-RU" dirty="0"/>
              <a:t> узостью и привычкой, а в самых ярких и спокойных днях вдруг проскальзывает неожиданный, необъяснимый ужас».</a:t>
            </a:r>
            <a:r>
              <a:rPr lang="ru-RU" dirty="0" smtClean="0"/>
              <a:t>2 </a:t>
            </a:r>
          </a:p>
          <a:p>
            <a:r>
              <a:rPr lang="ru-RU" dirty="0" smtClean="0"/>
              <a:t>(</a:t>
            </a:r>
            <a:r>
              <a:rPr lang="en-US" i="1" dirty="0"/>
              <a:t>Peace R.</a:t>
            </a:r>
            <a:r>
              <a:rPr lang="en-US" dirty="0"/>
              <a:t> The enigma of Gogol. Cambridge U. P., 1981. P. 47. (344 p.)</a:t>
            </a:r>
            <a:endParaRPr lang="ru-RU" dirty="0"/>
          </a:p>
          <a:p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32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/>
              <a:t>Автор литературного произведения акцентирует внимание на ценностных смыслах, получая возможность трансляции этих ценностей искусства в социум, влияния на формирование ценностного сознания читающего человека, общества как современного, так и в исторической перспективе.</a:t>
            </a:r>
          </a:p>
          <a:p>
            <a:r>
              <a:rPr lang="ru-RU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72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dirty="0"/>
              <a:t>Произведение словесного искусства необходимо понимать как явление и соотносимое с миром ценностей, и само обладающее ценностной значимостью. Этим обосновывается  и возможность, и актуальность анализа бытования феномена ценности в художественном произведении, в первую очередь в свете, традиционных, национально-культурных представлений о человеке и мире, о пространстве и времени, добре и зле. 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43002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/>
              <a:t>Художественное творчество аксиологично по своей природе: художник обращается к изображению материальных предметов, социальных явлений и процессов, духовных образований, которые обладают для него ценностью, значимостью, они направляют и вдохновляют, определяют жизненное поведение. А читатель, зритель, слушатель, обращаясь к произведению искусства, уже идёт по следам творившего художника. И здесь снова вступает в силу аксиологический аспект. </a:t>
            </a:r>
          </a:p>
        </p:txBody>
      </p:sp>
    </p:spTree>
    <p:extLst>
      <p:ext uri="{BB962C8B-B14F-4D97-AF65-F5344CB8AC3E}">
        <p14:creationId xmlns:p14="http://schemas.microsoft.com/office/powerpoint/2010/main" val="393058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4000" b="1" dirty="0"/>
              <a:t>Читатель (или слушатель) может не пойти за автором, который написал: «Так вот какая ты, а я дарил цветы». Он не пойдёт, ибо по его ценностным ориентирам плюшкиным не надо бы писать стихи (если это вообще стихи!), не пойдёт, потому что ценность для него – это когда «Не потому что от Неё светло, а потому что с Ней не надо света».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53835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Строки о «дарении цветов» и о той, с которой «не надо света», свидетельствуют о принципиальной разнице в представлениях о ценностном аспекте жизни человека. Этот аспект можно определить как художественную аксиологию писателя,  которую составляют идейные, нравственные, эстетические, творческие, онтологические ценности. Обратившись к примерам из двух произведений, мы реализовали один из путей определения ценности как таковой, определённый в своё время английским исследователем Дж. Эллисом: «Для того чтобы объект имел ценность, необходимо соотнести его с чем-либо отличным от него самого. Ценность должна включать в себя как того, кто оценивает, так и то, что оценивается</a:t>
            </a:r>
            <a:r>
              <a:rPr lang="ru-RU" dirty="0" smtClean="0"/>
              <a:t>…» (</a:t>
            </a:r>
            <a:r>
              <a:rPr lang="en-US" i="1" dirty="0"/>
              <a:t>Ellis J. </a:t>
            </a:r>
            <a:r>
              <a:rPr lang="ru-RU" i="1" dirty="0"/>
              <a:t>М</a:t>
            </a:r>
            <a:r>
              <a:rPr lang="en-US" i="1" dirty="0"/>
              <a:t>. </a:t>
            </a:r>
            <a:r>
              <a:rPr lang="en-US" dirty="0"/>
              <a:t>Great art. A study in meaning. «British journal of aesthetics», 1963, vol. 3, № 2, p. 166.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112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2862</Words>
  <Application>Microsoft Office PowerPoint</Application>
  <PresentationFormat>Экран (4:3)</PresentationFormat>
  <Paragraphs>144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Аксиологический аспект художественного текста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Аксиологический аспект художественного текста </dc:title>
  <dc:creator>on</dc:creator>
  <cp:lastModifiedBy>on</cp:lastModifiedBy>
  <cp:revision>27</cp:revision>
  <dcterms:created xsi:type="dcterms:W3CDTF">2020-02-11T07:20:17Z</dcterms:created>
  <dcterms:modified xsi:type="dcterms:W3CDTF">2020-02-11T08:19:16Z</dcterms:modified>
</cp:coreProperties>
</file>